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0" r:id="rId2"/>
    <p:sldId id="371" r:id="rId3"/>
    <p:sldId id="435" r:id="rId4"/>
    <p:sldId id="423" r:id="rId5"/>
    <p:sldId id="424" r:id="rId6"/>
    <p:sldId id="427" r:id="rId7"/>
    <p:sldId id="425" r:id="rId8"/>
    <p:sldId id="426" r:id="rId9"/>
    <p:sldId id="391" r:id="rId10"/>
    <p:sldId id="428" r:id="rId11"/>
    <p:sldId id="385" r:id="rId12"/>
    <p:sldId id="421" r:id="rId13"/>
    <p:sldId id="422" r:id="rId14"/>
    <p:sldId id="429" r:id="rId15"/>
    <p:sldId id="430" r:id="rId16"/>
    <p:sldId id="431" r:id="rId17"/>
    <p:sldId id="432" r:id="rId18"/>
    <p:sldId id="433" r:id="rId19"/>
    <p:sldId id="434" r:id="rId20"/>
    <p:sldId id="396" r:id="rId21"/>
    <p:sldId id="436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60"/>
    <a:srgbClr val="008000"/>
    <a:srgbClr val="FEE3DE"/>
    <a:srgbClr val="FDC4BB"/>
    <a:srgbClr val="FF6565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48" y="27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0C90D63F-5D4D-4211-9AA2-A0CF7D5B95D4}" type="datetimeFigureOut">
              <a:rPr lang="en-AU"/>
              <a:pPr>
                <a:defRPr/>
              </a:pPr>
              <a:t>15/02/2017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0C3003A-95A1-4922-BA61-A967B40A49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3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462E380-70BA-4BC2-8838-76185DD1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22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1064DF-C83F-4CA8-9811-0B4D121CEC54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724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LS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876925"/>
            <a:ext cx="34575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728192"/>
          </a:xfrm>
        </p:spPr>
        <p:txBody>
          <a:bodyPr/>
          <a:lstStyle>
            <a:lvl1pPr>
              <a:defRPr sz="4400" b="1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296144"/>
          </a:xfrm>
        </p:spPr>
        <p:txBody>
          <a:bodyPr/>
          <a:lstStyle>
            <a:lvl1pPr marL="0" indent="0" algn="ctr">
              <a:buNone/>
              <a:defRPr sz="3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48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cintosh HD:Users:flinders:Desktop:WORK:PROJECTS:2010:Generic Templates F/P:ppt:output:Latest ppt slides:opt:slide_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5991225"/>
            <a:ext cx="9144001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NILS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21388"/>
            <a:ext cx="340836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390728"/>
          </a:xfrm>
        </p:spPr>
        <p:txBody>
          <a:bodyPr/>
          <a:lstStyle>
            <a:lvl1pPr>
              <a:spcAft>
                <a:spcPts val="600"/>
              </a:spcAft>
              <a:buFont typeface="Wingdings" pitchFamily="2" charset="2"/>
              <a:buChar char="Ø"/>
              <a:defRPr sz="2400">
                <a:solidFill>
                  <a:srgbClr val="002F60"/>
                </a:solidFill>
              </a:defRPr>
            </a:lvl1pPr>
            <a:lvl2pPr>
              <a:spcAft>
                <a:spcPts val="600"/>
              </a:spcAft>
              <a:buFont typeface="Arial" pitchFamily="34" charset="0"/>
              <a:buChar char="•"/>
              <a:defRPr sz="2400">
                <a:solidFill>
                  <a:srgbClr val="002F60"/>
                </a:solidFill>
              </a:defRPr>
            </a:lvl2pPr>
            <a:lvl3pPr>
              <a:spcAft>
                <a:spcPts val="600"/>
              </a:spcAft>
              <a:buSzPct val="60000"/>
              <a:buFont typeface="Courier New" pitchFamily="49" charset="0"/>
              <a:buChar char="o"/>
              <a:defRPr sz="2400">
                <a:solidFill>
                  <a:srgbClr val="002F60"/>
                </a:solidFill>
              </a:defRPr>
            </a:lvl3pPr>
            <a:lvl4pPr>
              <a:spcAft>
                <a:spcPts val="600"/>
              </a:spcAft>
              <a:defRPr sz="2400">
                <a:solidFill>
                  <a:srgbClr val="002F60"/>
                </a:solidFill>
              </a:defRPr>
            </a:lvl4pPr>
            <a:lvl5pPr>
              <a:spcAft>
                <a:spcPts val="600"/>
              </a:spcAft>
              <a:defRPr sz="2400">
                <a:solidFill>
                  <a:srgbClr val="002F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604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ILS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08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6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AEE70C4-8B46-41BA-97B0-C90673C12FF9}" type="datetimeFigureOut">
              <a:rPr lang="en-AU"/>
              <a:pPr>
                <a:defRPr/>
              </a:pPr>
              <a:t>15/02/2017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23FF0E49-B66B-4D11-9C54-AE250B5C52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38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5240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F60"/>
          </a:solidFill>
          <a:latin typeface="+mj-lt"/>
          <a:ea typeface="MS PGothic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F60"/>
          </a:solidFill>
          <a:latin typeface="Arial" charset="0"/>
          <a:ea typeface="MS PGothic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F60"/>
          </a:solidFill>
          <a:latin typeface="Arial" charset="0"/>
          <a:ea typeface="MS PGothic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F60"/>
          </a:solidFill>
          <a:latin typeface="Arial" charset="0"/>
          <a:ea typeface="MS PGothic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2F60"/>
          </a:solidFill>
          <a:latin typeface="Arial" charset="0"/>
          <a:ea typeface="MS PGothic" pitchFamily="34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2F60"/>
          </a:solidFill>
          <a:latin typeface="+mn-lt"/>
          <a:ea typeface="MS PGothic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F6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F60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F6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F6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.jpe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ctrTitle"/>
          </p:nvPr>
        </p:nvSpPr>
        <p:spPr>
          <a:xfrm>
            <a:off x="250825" y="764704"/>
            <a:ext cx="8569325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sz="3200" dirty="0"/>
              <a:t>Crime Victimization and Subjective Well-Being: Panel Evidence from Australia</a:t>
            </a: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28192"/>
          </a:xfrm>
        </p:spPr>
        <p:txBody>
          <a:bodyPr/>
          <a:lstStyle/>
          <a:p>
            <a:r>
              <a:rPr lang="en-US" sz="2800" i="1" dirty="0" smtClean="0"/>
              <a:t>Applied Research in Crime and Justice Conference</a:t>
            </a:r>
          </a:p>
          <a:p>
            <a:r>
              <a:rPr lang="en-US" sz="1800" dirty="0" smtClean="0"/>
              <a:t>Sydney 16-17 February 2017</a:t>
            </a:r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923928" y="4797152"/>
            <a:ext cx="5044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F60"/>
                </a:solidFill>
              </a:rPr>
              <a:t>Stéphane </a:t>
            </a:r>
            <a:r>
              <a:rPr lang="en-US" b="1" dirty="0" smtClean="0">
                <a:solidFill>
                  <a:srgbClr val="002F60"/>
                </a:solidFill>
              </a:rPr>
              <a:t>Mahuteau, </a:t>
            </a:r>
            <a:r>
              <a:rPr lang="en-US" sz="2000" dirty="0" smtClean="0">
                <a:solidFill>
                  <a:srgbClr val="002F60"/>
                </a:solidFill>
              </a:rPr>
              <a:t>NILS &amp; IZA</a:t>
            </a:r>
            <a:endParaRPr lang="en-US" sz="2000" dirty="0">
              <a:solidFill>
                <a:srgbClr val="002F60"/>
              </a:solidFill>
            </a:endParaRPr>
          </a:p>
          <a:p>
            <a:r>
              <a:rPr lang="en-US" b="1" dirty="0">
                <a:solidFill>
                  <a:srgbClr val="002F60"/>
                </a:solidFill>
              </a:rPr>
              <a:t>Rong </a:t>
            </a:r>
            <a:r>
              <a:rPr lang="en-US" b="1" dirty="0" smtClean="0">
                <a:solidFill>
                  <a:srgbClr val="002F60"/>
                </a:solidFill>
              </a:rPr>
              <a:t>Zhu, </a:t>
            </a:r>
            <a:r>
              <a:rPr lang="en-US" sz="2000" dirty="0" smtClean="0">
                <a:solidFill>
                  <a:srgbClr val="002F60"/>
                </a:solidFill>
              </a:rPr>
              <a:t>Flinders Business School</a:t>
            </a:r>
            <a:endParaRPr lang="en-US" sz="2000" dirty="0">
              <a:solidFill>
                <a:srgbClr val="002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800" b="1" dirty="0" smtClean="0">
                <a:ea typeface="+mj-ea"/>
              </a:rPr>
              <a:t>Methodology</a:t>
            </a:r>
          </a:p>
        </p:txBody>
      </p:sp>
      <p:pic>
        <p:nvPicPr>
          <p:cNvPr id="16388" name="Picture 2" descr="NIL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9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763713" y="1340768"/>
            <a:ext cx="7161212" cy="4609181"/>
          </a:xfrm>
        </p:spPr>
        <p:txBody>
          <a:bodyPr/>
          <a:lstStyle/>
          <a:p>
            <a:pPr marL="361950" lvl="1" indent="-361950">
              <a:spcBef>
                <a:spcPts val="1200"/>
              </a:spcBef>
              <a:buFont typeface="Wingdings" panose="05000000000000000000" pitchFamily="2" charset="2"/>
              <a:buChar char="v"/>
              <a:defRPr/>
            </a:pPr>
            <a:r>
              <a:rPr lang="en-AU" sz="1800" b="1" u="sng" dirty="0" smtClean="0"/>
              <a:t>Panel data quantile regression with FE (QR-FE)</a:t>
            </a:r>
            <a:r>
              <a:rPr lang="en-AU" sz="1600" b="1" u="sng" dirty="0" smtClean="0"/>
              <a:t> </a:t>
            </a:r>
            <a:r>
              <a:rPr lang="en-AU" sz="1600" b="1" dirty="0" smtClean="0"/>
              <a:t>(2 stages, </a:t>
            </a:r>
            <a:r>
              <a:rPr lang="en-AU" sz="1600" b="1" dirty="0" err="1" smtClean="0"/>
              <a:t>Canay</a:t>
            </a:r>
            <a:r>
              <a:rPr lang="en-AU" sz="1600" b="1" dirty="0" smtClean="0"/>
              <a:t> 2011)</a:t>
            </a:r>
            <a:endParaRPr lang="en-AU" sz="1600" dirty="0"/>
          </a:p>
          <a:p>
            <a:pPr marL="0" lvl="1" indent="0">
              <a:spcBef>
                <a:spcPts val="600"/>
              </a:spcBef>
              <a:buFontTx/>
              <a:buNone/>
              <a:defRPr/>
            </a:pPr>
            <a:r>
              <a:rPr lang="en-AU" sz="1400" b="1" dirty="0" smtClean="0">
                <a:ea typeface="+mn-ea"/>
              </a:rPr>
              <a:t>Step 1: estimate the unobserved FE as</a:t>
            </a:r>
          </a:p>
          <a:p>
            <a:pPr marL="0" lvl="1" indent="0">
              <a:spcBef>
                <a:spcPts val="600"/>
              </a:spcBef>
              <a:buFontTx/>
              <a:buNone/>
              <a:defRPr/>
            </a:pPr>
            <a:endParaRPr lang="en-AU" sz="1400" b="1" dirty="0" smtClean="0">
              <a:ea typeface="+mn-ea"/>
            </a:endParaRPr>
          </a:p>
          <a:p>
            <a:pPr marL="0" lvl="1" indent="0">
              <a:spcBef>
                <a:spcPts val="600"/>
              </a:spcBef>
              <a:buFontTx/>
              <a:buNone/>
              <a:defRPr/>
            </a:pPr>
            <a:endParaRPr lang="en-AU" sz="1400" b="1" dirty="0">
              <a:ea typeface="+mn-ea"/>
            </a:endParaRPr>
          </a:p>
          <a:p>
            <a:pPr marL="0" lvl="1" indent="0">
              <a:spcBef>
                <a:spcPts val="600"/>
              </a:spcBef>
              <a:buFontTx/>
              <a:buNone/>
              <a:defRPr/>
            </a:pPr>
            <a:endParaRPr lang="en-AU" sz="1400" b="1" dirty="0" smtClean="0">
              <a:ea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AU" sz="1400" b="1" dirty="0" smtClean="0">
                <a:ea typeface="+mn-ea"/>
              </a:rPr>
              <a:t>Step2: standard conditional quantile regression (</a:t>
            </a:r>
            <a:r>
              <a:rPr lang="en-AU" sz="1400" b="1" dirty="0" err="1" smtClean="0">
                <a:ea typeface="+mn-ea"/>
              </a:rPr>
              <a:t>Koenker</a:t>
            </a:r>
            <a:r>
              <a:rPr lang="en-AU" sz="1400" b="1" dirty="0" smtClean="0">
                <a:ea typeface="+mn-ea"/>
              </a:rPr>
              <a:t> &amp; Basset, 1978) with the dependent variable as: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AU" sz="1400" b="1" dirty="0">
              <a:ea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AU" sz="1400" b="1" dirty="0" smtClean="0">
              <a:ea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AU" sz="1400" b="1" dirty="0" smtClean="0">
              <a:ea typeface="+mn-ea"/>
            </a:endParaRPr>
          </a:p>
          <a:p>
            <a:pPr marL="0" lvl="1" indent="0" algn="ctr">
              <a:spcBef>
                <a:spcPts val="600"/>
              </a:spcBef>
              <a:buFontTx/>
              <a:buNone/>
              <a:defRPr/>
            </a:pPr>
            <a:r>
              <a:rPr lang="en-AU" sz="1800" b="1" dirty="0" smtClean="0">
                <a:ea typeface="+mn-ea"/>
              </a:rPr>
              <a:t>The estimated effects of victimization at the </a:t>
            </a:r>
            <a:r>
              <a:rPr lang="en-AU" sz="1800" b="1" i="1" dirty="0" err="1" smtClean="0">
                <a:latin typeface="Symbol" panose="05050102010706020507" pitchFamily="18" charset="2"/>
                <a:ea typeface="+mn-ea"/>
              </a:rPr>
              <a:t>t</a:t>
            </a:r>
            <a:r>
              <a:rPr lang="en-AU" sz="1800" b="1" baseline="30000" dirty="0" err="1" smtClean="0">
                <a:ea typeface="+mn-ea"/>
              </a:rPr>
              <a:t>th</a:t>
            </a:r>
            <a:r>
              <a:rPr lang="en-AU" sz="1800" b="1" dirty="0" smtClean="0">
                <a:ea typeface="+mn-ea"/>
              </a:rPr>
              <a:t> percentile of the distribution of SWB is given by the betas.</a:t>
            </a: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AU" sz="1400" b="1" dirty="0">
              <a:ea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en-AU" sz="1400" b="1" dirty="0" smtClean="0">
              <a:ea typeface="+mn-ea"/>
            </a:endParaRPr>
          </a:p>
          <a:p>
            <a:pPr marL="0" lvl="1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r>
              <a:rPr lang="en-AU" sz="1400" b="1" dirty="0" smtClean="0">
                <a:ea typeface="+mn-ea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20384"/>
              </p:ext>
            </p:extLst>
          </p:nvPr>
        </p:nvGraphicFramePr>
        <p:xfrm>
          <a:off x="2699792" y="2313386"/>
          <a:ext cx="5027830" cy="68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4" imgW="3174840" imgH="431640" progId="Equation.DSMT4">
                  <p:embed/>
                </p:oleObj>
              </mc:Choice>
              <mc:Fallback>
                <p:oleObj name="Equation" r:id="rId4" imgW="3174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2313386"/>
                        <a:ext cx="5027830" cy="68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310329"/>
              </p:ext>
            </p:extLst>
          </p:nvPr>
        </p:nvGraphicFramePr>
        <p:xfrm>
          <a:off x="3923929" y="3433108"/>
          <a:ext cx="1904228" cy="42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6" imgW="1180800" imgH="266400" progId="Equation.DSMT4">
                  <p:embed/>
                </p:oleObj>
              </mc:Choice>
              <mc:Fallback>
                <p:oleObj name="Equation" r:id="rId6" imgW="1180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9" y="3433108"/>
                        <a:ext cx="1904228" cy="427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18431"/>
              </p:ext>
            </p:extLst>
          </p:nvPr>
        </p:nvGraphicFramePr>
        <p:xfrm>
          <a:off x="1895475" y="3990042"/>
          <a:ext cx="6564957" cy="735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tion" r:id="rId8" imgW="4305240" imgH="482400" progId="Equation.DSMT4">
                  <p:embed/>
                </p:oleObj>
              </mc:Choice>
              <mc:Fallback>
                <p:oleObj name="Equation" r:id="rId8" imgW="43052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3990042"/>
                        <a:ext cx="6564957" cy="735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124744"/>
            <a:ext cx="1619250" cy="40370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FE estimation of SWB 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QR-FE estimation along SWB distribution</a:t>
            </a:r>
            <a:endParaRPr lang="en-AU" sz="1400" b="1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101700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800" b="1" dirty="0" smtClean="0">
                <a:ea typeface="+mj-ea"/>
              </a:rPr>
              <a:t>Estimation results: Mean effects of victimization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7414" name="Content Placeholder 1"/>
          <p:cNvSpPr>
            <a:spLocks noGrp="1"/>
          </p:cNvSpPr>
          <p:nvPr>
            <p:ph idx="1"/>
          </p:nvPr>
        </p:nvSpPr>
        <p:spPr>
          <a:xfrm>
            <a:off x="1763713" y="1052736"/>
            <a:ext cx="7161212" cy="4752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800" b="1" dirty="0" smtClean="0"/>
              <a:t>Mean effects of victimization on subjective well-being</a:t>
            </a:r>
          </a:p>
          <a:p>
            <a:pPr marL="0" indent="0">
              <a:buNone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  <a:p>
            <a:pPr marL="85725" lvl="1" indent="-85725">
              <a:spcAft>
                <a:spcPts val="1000"/>
              </a:spcAft>
              <a:buFont typeface="Arial" charset="0"/>
              <a:buChar char="•"/>
            </a:pPr>
            <a:r>
              <a:rPr lang="en-AU" altLang="en-US" sz="1800" dirty="0" smtClean="0"/>
              <a:t> </a:t>
            </a:r>
            <a:r>
              <a:rPr lang="en-AU" altLang="en-US" sz="1600" dirty="0" smtClean="0"/>
              <a:t>On average physical violence associated with decline by0.3 </a:t>
            </a:r>
            <a:r>
              <a:rPr lang="en-AU" altLang="en-US" sz="1600" dirty="0" err="1" smtClean="0"/>
              <a:t>std</a:t>
            </a:r>
            <a:r>
              <a:rPr lang="en-AU" altLang="en-US" sz="1600" dirty="0" smtClean="0"/>
              <a:t> deviation (0.566/1.90) (FE estimates, after control for unobserved heterogeneity, 0.81 in OLS results)</a:t>
            </a:r>
          </a:p>
          <a:p>
            <a:pPr marL="85725" lvl="1" indent="-85725">
              <a:spcAft>
                <a:spcPts val="1000"/>
              </a:spcAft>
              <a:buFont typeface="Arial" charset="0"/>
              <a:buChar char="•"/>
            </a:pPr>
            <a:r>
              <a:rPr lang="en-AU" altLang="en-US" sz="1600" dirty="0" smtClean="0"/>
              <a:t> FE estimates show no significant gender differences for both crimes </a:t>
            </a:r>
          </a:p>
          <a:p>
            <a:pPr marL="85725" lvl="1" indent="-85725">
              <a:spcAft>
                <a:spcPts val="1000"/>
              </a:spcAft>
              <a:buFont typeface="Arial" charset="0"/>
              <a:buChar char="•"/>
            </a:pPr>
            <a:r>
              <a:rPr lang="en-AU" altLang="en-US" sz="1600" dirty="0"/>
              <a:t> </a:t>
            </a:r>
            <a:r>
              <a:rPr lang="en-AU" altLang="en-US" sz="1600" dirty="0" smtClean="0"/>
              <a:t>Property crimes: average decline of 0.03 std. dev. in the FE estimates (0.21 with OLS). Mean effect much smaller with property crime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124744"/>
            <a:ext cx="1547813" cy="4893647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 / robustness check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276889"/>
              </p:ext>
            </p:extLst>
          </p:nvPr>
        </p:nvGraphicFramePr>
        <p:xfrm>
          <a:off x="1979715" y="1484784"/>
          <a:ext cx="6624733" cy="225307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792337"/>
                <a:gridCol w="1115363"/>
                <a:gridCol w="1115363"/>
                <a:gridCol w="1115363"/>
                <a:gridCol w="1486307"/>
              </a:tblGrid>
              <a:tr h="296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All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Male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Female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 err="1">
                          <a:effectLst/>
                        </a:rPr>
                        <a:t>H</a:t>
                      </a:r>
                      <a:r>
                        <a:rPr lang="en-AU" sz="1200" baseline="-25000" dirty="0" err="1">
                          <a:effectLst/>
                        </a:rPr>
                        <a:t>o</a:t>
                      </a:r>
                      <a:r>
                        <a:rPr lang="en-AU" sz="1200" dirty="0">
                          <a:effectLst/>
                        </a:rPr>
                        <a:t>: Male=Female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>
                          <a:effectLst/>
                        </a:rPr>
                        <a:t>OLS estimates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Physical violence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-1.537***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-1.231***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-1.776***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p=0.000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(0.081)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(0.109)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(0.111)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Property crime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-0.397***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-0.397***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-0.416***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p=0.790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(0.036)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(0.050)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(0.051)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sng">
                          <a:effectLst/>
                        </a:rPr>
                        <a:t>FE estimates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Physical violence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-0.566***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-0.485***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-0.637***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p=0.193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(0.059)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(0.079)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(0.086)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Property crime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-0.066***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-0.054*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-0.078**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effectLst/>
                        </a:rPr>
                        <a:t>p=0.603</a:t>
                      </a:r>
                      <a:endParaRPr lang="en-A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(0.023)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(0.030)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(0.035)</a:t>
                      </a:r>
                      <a:endParaRPr lang="en-A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 </a:t>
                      </a:r>
                      <a:endParaRPr lang="en-A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-27384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QR estimates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7414" name="Content Placeholder 1"/>
          <p:cNvSpPr>
            <a:spLocks noGrp="1"/>
          </p:cNvSpPr>
          <p:nvPr>
            <p:ph idx="1"/>
          </p:nvPr>
        </p:nvSpPr>
        <p:spPr>
          <a:xfrm>
            <a:off x="1763713" y="764704"/>
            <a:ext cx="7161212" cy="50407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400" b="1" dirty="0" smtClean="0"/>
              <a:t>Effects of crime victimization on subjective well-being along the distribution of well-being: Physical violence</a:t>
            </a:r>
          </a:p>
          <a:p>
            <a:pPr marL="0" indent="0">
              <a:buNone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400" dirty="0" smtClean="0"/>
          </a:p>
          <a:p>
            <a:pPr>
              <a:buFont typeface="Wingdings" pitchFamily="2" charset="2"/>
              <a:buChar char="v"/>
            </a:pPr>
            <a:endParaRPr lang="en-AU" altLang="en-US" sz="1400" dirty="0" smtClean="0"/>
          </a:p>
          <a:p>
            <a:pPr>
              <a:buFont typeface="Wingdings" pitchFamily="2" charset="2"/>
              <a:buChar char="v"/>
            </a:pPr>
            <a:endParaRPr lang="en-AU" altLang="en-US" sz="1400" dirty="0" smtClean="0"/>
          </a:p>
          <a:p>
            <a:pPr>
              <a:buFont typeface="Wingdings" pitchFamily="2" charset="2"/>
              <a:buChar char="v"/>
            </a:pPr>
            <a:endParaRPr lang="en-AU" altLang="en-US" sz="1400" dirty="0" smtClean="0"/>
          </a:p>
          <a:p>
            <a:pPr>
              <a:buFont typeface="Wingdings" pitchFamily="2" charset="2"/>
              <a:buChar char="v"/>
            </a:pPr>
            <a:endParaRPr lang="en-AU" altLang="en-US" sz="14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400" dirty="0" smtClean="0"/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400" dirty="0"/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400" dirty="0" smtClean="0"/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400" dirty="0" smtClean="0"/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400" dirty="0"/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400" dirty="0" smtClean="0"/>
          </a:p>
          <a:p>
            <a:pPr marL="180975" lvl="1" indent="-180975">
              <a:spcAft>
                <a:spcPts val="1000"/>
              </a:spcAft>
              <a:buFont typeface="Arial" charset="0"/>
              <a:buChar char="•"/>
            </a:pPr>
            <a:r>
              <a:rPr lang="en-AU" altLang="en-US" sz="1400" dirty="0" smtClean="0"/>
              <a:t>Physical violence has twice the negative impact at the 10</a:t>
            </a:r>
            <a:r>
              <a:rPr lang="en-AU" altLang="en-US" sz="1400" baseline="30000" dirty="0" smtClean="0"/>
              <a:t>th</a:t>
            </a:r>
            <a:r>
              <a:rPr lang="en-AU" altLang="en-US" sz="1400" dirty="0" smtClean="0"/>
              <a:t> percentile of SWB compared to the average while the effect is not significant at the 90</a:t>
            </a:r>
            <a:r>
              <a:rPr lang="en-AU" altLang="en-US" sz="1400" baseline="30000" dirty="0" smtClean="0"/>
              <a:t>th</a:t>
            </a:r>
            <a:r>
              <a:rPr lang="en-AU" altLang="en-US" sz="1400" dirty="0"/>
              <a:t>.</a:t>
            </a:r>
            <a:r>
              <a:rPr lang="en-AU" altLang="en-US" sz="1800" dirty="0" smtClean="0"/>
              <a:t> </a:t>
            </a:r>
          </a:p>
          <a:p>
            <a:pPr marL="180975" lvl="1" indent="-180975">
              <a:spcAft>
                <a:spcPts val="1000"/>
              </a:spcAft>
              <a:buFont typeface="Arial" charset="0"/>
              <a:buChar char="•"/>
            </a:pPr>
            <a:r>
              <a:rPr lang="en-AU" altLang="en-US" sz="1400" dirty="0" smtClean="0"/>
              <a:t>Largest effects at the bottom part of the distribution, monotonically decreasing along the distribution. </a:t>
            </a:r>
          </a:p>
          <a:p>
            <a:pPr marL="0" lvl="1" indent="0">
              <a:spcAft>
                <a:spcPts val="1000"/>
              </a:spcAft>
              <a:buNone/>
            </a:pPr>
            <a:r>
              <a:rPr lang="en-AU" altLang="en-US" sz="1400" dirty="0" smtClean="0"/>
              <a:t>→ average effects conceal a large heterogeneity over the SWB </a:t>
            </a:r>
            <a:r>
              <a:rPr lang="en-AU" altLang="en-US" sz="1400" dirty="0" err="1" smtClean="0"/>
              <a:t>distrib</a:t>
            </a:r>
            <a:endParaRPr lang="en-AU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496" y="1124744"/>
            <a:ext cx="1547813" cy="4893647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SWB/ robustness check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24" y="1353681"/>
            <a:ext cx="4701388" cy="293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3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-27384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QR estimates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7414" name="Content Placeholder 1"/>
          <p:cNvSpPr>
            <a:spLocks noGrp="1"/>
          </p:cNvSpPr>
          <p:nvPr>
            <p:ph idx="1"/>
          </p:nvPr>
        </p:nvSpPr>
        <p:spPr>
          <a:xfrm>
            <a:off x="1763713" y="764704"/>
            <a:ext cx="7161212" cy="50407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400" b="1" dirty="0" smtClean="0"/>
              <a:t>Effects of crime victimization on subjective well-being along the distribution of well-being: Property crime</a:t>
            </a:r>
          </a:p>
          <a:p>
            <a:pPr marL="0" indent="0">
              <a:buNone/>
            </a:pPr>
            <a:endParaRPr lang="en-AU" altLang="en-US" sz="1800" dirty="0" smtClean="0"/>
          </a:p>
          <a:p>
            <a:pPr marL="0" indent="0" algn="ctr">
              <a:buNone/>
            </a:pPr>
            <a:r>
              <a:rPr lang="en-AU" altLang="en-US" sz="1800" dirty="0" smtClean="0"/>
              <a:t>We find the same type of results for property crimes, with much smaller magnitude</a:t>
            </a:r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>
              <a:buFont typeface="Wingdings" pitchFamily="2" charset="2"/>
              <a:buChar char="v"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496" y="1052736"/>
            <a:ext cx="1547813" cy="4893647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SWB/ robustness check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16" y="2433800"/>
            <a:ext cx="4821936" cy="301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-27384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components of SF 36 well being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7414" name="Content Placeholder 1"/>
          <p:cNvSpPr>
            <a:spLocks noGrp="1"/>
          </p:cNvSpPr>
          <p:nvPr>
            <p:ph idx="1"/>
          </p:nvPr>
        </p:nvSpPr>
        <p:spPr>
          <a:xfrm>
            <a:off x="1763713" y="1124744"/>
            <a:ext cx="7161212" cy="46807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600" b="1" dirty="0" smtClean="0"/>
              <a:t>We conduct the same estimations for each components of the SF-36 measures 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AU" altLang="en-US" sz="16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AU" altLang="en-US" sz="1600" dirty="0" smtClean="0"/>
              <a:t>Social functioning and Role Emotional are more strongly affected by both crimes and display more heterogeneity along the distribution of SWB.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AU" altLang="en-US" sz="16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en-AU" altLang="en-US" sz="1600" dirty="0" smtClean="0"/>
              <a:t>The other components are significantly negatively affected by the experience of physical violence. Less so  by property crimes (still significant though)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AU" alt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AU" altLang="en-US" sz="1600" dirty="0" smtClean="0"/>
              <a:t>The other components of well-being display less heterogeneity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AU" altLang="en-US" sz="1600" dirty="0" smtClean="0"/>
              <a:t>(especially with property crimes). </a:t>
            </a:r>
            <a:r>
              <a:rPr lang="en-AU" altLang="en-US" sz="18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AU" altLang="en-US" sz="1800" dirty="0" smtClean="0"/>
          </a:p>
          <a:p>
            <a:pPr marL="0" indent="0">
              <a:buNone/>
            </a:pPr>
            <a:r>
              <a:rPr lang="en-AU" altLang="en-US" sz="1800" dirty="0" smtClean="0"/>
              <a:t>Illustration →</a:t>
            </a:r>
          </a:p>
          <a:p>
            <a:pPr marL="400050" lvl="1" indent="0">
              <a:spcAft>
                <a:spcPts val="1000"/>
              </a:spcAft>
              <a:buNone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496" y="1052736"/>
            <a:ext cx="1547813" cy="4893647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SWB/ robustness check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3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-27384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components of SF 36 well being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1052736"/>
            <a:ext cx="1547813" cy="4893647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SWB/ robustness check 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grpSp>
        <p:nvGrpSpPr>
          <p:cNvPr id="17446" name="Group 17445"/>
          <p:cNvGrpSpPr/>
          <p:nvPr/>
        </p:nvGrpSpPr>
        <p:grpSpPr>
          <a:xfrm>
            <a:off x="2759918" y="620688"/>
            <a:ext cx="5124450" cy="5310505"/>
            <a:chOff x="1691680" y="620688"/>
            <a:chExt cx="5124450" cy="5310505"/>
          </a:xfrm>
        </p:grpSpPr>
        <p:pic>
          <p:nvPicPr>
            <p:cNvPr id="9" name="Pictur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20688"/>
              <a:ext cx="5124450" cy="531050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2915816" y="2348880"/>
              <a:ext cx="36004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275856" y="1844824"/>
              <a:ext cx="360040" cy="8640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3635896" y="1412776"/>
              <a:ext cx="432048" cy="4320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4067944" y="1172930"/>
              <a:ext cx="288032" cy="23984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355976" y="1052736"/>
              <a:ext cx="432048" cy="1201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788024" y="1052736"/>
              <a:ext cx="2880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5076056" y="800708"/>
              <a:ext cx="393672" cy="25202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5469728" y="764704"/>
              <a:ext cx="398416" cy="3600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924000" y="2664000"/>
              <a:ext cx="21602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2915816" y="1700808"/>
              <a:ext cx="360040" cy="1440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1" name="Straight Connector 7170"/>
            <p:cNvCxnSpPr/>
            <p:nvPr/>
          </p:nvCxnSpPr>
          <p:spPr bwMode="auto">
            <a:xfrm>
              <a:off x="3275856" y="1700808"/>
              <a:ext cx="36004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3" name="Straight Connector 7172"/>
            <p:cNvCxnSpPr/>
            <p:nvPr/>
          </p:nvCxnSpPr>
          <p:spPr bwMode="auto">
            <a:xfrm flipV="1">
              <a:off x="3635896" y="1412776"/>
              <a:ext cx="432048" cy="2880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F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5" name="Straight Connector 7174"/>
            <p:cNvCxnSpPr/>
            <p:nvPr/>
          </p:nvCxnSpPr>
          <p:spPr bwMode="auto">
            <a:xfrm rot="240000" flipV="1">
              <a:off x="4067900" y="1368000"/>
              <a:ext cx="324000" cy="713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78" name="Straight Connector 7177"/>
            <p:cNvCxnSpPr/>
            <p:nvPr/>
          </p:nvCxnSpPr>
          <p:spPr bwMode="auto">
            <a:xfrm flipV="1">
              <a:off x="4393994" y="1196752"/>
              <a:ext cx="322022" cy="1600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2" name="Straight Connector 7181"/>
            <p:cNvCxnSpPr/>
            <p:nvPr/>
          </p:nvCxnSpPr>
          <p:spPr bwMode="auto">
            <a:xfrm rot="-240000">
              <a:off x="4716016" y="1188000"/>
              <a:ext cx="432048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4" name="Straight Connector 7183"/>
            <p:cNvCxnSpPr/>
            <p:nvPr/>
          </p:nvCxnSpPr>
          <p:spPr bwMode="auto">
            <a:xfrm rot="120000" flipV="1">
              <a:off x="5147538" y="1072800"/>
              <a:ext cx="360566" cy="992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6" name="Straight Connector 7185"/>
            <p:cNvCxnSpPr/>
            <p:nvPr/>
          </p:nvCxnSpPr>
          <p:spPr bwMode="auto">
            <a:xfrm rot="300000" flipV="1">
              <a:off x="5509727" y="980728"/>
              <a:ext cx="358417" cy="1080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88" name="Straight Connector 7187"/>
            <p:cNvCxnSpPr/>
            <p:nvPr/>
          </p:nvCxnSpPr>
          <p:spPr bwMode="auto">
            <a:xfrm>
              <a:off x="5004048" y="2520000"/>
              <a:ext cx="25197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2" name="Straight Connector 7191"/>
            <p:cNvCxnSpPr/>
            <p:nvPr/>
          </p:nvCxnSpPr>
          <p:spPr bwMode="auto">
            <a:xfrm flipV="1">
              <a:off x="2915816" y="4437112"/>
              <a:ext cx="360040" cy="8549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5" name="Straight Connector 7194"/>
            <p:cNvCxnSpPr/>
            <p:nvPr/>
          </p:nvCxnSpPr>
          <p:spPr bwMode="auto">
            <a:xfrm rot="60000" flipV="1">
              <a:off x="3290400" y="3789040"/>
              <a:ext cx="360040" cy="6480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7" name="Straight Connector 7196"/>
            <p:cNvCxnSpPr/>
            <p:nvPr/>
          </p:nvCxnSpPr>
          <p:spPr bwMode="auto">
            <a:xfrm flipV="1">
              <a:off x="3656068" y="3717032"/>
              <a:ext cx="375944" cy="68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99" name="Straight Connector 7198"/>
            <p:cNvCxnSpPr/>
            <p:nvPr/>
          </p:nvCxnSpPr>
          <p:spPr bwMode="auto">
            <a:xfrm rot="120000" flipV="1">
              <a:off x="4032012" y="3649762"/>
              <a:ext cx="361982" cy="67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09" name="Straight Connector 17408"/>
            <p:cNvCxnSpPr/>
            <p:nvPr/>
          </p:nvCxnSpPr>
          <p:spPr bwMode="auto">
            <a:xfrm>
              <a:off x="4393300" y="3663546"/>
              <a:ext cx="360000" cy="303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16" name="Straight Connector 17415"/>
            <p:cNvCxnSpPr/>
            <p:nvPr/>
          </p:nvCxnSpPr>
          <p:spPr bwMode="auto">
            <a:xfrm flipV="1">
              <a:off x="4753300" y="3501008"/>
              <a:ext cx="376734" cy="1625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19" name="Straight Connector 17418"/>
            <p:cNvCxnSpPr/>
            <p:nvPr/>
          </p:nvCxnSpPr>
          <p:spPr bwMode="auto">
            <a:xfrm rot="120000" flipV="1">
              <a:off x="5140800" y="3212976"/>
              <a:ext cx="324000" cy="2880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21" name="Straight Connector 17420"/>
            <p:cNvCxnSpPr/>
            <p:nvPr/>
          </p:nvCxnSpPr>
          <p:spPr bwMode="auto">
            <a:xfrm>
              <a:off x="5469728" y="3225600"/>
              <a:ext cx="398416" cy="685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27" name="Straight Connector 17426"/>
            <p:cNvCxnSpPr/>
            <p:nvPr/>
          </p:nvCxnSpPr>
          <p:spPr bwMode="auto">
            <a:xfrm rot="-240000">
              <a:off x="2915816" y="3924000"/>
              <a:ext cx="368956" cy="720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29" name="Straight Connector 17428"/>
            <p:cNvCxnSpPr/>
            <p:nvPr/>
          </p:nvCxnSpPr>
          <p:spPr bwMode="auto">
            <a:xfrm rot="120000">
              <a:off x="3286835" y="3985200"/>
              <a:ext cx="369233" cy="487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1" name="Straight Connector 17430"/>
            <p:cNvCxnSpPr/>
            <p:nvPr/>
          </p:nvCxnSpPr>
          <p:spPr bwMode="auto">
            <a:xfrm flipV="1">
              <a:off x="3656807" y="3723329"/>
              <a:ext cx="375205" cy="3170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3" name="Straight Connector 17432"/>
            <p:cNvCxnSpPr/>
            <p:nvPr/>
          </p:nvCxnSpPr>
          <p:spPr bwMode="auto">
            <a:xfrm rot="-120000">
              <a:off x="4030948" y="3729600"/>
              <a:ext cx="364110" cy="281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5" name="Straight Connector 17434"/>
            <p:cNvCxnSpPr/>
            <p:nvPr/>
          </p:nvCxnSpPr>
          <p:spPr bwMode="auto">
            <a:xfrm flipV="1">
              <a:off x="4393300" y="3717032"/>
              <a:ext cx="360000" cy="3445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7" name="Straight Connector 17436"/>
            <p:cNvCxnSpPr/>
            <p:nvPr/>
          </p:nvCxnSpPr>
          <p:spPr bwMode="auto">
            <a:xfrm flipV="1">
              <a:off x="4753300" y="3649762"/>
              <a:ext cx="376734" cy="67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39" name="Straight Connector 17438"/>
            <p:cNvCxnSpPr/>
            <p:nvPr/>
          </p:nvCxnSpPr>
          <p:spPr bwMode="auto">
            <a:xfrm rot="180000" flipV="1">
              <a:off x="5130034" y="3513600"/>
              <a:ext cx="339694" cy="1431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41" name="Straight Connector 17440"/>
            <p:cNvCxnSpPr/>
            <p:nvPr/>
          </p:nvCxnSpPr>
          <p:spPr bwMode="auto">
            <a:xfrm>
              <a:off x="5473243" y="3520800"/>
              <a:ext cx="394901" cy="1431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43" name="Straight Connector 17442"/>
            <p:cNvCxnSpPr/>
            <p:nvPr/>
          </p:nvCxnSpPr>
          <p:spPr bwMode="auto">
            <a:xfrm>
              <a:off x="5076056" y="4986000"/>
              <a:ext cx="1799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45" name="Straight Connector 17444"/>
            <p:cNvCxnSpPr/>
            <p:nvPr/>
          </p:nvCxnSpPr>
          <p:spPr bwMode="auto">
            <a:xfrm>
              <a:off x="3924000" y="5133600"/>
              <a:ext cx="1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03" name="Straight Connector 4"/>
          <p:cNvCxnSpPr>
            <a:cxnSpLocks noChangeShapeType="1"/>
          </p:cNvCxnSpPr>
          <p:nvPr/>
        </p:nvCxnSpPr>
        <p:spPr bwMode="auto">
          <a:xfrm>
            <a:off x="1619672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1112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5419" y="-27384"/>
            <a:ext cx="7989069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Comparison with other life events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1196752"/>
            <a:ext cx="1547813" cy="4708981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PISA 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45" name="Content Placeholder 1"/>
          <p:cNvSpPr>
            <a:spLocks noGrp="1"/>
          </p:cNvSpPr>
          <p:nvPr>
            <p:ph idx="1"/>
          </p:nvPr>
        </p:nvSpPr>
        <p:spPr>
          <a:xfrm>
            <a:off x="1763713" y="980728"/>
            <a:ext cx="7161212" cy="48247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600" b="1" dirty="0" smtClean="0"/>
              <a:t>We compare the results of crime on subjective well being with other life events using same techniques: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1600" b="1" i="1" dirty="0" smtClean="0">
                <a:solidFill>
                  <a:srgbClr val="C00000"/>
                </a:solidFill>
              </a:rPr>
              <a:t>Serious personal injury/illness </a:t>
            </a:r>
            <a:r>
              <a:rPr lang="en-AU" altLang="en-US" sz="1600" b="1" dirty="0" smtClean="0"/>
              <a:t>(7.8% of observations)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1600" b="1" i="1" dirty="0" smtClean="0">
                <a:solidFill>
                  <a:srgbClr val="C00000"/>
                </a:solidFill>
              </a:rPr>
              <a:t>Fired or made redundant </a:t>
            </a:r>
            <a:r>
              <a:rPr lang="en-AU" altLang="en-US" sz="1600" b="1" dirty="0" smtClean="0"/>
              <a:t>(3.4% of obs.)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1600" b="1" i="1" dirty="0" smtClean="0">
                <a:solidFill>
                  <a:srgbClr val="C00000"/>
                </a:solidFill>
              </a:rPr>
              <a:t>Death of spouse or child </a:t>
            </a:r>
            <a:r>
              <a:rPr lang="en-AU" altLang="en-US" sz="1600" b="1" dirty="0" smtClean="0"/>
              <a:t>(0.59% of obs.)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AU" altLang="en-US" sz="1600" b="1" dirty="0" smtClean="0"/>
              <a:t>All these events have a negative effect on well-being, which also display large heterogeneity across the SWB distribution.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AU" altLang="en-US" sz="1600" b="1" dirty="0" smtClean="0"/>
              <a:t>We find that the effects of property crimes are significantly smaller than the effects of all other life events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AU" altLang="en-US" sz="1600" b="1" dirty="0" smtClean="0"/>
              <a:t>We find that the well-being losses of people who have experienced physical violence  are smaller in magnitude to having suffered a serious personal injury or the death of a spouse or child.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AU" altLang="en-US" sz="1600" b="1" dirty="0" smtClean="0">
                <a:solidFill>
                  <a:srgbClr val="C00000"/>
                </a:solidFill>
              </a:rPr>
              <a:t>However, the well-being losses from physical violence are about three times as large as the losses from being fired/made redundant</a:t>
            </a:r>
          </a:p>
          <a:p>
            <a:pPr marL="400050" lvl="1" indent="0">
              <a:spcAft>
                <a:spcPts val="1000"/>
              </a:spcAft>
              <a:buNone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endParaRPr lang="en-AU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659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5419" y="-27384"/>
            <a:ext cx="7989069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Comparison with other life events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1196752"/>
            <a:ext cx="1547813" cy="4708981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alternative measures of SWB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2"/>
          <a:stretch/>
        </p:blipFill>
        <p:spPr bwMode="auto">
          <a:xfrm>
            <a:off x="2224866" y="837256"/>
            <a:ext cx="5947534" cy="5112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3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5419" y="-27384"/>
            <a:ext cx="7989069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Robustness checks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1052736"/>
            <a:ext cx="1547813" cy="4955203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alternative measures of SWB/ robustness check</a:t>
            </a:r>
            <a:endParaRPr lang="en-AU" sz="1400" b="1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45" name="Content Placeholder 1"/>
          <p:cNvSpPr>
            <a:spLocks noGrp="1"/>
          </p:cNvSpPr>
          <p:nvPr>
            <p:ph idx="1"/>
          </p:nvPr>
        </p:nvSpPr>
        <p:spPr>
          <a:xfrm>
            <a:off x="1763713" y="1052512"/>
            <a:ext cx="7161212" cy="48247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600" b="1" dirty="0" smtClean="0"/>
              <a:t>We tested whether sample attrition may have led to some biases in our estimates: </a:t>
            </a:r>
            <a:r>
              <a:rPr lang="en-AU" altLang="en-US" sz="1600" dirty="0" smtClean="0"/>
              <a:t>Victims of crimes may be more likely to attrite and may also be those who have had the largest impact of crime on well-being.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altLang="en-US" sz="1600" i="1" dirty="0" smtClean="0"/>
              <a:t>Literature using HILDA finds large random component to non response in HILDA (Watson &amp; Wooden 2006, 2007; </a:t>
            </a:r>
            <a:r>
              <a:rPr lang="en-AU" altLang="en-US" sz="1600" i="1" dirty="0" err="1" smtClean="0"/>
              <a:t>Cai</a:t>
            </a:r>
            <a:r>
              <a:rPr lang="en-AU" altLang="en-US" sz="1600" i="1" dirty="0" smtClean="0"/>
              <a:t> &amp; </a:t>
            </a:r>
            <a:r>
              <a:rPr lang="en-AU" altLang="en-US" sz="1600" i="1" dirty="0" err="1" smtClean="0"/>
              <a:t>Waddoups</a:t>
            </a:r>
            <a:r>
              <a:rPr lang="en-AU" altLang="en-US" sz="1600" i="1" dirty="0" smtClean="0"/>
              <a:t>, 2011)</a:t>
            </a:r>
            <a:endParaRPr lang="en-AU" alt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altLang="en-US" sz="1600" i="1" dirty="0" smtClean="0"/>
              <a:t>Own calculations: crime victims are not more likely to attrite from the sample than non-victims</a:t>
            </a:r>
            <a:endParaRPr lang="en-AU" altLang="en-US" sz="16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AU" altLang="en-US" sz="1600" b="1" dirty="0" smtClean="0"/>
              <a:t>Rerun the estimations with an alternative measure of well-being: Life satisfaction and satisfaction with safety</a:t>
            </a:r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r>
              <a:rPr lang="en-AU" altLang="en-US" sz="1600" i="1" dirty="0" smtClean="0"/>
              <a:t>has been used in literature as measure of SWB (Clark et al. 2008; Kuroki, 2013, </a:t>
            </a:r>
            <a:r>
              <a:rPr lang="en-AU" altLang="en-US" sz="1600" i="1" dirty="0" err="1" smtClean="0"/>
              <a:t>Staubli</a:t>
            </a:r>
            <a:r>
              <a:rPr lang="en-AU" altLang="en-US" sz="1600" i="1" dirty="0" smtClean="0"/>
              <a:t> et al., 2014…)</a:t>
            </a:r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r>
              <a:rPr lang="en-AU" altLang="en-US" sz="1600" i="1" dirty="0" smtClean="0"/>
              <a:t>We use both measures above to rerun the estimations.</a:t>
            </a:r>
          </a:p>
          <a:p>
            <a:pPr marL="576263" lvl="1" indent="-176213">
              <a:spcAft>
                <a:spcPts val="1000"/>
              </a:spcAft>
              <a:buFont typeface="Arial" charset="0"/>
              <a:buChar char="•"/>
            </a:pPr>
            <a:r>
              <a:rPr lang="en-AU" altLang="en-US" sz="1600" i="1" dirty="0" smtClean="0"/>
              <a:t>We find similar results than those with SF-36</a:t>
            </a:r>
          </a:p>
          <a:p>
            <a:pPr marL="0" indent="0">
              <a:spcAft>
                <a:spcPts val="1000"/>
              </a:spcAft>
              <a:buNone/>
            </a:pPr>
            <a:endParaRPr lang="en-AU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0777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75419" y="-27384"/>
            <a:ext cx="7989069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Estimation results: Robustness checks</a:t>
            </a:r>
          </a:p>
        </p:txBody>
      </p:sp>
      <p:pic>
        <p:nvPicPr>
          <p:cNvPr id="1741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1052736"/>
            <a:ext cx="1547813" cy="4955203"/>
          </a:xfrm>
          <a:prstGeom prst="rect">
            <a:avLst/>
          </a:prstGeom>
          <a:noFill/>
        </p:spPr>
        <p:txBody>
          <a:bodyPr lIns="36000" rIns="36000"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Mean effects of victimization</a:t>
            </a:r>
            <a:endParaRPr lang="en-AU" sz="1200" dirty="0">
              <a:solidFill>
                <a:schemeClr val="accent2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Effect along the SWB distribution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Compare with other life events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alternative measures of SWB/ robustness check</a:t>
            </a:r>
            <a:endParaRPr lang="en-AU" sz="1400" b="1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1741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45" name="Content Placeholder 1"/>
          <p:cNvSpPr>
            <a:spLocks noGrp="1"/>
          </p:cNvSpPr>
          <p:nvPr>
            <p:ph idx="1"/>
          </p:nvPr>
        </p:nvSpPr>
        <p:spPr>
          <a:xfrm>
            <a:off x="1763713" y="836712"/>
            <a:ext cx="7161212" cy="511323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AU" altLang="en-US" sz="1600" b="1" dirty="0" smtClean="0"/>
              <a:t>Did people experience a decline in their SWB before victimization?</a:t>
            </a:r>
          </a:p>
          <a:p>
            <a:pPr marL="0" indent="0">
              <a:buNone/>
            </a:pPr>
            <a:endParaRPr lang="en-AU" altLang="en-US" sz="1600" i="1" dirty="0" smtClean="0"/>
          </a:p>
          <a:p>
            <a:pPr marL="0" indent="0">
              <a:spcAft>
                <a:spcPts val="1000"/>
              </a:spcAft>
              <a:buNone/>
            </a:pPr>
            <a:r>
              <a:rPr lang="en-AU" altLang="en-US" sz="1500" dirty="0" smtClean="0"/>
              <a:t>Our technique addresses the endogeneity bias arising from unobserved individual heterogeneity.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AU" altLang="en-US" sz="1500" dirty="0" smtClean="0"/>
              <a:t>It does not address the bias due to the possible reverse causality between crime victimization and SWB.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AU" altLang="en-US" sz="1500" dirty="0" smtClean="0"/>
              <a:t>If individuals who have experienced a shock of well-being are more likely to become victims of a crime then we may have overestimated the negative effect of crime on SWB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AU" altLang="en-US" sz="1500" dirty="0" smtClean="0"/>
              <a:t>We use the approach developed by Clark et al. (2008) to test whether there is decline in SWB prior to victimization.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AU" altLang="en-US" sz="1500" dirty="0" smtClean="0"/>
              <a:t>Using this approach we find no evidence that people SWB becomes significantly lower before victimization. (this corroborates earlier speculations by </a:t>
            </a:r>
            <a:r>
              <a:rPr lang="en-AU" altLang="en-US" sz="1500" dirty="0" err="1" smtClean="0"/>
              <a:t>Powdthavee</a:t>
            </a:r>
            <a:r>
              <a:rPr lang="en-AU" altLang="en-US" sz="1500" dirty="0" smtClean="0"/>
              <a:t>, 2005; Davies &amp; Hinks 2010….)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AU" altLang="en-US" sz="1500" b="1" dirty="0" smtClean="0"/>
              <a:t>Our dynamic model also shows that the effect of crime victimization is transitory, well-being returns to its pre victimization level after a year of the event as are all other life events (Clark et al. 2008). People adapt to their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8426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44624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1800" b="1" dirty="0" smtClean="0">
                <a:ea typeface="+mj-ea"/>
              </a:rPr>
              <a:t>Aim and Background of the paper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692275" y="764704"/>
            <a:ext cx="7272338" cy="4917281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Crime and the fear of crime is a major concern for the society (Cohen 2008).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It is so notably because: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The costs of crime go beyond the direct, pecuniary costs such as financial losses, medical expenses, time off work etc. (see </a:t>
            </a:r>
            <a:r>
              <a:rPr lang="en-AU" altLang="en-US" sz="1800" dirty="0" err="1" smtClean="0"/>
              <a:t>Powdthavee</a:t>
            </a:r>
            <a:r>
              <a:rPr lang="en-AU" altLang="en-US" sz="1800" dirty="0" smtClean="0"/>
              <a:t>, 2005) and can have lasting effects on the victims. Much of the costs of crime are intangible (Leigh &amp; </a:t>
            </a:r>
            <a:r>
              <a:rPr lang="en-AU" altLang="en-US" sz="1800" dirty="0" err="1" smtClean="0"/>
              <a:t>Carnaglia</a:t>
            </a:r>
            <a:r>
              <a:rPr lang="en-AU" altLang="en-US" sz="1800" dirty="0" smtClean="0"/>
              <a:t>, 2014)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Psychological costs of crime are numerous and extend to non victims and the society as a whole (e.g. loss of well-being of non-victims living in a crime prone area; )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Since crime has a significant adverse effect on people’s well-being and society as a whole, it is important to have an accurate estimate of its effect of people’s well being (reformulate that)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AU" altLang="en-US" sz="1800" b="1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AU" altLang="en-US" sz="1800" b="1" dirty="0" smtClean="0"/>
          </a:p>
          <a:p>
            <a:pPr lvl="1" algn="just">
              <a:spcAft>
                <a:spcPts val="1200"/>
              </a:spcAft>
              <a:buFont typeface="Wingdings" pitchFamily="2" charset="2"/>
              <a:buChar char="Ø"/>
            </a:pPr>
            <a:endParaRPr lang="en-AU" altLang="en-US" sz="2000" dirty="0" smtClean="0"/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103188"/>
            <a:ext cx="7772400" cy="733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800" b="1" dirty="0" smtClean="0">
                <a:ea typeface="+mj-ea"/>
              </a:rPr>
              <a:t>Conclusion</a:t>
            </a:r>
            <a:endParaRPr lang="en-AU" sz="2400" b="1" dirty="0" smtClean="0">
              <a:ea typeface="+mj-ea"/>
            </a:endParaRPr>
          </a:p>
        </p:txBody>
      </p:sp>
      <p:pic>
        <p:nvPicPr>
          <p:cNvPr id="2765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763713" y="908050"/>
            <a:ext cx="7161212" cy="4681538"/>
          </a:xfrm>
          <a:ln w="19050"/>
        </p:spPr>
        <p:txBody>
          <a:bodyPr/>
          <a:lstStyle/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 smtClean="0">
                <a:ea typeface="+mn-ea"/>
              </a:rPr>
              <a:t>We find that both physical violence and property crimes negatively affect the subjective well-being of Australians</a:t>
            </a:r>
          </a:p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 smtClean="0">
                <a:ea typeface="+mn-ea"/>
              </a:rPr>
              <a:t>The average effect is stronger for physical violence by a magnitude of 0.3 standard deviation of the well-being measure (0.03 for property crimes)  </a:t>
            </a:r>
          </a:p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 smtClean="0">
                <a:ea typeface="+mn-ea"/>
              </a:rPr>
              <a:t>We find strong evidence of heterogeneity of the effect of crime along the distribution of well being:</a:t>
            </a:r>
          </a:p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 smtClean="0">
                <a:ea typeface="+mn-ea"/>
              </a:rPr>
              <a:t>For physical violence, people at the lower end of the distribution experience a negative effect on their well-being that is twice as much as the average effect</a:t>
            </a:r>
          </a:p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 smtClean="0">
                <a:ea typeface="+mn-ea"/>
              </a:rPr>
              <a:t>Those at the higher end of the distribution experience a very small effect of crime on their well-being</a:t>
            </a:r>
          </a:p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 smtClean="0">
                <a:ea typeface="+mn-ea"/>
              </a:rPr>
              <a:t>Comparing to other life events, physical violence leads to lower losses in well-being than suffering from severe personal injury or experiencing the death of a spouse or a child  </a:t>
            </a:r>
          </a:p>
          <a:p>
            <a:pPr marL="342900" lvl="1" indent="-342900">
              <a:buFont typeface="Wingdings" pitchFamily="2" charset="2"/>
              <a:buChar char="v"/>
              <a:defRPr/>
            </a:pPr>
            <a:r>
              <a:rPr lang="en-AU" sz="1800" b="1" dirty="0">
                <a:ea typeface="+mn-ea"/>
              </a:rPr>
              <a:t> </a:t>
            </a:r>
            <a:r>
              <a:rPr lang="en-AU" sz="1800" b="1" dirty="0" smtClean="0">
                <a:ea typeface="+mn-ea"/>
              </a:rPr>
              <a:t> But the effect is much larger than that of losing one’s job </a:t>
            </a:r>
            <a:endParaRPr lang="en-AU" sz="1800" b="1" dirty="0">
              <a:ea typeface="+mn-ea"/>
            </a:endParaRPr>
          </a:p>
          <a:p>
            <a:pPr marL="0" lvl="1" indent="0">
              <a:buFontTx/>
              <a:buNone/>
              <a:defRPr/>
            </a:pPr>
            <a:endParaRPr lang="en-AU" sz="1800" b="1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en-AU" sz="1800" dirty="0" smtClean="0"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41438"/>
            <a:ext cx="1547813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PISA 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103188"/>
            <a:ext cx="7772400" cy="7334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800" b="1" dirty="0" smtClean="0">
                <a:ea typeface="+mj-ea"/>
              </a:rPr>
              <a:t>Conclusion</a:t>
            </a:r>
            <a:endParaRPr lang="en-AU" sz="2400" b="1" dirty="0" smtClean="0">
              <a:ea typeface="+mj-ea"/>
            </a:endParaRPr>
          </a:p>
        </p:txBody>
      </p:sp>
      <p:pic>
        <p:nvPicPr>
          <p:cNvPr id="27652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3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0" y="1341438"/>
            <a:ext cx="1547813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PISA 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34888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C00000"/>
                </a:solidFill>
              </a:rPr>
              <a:t>Thank you ….</a:t>
            </a:r>
            <a:endParaRPr lang="en-A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1800" b="1" dirty="0" smtClean="0">
                <a:ea typeface="+mj-ea"/>
              </a:rPr>
              <a:t>Aim and Background of the paper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692275" y="836712"/>
            <a:ext cx="7272338" cy="5113238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There is plethora of evidence in many countries showing that experience of crime is negatively associated with various aspects of subjective well-being: e.g. Moller (2005), </a:t>
            </a:r>
            <a:r>
              <a:rPr lang="en-AU" altLang="en-US" sz="1800" dirty="0" err="1" smtClean="0"/>
              <a:t>Powdthavee</a:t>
            </a:r>
            <a:r>
              <a:rPr lang="en-AU" altLang="en-US" sz="1800" dirty="0" smtClean="0"/>
              <a:t> (2005), Cohen (2008), Davies &amp; Hinks (2010), Kuroki (2013) </a:t>
            </a:r>
            <a:r>
              <a:rPr lang="en-AU" altLang="en-US" sz="1800" dirty="0" err="1" smtClean="0"/>
              <a:t>Hanslmaier</a:t>
            </a:r>
            <a:r>
              <a:rPr lang="en-AU" altLang="en-US" sz="1800" dirty="0" smtClean="0"/>
              <a:t> (2013)…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Some limitations in this evidence: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1800" dirty="0" smtClean="0"/>
              <a:t>Many use cross section data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1800" dirty="0" smtClean="0"/>
              <a:t>Many do not distinguish between crimes involving physical violence and crimes against property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altLang="en-US" sz="1800" dirty="0" smtClean="0"/>
              <a:t>None of the existing studies have looked at the effects of victimization along the distribution of well-being </a:t>
            </a:r>
          </a:p>
          <a:p>
            <a:pPr marL="457200" lvl="1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altLang="en-US" sz="1800" b="1" dirty="0" smtClean="0">
                <a:solidFill>
                  <a:srgbClr val="C00000"/>
                </a:solidFill>
              </a:rPr>
              <a:t>We try to fill this gap using Australian data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AU" altLang="en-US" sz="1800" b="1" dirty="0" smtClean="0"/>
          </a:p>
          <a:p>
            <a:pPr lvl="1" algn="just">
              <a:spcAft>
                <a:spcPts val="1200"/>
              </a:spcAft>
              <a:buFont typeface="Wingdings" pitchFamily="2" charset="2"/>
              <a:buChar char="Ø"/>
            </a:pPr>
            <a:endParaRPr lang="en-AU" altLang="en-US" sz="2000" dirty="0" smtClean="0"/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7086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DATA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656556" y="909067"/>
            <a:ext cx="7272338" cy="496820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We use the 11 first waves of HILDA (2002-2012) where crime victimization information is available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Focus on people aged 21 to 65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Final sample includes 96,503 observations (18,460 people)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People report major events in their life in past 12 months, including being victim of a crime: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600" dirty="0" smtClean="0"/>
              <a:t>Victim of physical violence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600" dirty="0" smtClean="0"/>
              <a:t>Victim of property crime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1,503 events of physical violence reported, involving 1,077 individuals. 266 reported multiple instances in the period 2002-12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4,735 events of property crime, involving 3,489 individuals. 900 report property crime more than once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20% of people reporting physical violence were also victims of property crime in the same year.  </a:t>
            </a:r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1307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DATA: Measures of well-being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656556" y="692696"/>
            <a:ext cx="7272338" cy="5257254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Main measure: 36 item Short Form Health Survey (SF-36)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HILDA elicits all 36 questions about physical and mental well-being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14 questions in the category of mental well-being divided into 4 scales: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AU" altLang="en-US" sz="1800" b="1" dirty="0" smtClean="0">
                <a:solidFill>
                  <a:srgbClr val="C00000"/>
                </a:solidFill>
              </a:rPr>
              <a:t>Vitality (VT)</a:t>
            </a:r>
            <a:r>
              <a:rPr lang="en-AU" altLang="en-US" sz="1800" dirty="0" smtClean="0"/>
              <a:t>: fatigue, energy scales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AU" altLang="en-US" sz="1800" b="1" dirty="0" smtClean="0">
                <a:solidFill>
                  <a:srgbClr val="C00000"/>
                </a:solidFill>
              </a:rPr>
              <a:t>Social Functioning (SF)</a:t>
            </a:r>
            <a:r>
              <a:rPr lang="en-AU" altLang="en-US" sz="1800" dirty="0" smtClean="0"/>
              <a:t>: measuring social limitations</a:t>
            </a:r>
            <a:endParaRPr lang="en-AU" altLang="en-US" sz="1800" b="1" dirty="0" smtClean="0"/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AU" altLang="en-US" sz="1800" b="1" dirty="0" smtClean="0">
                <a:solidFill>
                  <a:srgbClr val="C00000"/>
                </a:solidFill>
              </a:rPr>
              <a:t>Role Emotional (RE)</a:t>
            </a:r>
            <a:r>
              <a:rPr lang="en-AU" altLang="en-US" sz="1800" dirty="0" smtClean="0"/>
              <a:t>: limitation in work/activities due to emotional health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AU" altLang="en-US" sz="1800" b="1" dirty="0" smtClean="0">
                <a:solidFill>
                  <a:srgbClr val="C00000"/>
                </a:solidFill>
              </a:rPr>
              <a:t>Mental Health (MH)</a:t>
            </a:r>
            <a:r>
              <a:rPr lang="en-AU" altLang="en-US" sz="1800" dirty="0" smtClean="0"/>
              <a:t>: feeling of anxiety and depression</a:t>
            </a: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8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b="1" dirty="0" smtClean="0"/>
              <a:t>Our main measure averages all 4 components </a:t>
            </a:r>
            <a:r>
              <a:rPr lang="en-AU" altLang="en-US" sz="1800" dirty="0" smtClean="0"/>
              <a:t>(used in literature, see </a:t>
            </a:r>
            <a:r>
              <a:rPr lang="en-AU" altLang="en-US" sz="1800" dirty="0" err="1" smtClean="0"/>
              <a:t>Flatau</a:t>
            </a:r>
            <a:r>
              <a:rPr lang="en-AU" altLang="en-US" sz="1800" dirty="0" smtClean="0"/>
              <a:t> et al. 2000; </a:t>
            </a:r>
            <a:r>
              <a:rPr lang="en-AU" altLang="en-US" sz="1800" dirty="0" err="1" smtClean="0"/>
              <a:t>Frijters</a:t>
            </a:r>
            <a:r>
              <a:rPr lang="en-AU" altLang="en-US" sz="1800" dirty="0" smtClean="0"/>
              <a:t> et al. 2014)</a:t>
            </a:r>
            <a:endParaRPr lang="en-AU" altLang="en-US" sz="1800" b="1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We also use </a:t>
            </a:r>
            <a:r>
              <a:rPr lang="en-AU" altLang="en-US" sz="1800" b="1" dirty="0" smtClean="0"/>
              <a:t>Life Satisfaction variable as an alternative measure of well-being</a:t>
            </a:r>
            <a:r>
              <a:rPr lang="en-AU" altLang="en-US" sz="1800" dirty="0" smtClean="0"/>
              <a:t>.  </a:t>
            </a:r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612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DATA: </a:t>
            </a:r>
            <a:r>
              <a:rPr lang="en-AU" sz="2400" b="1" dirty="0" err="1" smtClean="0">
                <a:ea typeface="+mj-ea"/>
              </a:rPr>
              <a:t>descriptives</a:t>
            </a:r>
            <a:endParaRPr lang="en-AU" sz="2400" b="1" dirty="0" smtClean="0">
              <a:ea typeface="+mj-ea"/>
            </a:endParaRP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1656556" y="909067"/>
            <a:ext cx="7272338" cy="496820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Crime victims report significantly lower levels of subjective well-being than non-victims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The difference is larger for victims of physical violence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Victims are younger and less likely to be married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Victims have lower household income and slightly smaller family size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Noticeable differences in individual characteristics between victims of the 2 types of crime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Victims of physical violence are younger than victims of property crimes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AU" altLang="en-US" sz="1800" dirty="0" smtClean="0"/>
              <a:t>They are less educated and have lower household income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AU" altLang="en-US" sz="18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altLang="en-US" sz="1800" b="1" dirty="0" smtClean="0"/>
              <a:t>Besides averages we can look at whether differences between victims and non victims differ along the distribution of well-being</a:t>
            </a:r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6168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Kernel density estimates of mental well-being</a:t>
            </a:r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71" y="777205"/>
            <a:ext cx="5150485" cy="51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588224" y="1341438"/>
            <a:ext cx="2448272" cy="181588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just"/>
            <a:r>
              <a:rPr lang="en-AU" sz="1600" dirty="0" smtClean="0">
                <a:solidFill>
                  <a:srgbClr val="002060"/>
                </a:solidFill>
              </a:rPr>
              <a:t>K-S test rejects the hypothesis that the reported well-being of victims vs. non-victims comes from the same distribution for both types of crime</a:t>
            </a:r>
            <a:endParaRPr lang="en-A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5185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400" b="1" dirty="0" smtClean="0">
                <a:ea typeface="+mj-ea"/>
              </a:rPr>
              <a:t>SF-36 mental well-being by percentile</a:t>
            </a:r>
          </a:p>
        </p:txBody>
      </p:sp>
      <p:pic>
        <p:nvPicPr>
          <p:cNvPr id="7173" name="Picture 2" descr="NILS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341438"/>
            <a:ext cx="1547813" cy="275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Aim and background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Data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Methodology 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cxnSp>
        <p:nvCxnSpPr>
          <p:cNvPr id="7175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65" y="692695"/>
            <a:ext cx="5057775" cy="52216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588224" y="119675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002060"/>
                </a:solidFill>
              </a:rPr>
              <a:t>Gaps between victims and non-victims at each percentile are not constant</a:t>
            </a:r>
            <a:endParaRPr lang="en-AU" sz="1600" dirty="0">
              <a:solidFill>
                <a:srgbClr val="00206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7668344" y="2348880"/>
            <a:ext cx="216024" cy="50405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999854"/>
            <a:ext cx="2448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 smtClean="0">
                <a:solidFill>
                  <a:srgbClr val="002060"/>
                </a:solidFill>
              </a:rPr>
              <a:t>Preliminary evidence that effects of victimization on well-being may be heterogeneous with larger effects in the lower half of the well-being distribution </a:t>
            </a:r>
            <a:endParaRPr lang="en-AU" sz="1600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98000" y="1821600"/>
            <a:ext cx="0" cy="52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258000" y="1484784"/>
            <a:ext cx="0" cy="6653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3635896" y="1296000"/>
            <a:ext cx="0" cy="64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978000" y="1196752"/>
            <a:ext cx="0" cy="5386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2699792" y="2109600"/>
            <a:ext cx="0" cy="3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355976" y="1098000"/>
            <a:ext cx="0" cy="41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716016" y="1026000"/>
            <a:ext cx="0" cy="3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076056" y="980728"/>
            <a:ext cx="0" cy="21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5436096" y="936000"/>
            <a:ext cx="0" cy="1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699792" y="4572000"/>
            <a:ext cx="0" cy="13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915816" y="4248000"/>
            <a:ext cx="0" cy="223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258000" y="3933056"/>
            <a:ext cx="0" cy="23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618000" y="3753056"/>
            <a:ext cx="0" cy="18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3978000" y="3645024"/>
            <a:ext cx="0" cy="12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76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30163"/>
            <a:ext cx="1619250" cy="5919787"/>
          </a:xfrm>
          <a:prstGeom prst="rect">
            <a:avLst/>
          </a:prstGeom>
          <a:gradFill>
            <a:gsLst>
              <a:gs pos="100000">
                <a:schemeClr val="bg1"/>
              </a:gs>
              <a:gs pos="86000">
                <a:srgbClr val="FFE79E"/>
              </a:gs>
              <a:gs pos="13000">
                <a:schemeClr val="bg1"/>
              </a:gs>
              <a:gs pos="0">
                <a:schemeClr val="bg1"/>
              </a:gs>
              <a:gs pos="52000">
                <a:srgbClr val="FFC000"/>
              </a:gs>
              <a:gs pos="100000">
                <a:srgbClr val="FFC0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AU">
              <a:ea typeface="ＭＳ Ｐゴシック" pitchFamily="-16" charset="-128"/>
              <a:cs typeface="+mn-cs"/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4213" y="30163"/>
            <a:ext cx="7772400" cy="7350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AU" sz="2800" b="1" dirty="0" smtClean="0">
                <a:ea typeface="+mj-ea"/>
              </a:rPr>
              <a:t>Methodology</a:t>
            </a:r>
          </a:p>
        </p:txBody>
      </p:sp>
      <p:pic>
        <p:nvPicPr>
          <p:cNvPr id="16388" name="Picture 2" descr="NILS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042025"/>
            <a:ext cx="34083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389" name="Straight Connector 4"/>
          <p:cNvCxnSpPr>
            <a:cxnSpLocks noChangeShapeType="1"/>
          </p:cNvCxnSpPr>
          <p:nvPr/>
        </p:nvCxnSpPr>
        <p:spPr bwMode="auto">
          <a:xfrm>
            <a:off x="1619250" y="1341438"/>
            <a:ext cx="0" cy="4248150"/>
          </a:xfrm>
          <a:prstGeom prst="line">
            <a:avLst/>
          </a:prstGeom>
          <a:noFill/>
          <a:ln w="31750" algn="ctr">
            <a:solidFill>
              <a:srgbClr val="002F60"/>
            </a:solidFill>
            <a:round/>
            <a:headEnd/>
            <a:tailEnd/>
          </a:ln>
        </p:spPr>
      </p:cxn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763713" y="1027301"/>
            <a:ext cx="7161212" cy="4561939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en-AU" sz="1800" b="1" u="sng" dirty="0" smtClean="0">
                <a:ea typeface="+mn-ea"/>
              </a:rPr>
              <a:t>Subject well-being equation</a:t>
            </a:r>
            <a:endParaRPr lang="en-AU" sz="1800" dirty="0" smtClean="0">
              <a:ea typeface="+mn-ea"/>
            </a:endParaRPr>
          </a:p>
          <a:p>
            <a:pPr marL="720725" lvl="1" indent="0">
              <a:spcBef>
                <a:spcPts val="1200"/>
              </a:spcBef>
              <a:buFontTx/>
              <a:buNone/>
              <a:defRPr/>
            </a:pPr>
            <a:endParaRPr lang="en-AU" sz="1800" dirty="0" smtClean="0">
              <a:ea typeface="+mn-ea"/>
            </a:endParaRPr>
          </a:p>
          <a:p>
            <a:pPr marL="720725" lvl="1" indent="0">
              <a:spcBef>
                <a:spcPts val="1200"/>
              </a:spcBef>
              <a:buFontTx/>
              <a:buNone/>
              <a:defRPr/>
            </a:pPr>
            <a:endParaRPr lang="en-AU" sz="1800" dirty="0">
              <a:ea typeface="+mn-ea"/>
            </a:endParaRPr>
          </a:p>
          <a:p>
            <a:pPr marL="720725" lvl="1" indent="0">
              <a:spcBef>
                <a:spcPts val="1200"/>
              </a:spcBef>
              <a:buFontTx/>
              <a:buNone/>
              <a:defRPr/>
            </a:pPr>
            <a:endParaRPr lang="en-AU" sz="1800" dirty="0">
              <a:ea typeface="+mn-ea"/>
            </a:endParaRPr>
          </a:p>
          <a:p>
            <a:pPr marL="720725" lvl="1" indent="-273050">
              <a:spcBef>
                <a:spcPts val="0"/>
              </a:spcBef>
              <a:buFontTx/>
              <a:buNone/>
              <a:defRPr/>
            </a:pPr>
            <a:endParaRPr lang="en-AU" sz="1800" dirty="0">
              <a:ea typeface="+mn-ea"/>
            </a:endParaRPr>
          </a:p>
          <a:p>
            <a:pPr marL="180975" lvl="1" indent="0">
              <a:spcBef>
                <a:spcPts val="600"/>
              </a:spcBef>
              <a:buFontTx/>
              <a:buNone/>
              <a:defRPr/>
            </a:pPr>
            <a:r>
              <a:rPr lang="en-AU" sz="1400" dirty="0" smtClean="0">
                <a:ea typeface="+mn-ea"/>
              </a:rPr>
              <a:t>includes age, age square, marital status, years of schooling, </a:t>
            </a:r>
            <a:r>
              <a:rPr lang="en-AU" sz="1400" dirty="0" err="1" smtClean="0">
                <a:ea typeface="+mn-ea"/>
              </a:rPr>
              <a:t>hh</a:t>
            </a:r>
            <a:r>
              <a:rPr lang="en-AU" sz="1400" dirty="0" smtClean="0">
                <a:ea typeface="+mn-ea"/>
              </a:rPr>
              <a:t> income, family size, …, state of residence, years</a:t>
            </a:r>
          </a:p>
          <a:p>
            <a:pPr marL="180975" lvl="1" indent="0">
              <a:spcBef>
                <a:spcPts val="600"/>
              </a:spcBef>
              <a:buFontTx/>
              <a:buNone/>
              <a:defRPr/>
            </a:pPr>
            <a:endParaRPr lang="en-AU" sz="1400" dirty="0" smtClean="0">
              <a:ea typeface="+mn-ea"/>
            </a:endParaRPr>
          </a:p>
          <a:p>
            <a:pPr marL="180975" lvl="1" indent="0">
              <a:spcBef>
                <a:spcPts val="600"/>
              </a:spcBef>
              <a:buFontTx/>
              <a:buNone/>
              <a:defRPr/>
            </a:pPr>
            <a:r>
              <a:rPr lang="en-AU" sz="1800" b="1" dirty="0" smtClean="0">
                <a:ea typeface="+mn-ea"/>
              </a:rPr>
              <a:t>We estimate the equation with FE estimator (within) and get estimates of </a:t>
            </a:r>
            <a:r>
              <a:rPr lang="en-AU" sz="1800" b="1" i="1" dirty="0" smtClean="0">
                <a:latin typeface="Symbol" panose="05050102010706020507" pitchFamily="18" charset="2"/>
                <a:ea typeface="+mn-ea"/>
              </a:rPr>
              <a:t>b</a:t>
            </a:r>
            <a:r>
              <a:rPr lang="en-AU" sz="1800" b="1" i="1" baseline="-25000" dirty="0" smtClean="0">
                <a:ea typeface="+mn-ea"/>
              </a:rPr>
              <a:t>1</a:t>
            </a:r>
            <a:r>
              <a:rPr lang="en-AU" sz="1800" b="1" dirty="0" smtClean="0">
                <a:ea typeface="+mn-ea"/>
              </a:rPr>
              <a:t> and </a:t>
            </a:r>
            <a:r>
              <a:rPr lang="en-AU" sz="1800" b="1" i="1" dirty="0" smtClean="0">
                <a:latin typeface="Symbol" panose="05050102010706020507" pitchFamily="18" charset="2"/>
                <a:ea typeface="+mn-ea"/>
              </a:rPr>
              <a:t>b</a:t>
            </a:r>
            <a:r>
              <a:rPr lang="en-AU" sz="1800" b="1" i="1" baseline="-25000" dirty="0" smtClean="0">
                <a:ea typeface="+mn-ea"/>
              </a:rPr>
              <a:t>2</a:t>
            </a:r>
            <a:r>
              <a:rPr lang="en-AU" sz="1800" b="1" dirty="0">
                <a:ea typeface="+mn-ea"/>
              </a:rPr>
              <a:t> </a:t>
            </a:r>
            <a:r>
              <a:rPr lang="en-AU" sz="1800" b="1" dirty="0" smtClean="0">
                <a:ea typeface="+mn-ea"/>
              </a:rPr>
              <a:t>and compare with OLS estimations</a:t>
            </a:r>
          </a:p>
          <a:p>
            <a:pPr marL="180975" lvl="1" indent="0">
              <a:spcBef>
                <a:spcPts val="600"/>
              </a:spcBef>
              <a:buFontTx/>
              <a:buNone/>
              <a:defRPr/>
            </a:pPr>
            <a:endParaRPr lang="en-AU" sz="1800" b="1" dirty="0">
              <a:ea typeface="+mn-ea"/>
            </a:endParaRPr>
          </a:p>
          <a:p>
            <a:pPr marL="180975" lvl="1" indent="0">
              <a:spcBef>
                <a:spcPts val="600"/>
              </a:spcBef>
              <a:buFontTx/>
              <a:buNone/>
              <a:defRPr/>
            </a:pPr>
            <a:r>
              <a:rPr lang="en-AU" sz="1600" b="1" dirty="0" smtClean="0">
                <a:ea typeface="+mn-ea"/>
              </a:rPr>
              <a:t>This gives us the mean effects of the two types of crime on subjective well-being</a:t>
            </a:r>
          </a:p>
          <a:p>
            <a:pPr marL="180975" lvl="1" indent="0">
              <a:spcBef>
                <a:spcPts val="600"/>
              </a:spcBef>
              <a:buFontTx/>
              <a:buNone/>
              <a:defRPr/>
            </a:pPr>
            <a:r>
              <a:rPr lang="en-AU" sz="1600" b="1" dirty="0" smtClean="0">
                <a:ea typeface="+mn-ea"/>
              </a:rPr>
              <a:t>The second part of the methodology looks at these effects along the  distribution of well-being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r>
              <a:rPr lang="en-AU" sz="1400" b="1" dirty="0" smtClean="0">
                <a:ea typeface="+mn-ea"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1124744"/>
            <a:ext cx="1619250" cy="37907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Background and aim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Data</a:t>
            </a:r>
            <a:endParaRPr lang="en-AU" sz="14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b="1" dirty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Methodology</a:t>
            </a:r>
          </a:p>
          <a:p>
            <a:pPr marL="268288" lvl="1" indent="-176213" eaLnBrk="0" hangingPunc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→"/>
              <a:defRPr/>
            </a:pPr>
            <a:r>
              <a:rPr lang="en-AU" sz="1400" b="1" dirty="0" smtClean="0">
                <a:solidFill>
                  <a:srgbClr val="C00000"/>
                </a:solidFill>
                <a:ea typeface="ＭＳ Ｐゴシック" pitchFamily="34" charset="-128"/>
                <a:cs typeface="+mn-cs"/>
              </a:rPr>
              <a:t>FE estimation of SWB </a:t>
            </a:r>
            <a:endParaRPr lang="en-AU" sz="1400" b="1" dirty="0">
              <a:solidFill>
                <a:srgbClr val="C00000"/>
              </a:solidFill>
              <a:ea typeface="ＭＳ Ｐゴシック" pitchFamily="34" charset="-128"/>
              <a:cs typeface="+mn-cs"/>
            </a:endParaRPr>
          </a:p>
          <a:p>
            <a:pPr marL="268288" lvl="1" indent="-176213" eaLnBrk="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→"/>
              <a:defRPr/>
            </a:pPr>
            <a:r>
              <a:rPr lang="en-AU" sz="12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QR-FE estimation along SWB distribution</a:t>
            </a:r>
            <a:endParaRPr lang="en-AU" sz="1200" dirty="0">
              <a:solidFill>
                <a:schemeClr val="accent6">
                  <a:lumMod val="40000"/>
                  <a:lumOff val="60000"/>
                </a:schemeClr>
              </a:solidFill>
              <a:ea typeface="ＭＳ Ｐゴシック" pitchFamily="34" charset="-128"/>
              <a:cs typeface="+mn-cs"/>
            </a:endParaRP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Results</a:t>
            </a:r>
          </a:p>
          <a:p>
            <a:pPr marL="176213" indent="-176213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r>
              <a:rPr lang="en-AU" sz="1400" dirty="0">
                <a:solidFill>
                  <a:schemeClr val="accent6">
                    <a:lumMod val="40000"/>
                    <a:lumOff val="60000"/>
                  </a:schemeClr>
                </a:solidFill>
                <a:ea typeface="ＭＳ Ｐゴシック" pitchFamily="34" charset="-128"/>
                <a:cs typeface="+mn-cs"/>
              </a:rPr>
              <a:t>Conclusion</a:t>
            </a:r>
          </a:p>
          <a:p>
            <a:pPr marL="342900" indent="-342900" eaLnBrk="0" hangingPunct="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v"/>
              <a:defRPr/>
            </a:pPr>
            <a:endParaRPr lang="en-AU" sz="1400" dirty="0">
              <a:solidFill>
                <a:srgbClr val="002F60"/>
              </a:solidFill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470299"/>
              </p:ext>
            </p:extLst>
          </p:nvPr>
        </p:nvGraphicFramePr>
        <p:xfrm>
          <a:off x="2267744" y="1459349"/>
          <a:ext cx="5359724" cy="43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4" imgW="2958840" imgH="241200" progId="Equation.DSMT4">
                  <p:embed/>
                </p:oleObj>
              </mc:Choice>
              <mc:Fallback>
                <p:oleObj name="Equation" r:id="rId4" imgW="295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1459349"/>
                        <a:ext cx="5359724" cy="43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 bwMode="auto">
          <a:xfrm>
            <a:off x="3563888" y="1872813"/>
            <a:ext cx="0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32040" y="1872813"/>
            <a:ext cx="0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31840" y="223285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Physical violence</a:t>
            </a:r>
            <a:endParaRPr lang="en-A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2232853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Property crime</a:t>
            </a:r>
            <a:endParaRPr lang="en-AU" sz="1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6300192" y="1872813"/>
            <a:ext cx="0" cy="28803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580112" y="2232853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Individual characteristics</a:t>
            </a:r>
            <a:endParaRPr lang="en-AU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020272" y="1872813"/>
            <a:ext cx="216024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948264" y="2232853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Unobserved individual heterogeneity</a:t>
            </a:r>
            <a:endParaRPr lang="en-AU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88809"/>
              </p:ext>
            </p:extLst>
          </p:nvPr>
        </p:nvGraphicFramePr>
        <p:xfrm>
          <a:off x="1691680" y="2756164"/>
          <a:ext cx="288032" cy="51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6" imgW="228600" imgH="241200" progId="Equation.DSMT4">
                  <p:embed/>
                </p:oleObj>
              </mc:Choice>
              <mc:Fallback>
                <p:oleObj name="Equation" r:id="rId6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1680" y="2756164"/>
                        <a:ext cx="288032" cy="514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120&quot;&gt;&lt;property id=&quot;20148&quot; value=&quot;5&quot;/&gt;&lt;property id=&quot;20300&quot; value=&quot;Slide 1 - &amp;quot;Student Scores in Public and Private Schools: Evidence from PISA 2009&amp;quot;&quot;/&gt;&lt;property id=&quot;20307&quot; value=&quot;295&quot;/&gt;&lt;/object&gt;&lt;object type=&quot;3&quot; unique_id=&quot;15404&quot;&gt;&lt;property id=&quot;20148&quot; value=&quot;5&quot;/&gt;&lt;property id=&quot;20300&quot; value=&quot;Slide 2 - &amp;quot;Background and aim of the paper (1/3)&amp;quot;&quot;/&gt;&lt;property id=&quot;20307&quot; value=&quot;371&quot;/&gt;&lt;/object&gt;&lt;object type=&quot;3&quot; unique_id=&quot;15405&quot;&gt;&lt;property id=&quot;20148&quot; value=&quot;5&quot;/&gt;&lt;property id=&quot;20300&quot; value=&quot;Slide 3 - &amp;quot;Background and aim of the paper (2/3)&amp;quot;&quot;/&gt;&lt;property id=&quot;20307&quot; value=&quot;374&quot;/&gt;&lt;/object&gt;&lt;object type=&quot;3&quot; unique_id=&quot;15580&quot;&gt;&lt;property id=&quot;20148&quot; value=&quot;5&quot;/&gt;&lt;property id=&quot;20300&quot; value=&quot;Slide 4 - &amp;quot;Background and aim of the paper (3/3)&amp;quot;&quot;/&gt;&lt;property id=&quot;20307&quot; value=&quot;375&quot;/&gt;&lt;/object&gt;&lt;object type=&quot;3&quot; unique_id=&quot;15581&quot;&gt;&lt;property id=&quot;20148&quot; value=&quot;5&quot;/&gt;&lt;property id=&quot;20300&quot; value=&quot;Slide 5 - &amp;quot;The PISA data, introduction&amp;quot;&quot;/&gt;&lt;property id=&quot;20307&quot; value=&quot;376&quot;/&gt;&lt;/object&gt;&lt;object type=&quot;3&quot; unique_id=&quot;15795&quot;&gt;&lt;property id=&quot;20148&quot; value=&quot;5&quot;/&gt;&lt;property id=&quot;20300&quot; value=&quot;Slide 6 - &amp;quot;The PISA data, descriptive statistics&amp;quot;&quot;/&gt;&lt;property id=&quot;20307&quot; value=&quot;377&quot;/&gt;&lt;/object&gt;&lt;object type=&quot;3&quot; unique_id=&quot;15796&quot;&gt;&lt;property id=&quot;20148&quot; value=&quot;5&quot;/&gt;&lt;property id=&quot;20300&quot; value=&quot;Slide 7 - &amp;quot;The PISA data, descriptive statistics&amp;quot;&quot;/&gt;&lt;property id=&quot;20307&quot; value=&quot;378&quot;/&gt;&lt;/object&gt;&lt;object type=&quot;3&quot; unique_id=&quot;16127&quot;&gt;&lt;property id=&quot;20148&quot; value=&quot;5&quot;/&gt;&lt;property id=&quot;20300&quot; value=&quot;Slide 8 - &amp;quot;The PISA data, descriptive statistics&amp;quot;&quot;/&gt;&lt;property id=&quot;20307&quot; value=&quot;379&quot;/&gt;&lt;/object&gt;&lt;object type=&quot;3&quot; unique_id=&quot;16128&quot;&gt;&lt;property id=&quot;20148&quot; value=&quot;5&quot;/&gt;&lt;property id=&quot;20300&quot; value=&quot;Slide 9 - &amp;quot;The PISA data, descriptive statistics&amp;quot;&quot;/&gt;&lt;property id=&quot;20307&quot; value=&quot;380&quot;/&gt;&lt;/object&gt;&lt;object type=&quot;3&quot; unique_id=&quot;16129&quot;&gt;&lt;property id=&quot;20148&quot; value=&quot;5&quot;/&gt;&lt;property id=&quot;20300&quot; value=&quot;Slide 10 - &amp;quot;Methodology&amp;quot;&quot;/&gt;&lt;property id=&quot;20307&quot; value=&quot;381&quot;/&gt;&lt;/object&gt;&lt;object type=&quot;3&quot; unique_id=&quot;16264&quot;&gt;&lt;property id=&quot;20148&quot; value=&quot;5&quot;/&gt;&lt;property id=&quot;20300&quot; value=&quot;Slide 12 - &amp;quot;Estimation results: Student level&amp;quot;&quot;/&gt;&lt;property id=&quot;20307&quot; value=&quot;385&quot;/&gt;&lt;/object&gt;&lt;object type=&quot;3&quot; unique_id=&quot;16431&quot;&gt;&lt;property id=&quot;20148&quot; value=&quot;5&quot;/&gt;&lt;property id=&quot;20300&quot; value=&quot;Slide 13 - &amp;quot;Estimation results: Student level&amp;quot;&quot;/&gt;&lt;property id=&quot;20307&quot; value=&quot;386&quot;/&gt;&lt;/object&gt;&lt;object type=&quot;3&quot; unique_id=&quot;16432&quot;&gt;&lt;property id=&quot;20148&quot; value=&quot;5&quot;/&gt;&lt;property id=&quot;20300&quot; value=&quot;Slide 14 - &amp;quot;Estimation results: Student level&amp;quot;&quot;/&gt;&lt;property id=&quot;20307&quot; value=&quot;387&quot;/&gt;&lt;/object&gt;&lt;object type=&quot;3&quot; unique_id=&quot;16777&quot;&gt;&lt;property id=&quot;20148&quot; value=&quot;5&quot;/&gt;&lt;property id=&quot;20300&quot; value=&quot;Slide 11 - &amp;quot;Methodology&amp;quot;&quot;/&gt;&lt;property id=&quot;20307&quot; value=&quot;391&quot;/&gt;&lt;/object&gt;&lt;object type=&quot;3&quot; unique_id=&quot;16778&quot;&gt;&lt;property id=&quot;20148&quot; value=&quot;5&quot;/&gt;&lt;property id=&quot;20300&quot; value=&quot;Slide 15 - &amp;quot;Estimation results: School level&amp;quot;&quot;/&gt;&lt;property id=&quot;20307&quot; value=&quot;389&quot;/&gt;&lt;/object&gt;&lt;object type=&quot;3&quot; unique_id=&quot;16779&quot;&gt;&lt;property id=&quot;20148&quot; value=&quot;5&quot;/&gt;&lt;property id=&quot;20300&quot; value=&quot;Slide 16 - &amp;quot;Estimation results: School ‘unobserved quality’&amp;quot;&quot;/&gt;&lt;property id=&quot;20307&quot; value=&quot;388&quot;/&gt;&lt;/object&gt;&lt;object type=&quot;3&quot; unique_id=&quot;16780&quot;&gt;&lt;property id=&quot;20148&quot; value=&quot;5&quot;/&gt;&lt;property id=&quot;20300&quot; value=&quot;Slide 17 - &amp;quot;Results: counterfactual analysis&amp;quot;&quot;/&gt;&lt;property id=&quot;20307&quot; value=&quot;390&quot;/&gt;&lt;/object&gt;&lt;object type=&quot;3&quot; unique_id=&quot;17242&quot;&gt;&lt;property id=&quot;20148&quot; value=&quot;5&quot;/&gt;&lt;property id=&quot;20300&quot; value=&quot;Slide 18 - &amp;quot;Results: counterfactual analysis&amp;quot;&quot;/&gt;&lt;property id=&quot;20307&quot; value=&quot;392&quot;/&gt;&lt;/object&gt;&lt;object type=&quot;3&quot; unique_id=&quot;17243&quot;&gt;&lt;property id=&quot;20148&quot; value=&quot;5&quot;/&gt;&lt;property id=&quot;20300&quot; value=&quot;Slide 19 - &amp;quot;Results: counterfactual analysis&amp;quot;&quot;/&gt;&lt;property id=&quot;20307&quot; value=&quot;394&quot;/&gt;&lt;/object&gt;&lt;object type=&quot;3&quot; unique_id=&quot;17244&quot;&gt;&lt;property id=&quot;20148&quot; value=&quot;5&quot;/&gt;&lt;property id=&quot;20300&quot; value=&quot;Slide 20 - &amp;quot;Results: counterfactual analysis&amp;quot;&quot;/&gt;&lt;property id=&quot;20307&quot; value=&quot;395&quot;/&gt;&lt;/object&gt;&lt;object type=&quot;3&quot; unique_id=&quot;17245&quot;&gt;&lt;property id=&quot;20148&quot; value=&quot;5&quot;/&gt;&lt;property id=&quot;20300&quot; value=&quot;Slide 21 - &amp;quot;Results: counterfactual analysis&amp;quot;&quot;/&gt;&lt;property id=&quot;20307&quot; value=&quot;397&quot;/&gt;&lt;/object&gt;&lt;object type=&quot;3&quot; unique_id=&quot;17246&quot;&gt;&lt;property id=&quot;20148&quot; value=&quot;5&quot;/&gt;&lt;property id=&quot;20300&quot; value=&quot;Slide 22 - &amp;quot;Conclusion&amp;quot;&quot;/&gt;&lt;property id=&quot;20307&quot; value=&quot;396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>Report55c057c3-5c13-4ca6-8dab-3fe1e0497fe2</bc56bdda6a6a44c48d8cfdd96ad4c147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710FDF-7FD6-4E73-9C33-0D011C30DA7D}"/>
</file>

<file path=customXml/itemProps2.xml><?xml version="1.0" encoding="utf-8"?>
<ds:datastoreItem xmlns:ds="http://schemas.openxmlformats.org/officeDocument/2006/customXml" ds:itemID="{45BA847F-6CF3-4422-95BC-30D44304F5D4}"/>
</file>

<file path=customXml/itemProps3.xml><?xml version="1.0" encoding="utf-8"?>
<ds:datastoreItem xmlns:ds="http://schemas.openxmlformats.org/officeDocument/2006/customXml" ds:itemID="{099B4255-C80E-460C-8A69-0AE647D0EA59}"/>
</file>

<file path=docProps/app.xml><?xml version="1.0" encoding="utf-8"?>
<Properties xmlns="http://schemas.openxmlformats.org/officeDocument/2006/extended-properties" xmlns:vt="http://schemas.openxmlformats.org/officeDocument/2006/docPropsVTypes">
  <TotalTime>9238</TotalTime>
  <Words>2215</Words>
  <Application>Microsoft Office PowerPoint</Application>
  <PresentationFormat>On-screen Show (4:3)</PresentationFormat>
  <Paragraphs>371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Courier New</vt:lpstr>
      <vt:lpstr>Symbol</vt:lpstr>
      <vt:lpstr>Times New Roman</vt:lpstr>
      <vt:lpstr>Wingdings</vt:lpstr>
      <vt:lpstr>Blank Presentation</vt:lpstr>
      <vt:lpstr>Equation</vt:lpstr>
      <vt:lpstr>Crime Victimization and Subjective Well-Being: Panel Evidence from Australia</vt:lpstr>
      <vt:lpstr>Aim and Background of the paper</vt:lpstr>
      <vt:lpstr>Aim and Background of the paper</vt:lpstr>
      <vt:lpstr>DATA</vt:lpstr>
      <vt:lpstr>DATA: Measures of well-being</vt:lpstr>
      <vt:lpstr>DATA: descriptives</vt:lpstr>
      <vt:lpstr>Kernel density estimates of mental well-being</vt:lpstr>
      <vt:lpstr>SF-36 mental well-being by percentile</vt:lpstr>
      <vt:lpstr>Methodology</vt:lpstr>
      <vt:lpstr>Methodology</vt:lpstr>
      <vt:lpstr>Estimation results: Mean effects of victimization</vt:lpstr>
      <vt:lpstr>Estimation results: QR estimates</vt:lpstr>
      <vt:lpstr>Estimation results: QR estimates</vt:lpstr>
      <vt:lpstr>Estimation results: components of SF 36 well being</vt:lpstr>
      <vt:lpstr>Estimation results: components of SF 36 well being</vt:lpstr>
      <vt:lpstr>Estimation results: Comparison with other life events</vt:lpstr>
      <vt:lpstr>Estimation results: Comparison with other life events</vt:lpstr>
      <vt:lpstr>Estimation results: Robustness checks</vt:lpstr>
      <vt:lpstr>Estimation results: Robustness checks</vt:lpstr>
      <vt:lpstr>Conclusion</vt:lpstr>
      <vt:lpstr>Conclusion</vt:lpstr>
    </vt:vector>
  </TitlesOfParts>
  <Company>Flinders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victimisation and subjective well-being: Panel evidence from Australia</dc:title>
  <dc:creator>Flinders University</dc:creator>
  <cp:lastModifiedBy>Stephane Mahuteau</cp:lastModifiedBy>
  <cp:revision>321</cp:revision>
  <dcterms:created xsi:type="dcterms:W3CDTF">2011-01-27T06:32:07Z</dcterms:created>
  <dcterms:modified xsi:type="dcterms:W3CDTF">2017-02-15T12:00:39Z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