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Ex4.xml" ContentType="application/vnd.ms-office.chartex+xml"/>
  <Override PartName="/ppt/charts/style18.xml" ContentType="application/vnd.ms-office.chartstyle+xml"/>
  <Override PartName="/ppt/charts/colors1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31"/>
  </p:notesMasterIdLst>
  <p:handoutMasterIdLst>
    <p:handoutMasterId r:id="rId32"/>
  </p:handoutMasterIdLst>
  <p:sldIdLst>
    <p:sldId id="342" r:id="rId5"/>
    <p:sldId id="585" r:id="rId6"/>
    <p:sldId id="618" r:id="rId7"/>
    <p:sldId id="597" r:id="rId8"/>
    <p:sldId id="630" r:id="rId9"/>
    <p:sldId id="616" r:id="rId10"/>
    <p:sldId id="621" r:id="rId11"/>
    <p:sldId id="594" r:id="rId12"/>
    <p:sldId id="622" r:id="rId13"/>
    <p:sldId id="625" r:id="rId14"/>
    <p:sldId id="593" r:id="rId15"/>
    <p:sldId id="624" r:id="rId16"/>
    <p:sldId id="626" r:id="rId17"/>
    <p:sldId id="592" r:id="rId18"/>
    <p:sldId id="627" r:id="rId19"/>
    <p:sldId id="631" r:id="rId20"/>
    <p:sldId id="604" r:id="rId21"/>
    <p:sldId id="591" r:id="rId22"/>
    <p:sldId id="576" r:id="rId23"/>
    <p:sldId id="554" r:id="rId24"/>
    <p:sldId id="590" r:id="rId25"/>
    <p:sldId id="608" r:id="rId26"/>
    <p:sldId id="629" r:id="rId27"/>
    <p:sldId id="610" r:id="rId28"/>
    <p:sldId id="611" r:id="rId29"/>
    <p:sldId id="265" r:id="rId3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C377F19-5287-47EC-BFA1-F205AB4667EE}">
          <p14:sldIdLst>
            <p14:sldId id="342"/>
            <p14:sldId id="585"/>
            <p14:sldId id="618"/>
            <p14:sldId id="597"/>
            <p14:sldId id="630"/>
            <p14:sldId id="616"/>
            <p14:sldId id="621"/>
            <p14:sldId id="594"/>
            <p14:sldId id="622"/>
            <p14:sldId id="625"/>
            <p14:sldId id="593"/>
            <p14:sldId id="624"/>
            <p14:sldId id="626"/>
            <p14:sldId id="592"/>
            <p14:sldId id="627"/>
            <p14:sldId id="631"/>
            <p14:sldId id="604"/>
            <p14:sldId id="591"/>
            <p14:sldId id="576"/>
            <p14:sldId id="554"/>
            <p14:sldId id="590"/>
            <p14:sldId id="608"/>
            <p14:sldId id="629"/>
            <p14:sldId id="610"/>
            <p14:sldId id="61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17" userDrawn="1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DOK" initials="K" lastIdx="0" clrIdx="0"/>
  <p:cmAuthor id="2" name="Grace Di Giorgio" initials="GDG" lastIdx="31" clrIdx="1">
    <p:extLst>
      <p:ext uri="{19B8F6BF-5375-455C-9EA6-DF929625EA0E}">
        <p15:presenceInfo xmlns:p15="http://schemas.microsoft.com/office/powerpoint/2012/main" userId="S::Grace.DiGiorgio@justice.nsw.gov.au::5015a1e9-38a3-4923-864f-f30719154b10" providerId="AD"/>
      </p:ext>
    </p:extLst>
  </p:cmAuthor>
  <p:cmAuthor id="3" name="Elina Gilbourd" initials="EG" lastIdx="110" clrIdx="2">
    <p:extLst>
      <p:ext uri="{19B8F6BF-5375-455C-9EA6-DF929625EA0E}">
        <p15:presenceInfo xmlns:p15="http://schemas.microsoft.com/office/powerpoint/2012/main" userId="S::Elina.Gilbourd@justice.nsw.gov.au::17e2a308-4efb-4f7b-af84-bdfaedfb986a" providerId="AD"/>
      </p:ext>
    </p:extLst>
  </p:cmAuthor>
  <p:cmAuthor id="4" name="Stephanie Ramsey" initials="SR" lastIdx="8" clrIdx="3">
    <p:extLst>
      <p:ext uri="{19B8F6BF-5375-455C-9EA6-DF929625EA0E}">
        <p15:presenceInfo xmlns:p15="http://schemas.microsoft.com/office/powerpoint/2012/main" userId="S::Stephanie.Ramsey@justice.nsw.gov.au::1ff589f9-f3a3-468e-bbd0-dc5a7b991d1f" providerId="AD"/>
      </p:ext>
    </p:extLst>
  </p:cmAuthor>
  <p:cmAuthor id="5" name="Malindi Sayle" initials="MS" lastIdx="17" clrIdx="4">
    <p:extLst>
      <p:ext uri="{19B8F6BF-5375-455C-9EA6-DF929625EA0E}">
        <p15:presenceInfo xmlns:p15="http://schemas.microsoft.com/office/powerpoint/2012/main" userId="S::malindi.sayle@justice.nsw.gov.au::8e53353e-9998-465d-9835-2489aa58f5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190D7"/>
    <a:srgbClr val="215AAF"/>
    <a:srgbClr val="8D80C6"/>
    <a:srgbClr val="3B3838"/>
    <a:srgbClr val="4F408E"/>
    <a:srgbClr val="241F55"/>
    <a:srgbClr val="5F5F5F"/>
    <a:srgbClr val="008000"/>
    <a:srgbClr val="FF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89196" autoAdjust="0"/>
  </p:normalViewPr>
  <p:slideViewPr>
    <p:cSldViewPr snapToGrid="0">
      <p:cViewPr varScale="1">
        <p:scale>
          <a:sx n="75" d="100"/>
          <a:sy n="75" d="100"/>
        </p:scale>
        <p:origin x="1205" y="43"/>
      </p:cViewPr>
      <p:guideLst>
        <p:guide orient="horz" pos="3217"/>
        <p:guide pos="576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jackie_fitzgerald_justice_nsw_gov_au/Documents/save%20to%20send/Aboriginal%20imprison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1-20159%20proven%20appearances%202015-19%20(court%20vols,%20imprisonment%20rate,%20growth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0210706%20Bail%20and%20Breach%20data%20pivo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0210706%20Bail%20and%20Breach%20data%20pivot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0210706%20Bail%20and%20Breach%20data%20pivo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1-20159%20proven%20appearances%202019%20(cohort%20of%20Aboriginal%20ppl%20in%20cjs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Reoffending%20and%20bail%20summaries%20-%20reoffend%20after%20custody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Reoffending%20and%20bail%20summaries%20-%20reoffend%20after%20custody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0200603%20Aboriginal%20imprisonment%20time%20series%20(projections%20&amp;%20targets)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542%20Charts%20for%20ASU%20-%20policies%20and%20Aboriginal%20people%20in%20CJS\Data\ABS%20data%20-%20Aboriginal%20adults%202010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Adult%20Custody%20Population%20Profile%20-%20December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Adult%20Custody%20Population%20Profile%20-%20December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grace_digiorgio_justice_nsw_gov_au/Documents/Desktop/ac21-20698%20Grace%20Di%20Giorgio%20Finalisations%20in%20NSW%20Crim%20Cou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grace_digiorgio_justice_nsw_gov_au/Documents/Desktop/ac21-20698%20Grace%20Di%20Giorgio%20Finalisations%20in%20NSW%20Crim%20Cou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21-20159%20proven%20appearances%202015-19%20(court%20vols,%20imprisonment%20rate,%20growth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DSJWFP01.internal.justice.nsw.gov.au\STJA-BCS\Workgroup\Insights\JIA\JIAs%20-%20workings\21-20126%20Closing%20the%20Gap\21-20332%20Workshop%201%20presentation\Adults%20-%20target%2010\Data\ac21-20698%20Finalisations%20in%20NSW%20Courts%20Aboriginal%20(proven,%20custody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4.xml.rels><?xml version="1.0" encoding="UTF-8" standalone="yes"?>
<Relationships xmlns="http://schemas.openxmlformats.org/package/2006/relationships"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8461825280196"/>
          <c:y val="0.12450110792012181"/>
          <c:w val="0.86923080297414079"/>
          <c:h val="0.74781284647647239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Aboriginal adults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4D-43A6-8575-1B1E77494B08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4D-43A6-8575-1B1E77494B08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4D-43A6-8575-1B1E77494B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Sheet1!$A$42:$A$56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Sheet1!$B$42:$B$56</c:f>
              <c:numCache>
                <c:formatCode>#,##0.0</c:formatCode>
                <c:ptCount val="15"/>
                <c:pt idx="0">
                  <c:v>1353.3</c:v>
                </c:pt>
                <c:pt idx="1">
                  <c:v>1414.5</c:v>
                </c:pt>
                <c:pt idx="2">
                  <c:v>1435.2</c:v>
                </c:pt>
                <c:pt idx="3">
                  <c:v>1570.6</c:v>
                </c:pt>
                <c:pt idx="4">
                  <c:v>1506.5</c:v>
                </c:pt>
                <c:pt idx="5">
                  <c:v>1452.3</c:v>
                </c:pt>
                <c:pt idx="6">
                  <c:v>1376.4</c:v>
                </c:pt>
                <c:pt idx="7">
                  <c:v>1403.4</c:v>
                </c:pt>
                <c:pt idx="8">
                  <c:v>1494.4</c:v>
                </c:pt>
                <c:pt idx="9">
                  <c:v>1673.8</c:v>
                </c:pt>
                <c:pt idx="10">
                  <c:v>1751.9</c:v>
                </c:pt>
                <c:pt idx="11">
                  <c:v>1819.5</c:v>
                </c:pt>
                <c:pt idx="12">
                  <c:v>1882.7</c:v>
                </c:pt>
                <c:pt idx="13">
                  <c:v>1882.7</c:v>
                </c:pt>
                <c:pt idx="14">
                  <c:v>1777.6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4D-43A6-8575-1B1E77494B08}"/>
            </c:ext>
          </c:extLst>
        </c:ser>
        <c:ser>
          <c:idx val="1"/>
          <c:order val="1"/>
          <c:tx>
            <c:strRef>
              <c:f>Sheet1!$A$57</c:f>
              <c:strCache>
                <c:ptCount val="1"/>
                <c:pt idx="0">
                  <c:v>Non-Indigenous adults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4D-43A6-8575-1B1E77494B08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4D-43A6-8575-1B1E77494B08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4D-43A6-8575-1B1E77494B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Sheet1!$B$93:$B$107</c:f>
              <c:numCache>
                <c:formatCode>#,##0.0</c:formatCode>
                <c:ptCount val="15"/>
                <c:pt idx="0">
                  <c:v>156.5</c:v>
                </c:pt>
                <c:pt idx="1">
                  <c:v>163.1</c:v>
                </c:pt>
                <c:pt idx="2">
                  <c:v>162.9</c:v>
                </c:pt>
                <c:pt idx="3">
                  <c:v>166.4</c:v>
                </c:pt>
                <c:pt idx="4">
                  <c:v>163.6</c:v>
                </c:pt>
                <c:pt idx="5">
                  <c:v>150.4</c:v>
                </c:pt>
                <c:pt idx="6">
                  <c:v>141.30000000000001</c:v>
                </c:pt>
                <c:pt idx="7">
                  <c:v>142.80000000000001</c:v>
                </c:pt>
                <c:pt idx="8">
                  <c:v>151.19999999999999</c:v>
                </c:pt>
                <c:pt idx="9">
                  <c:v>166.1</c:v>
                </c:pt>
                <c:pt idx="10">
                  <c:v>175.7</c:v>
                </c:pt>
                <c:pt idx="11">
                  <c:v>179</c:v>
                </c:pt>
                <c:pt idx="12">
                  <c:v>184.3</c:v>
                </c:pt>
                <c:pt idx="13">
                  <c:v>180.5</c:v>
                </c:pt>
                <c:pt idx="14">
                  <c:v>159.9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14D-43A6-8575-1B1E77494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6896"/>
        <c:axId val="684546568"/>
      </c:lineChart>
      <c:catAx>
        <c:axId val="68454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6568"/>
        <c:crosses val="autoZero"/>
        <c:auto val="1"/>
        <c:lblAlgn val="ctr"/>
        <c:lblOffset val="100"/>
        <c:noMultiLvlLbl val="0"/>
      </c:catAx>
      <c:valAx>
        <c:axId val="6845465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b="0" dirty="0">
                    <a:solidFill>
                      <a:schemeClr val="tx1"/>
                    </a:solidFill>
                  </a:rPr>
                  <a:t>Age</a:t>
                </a:r>
                <a:r>
                  <a:rPr lang="en-AU" b="0" baseline="0" dirty="0">
                    <a:solidFill>
                      <a:schemeClr val="tx1"/>
                    </a:solidFill>
                  </a:rPr>
                  <a:t> standardised Imprisonment r</a:t>
                </a:r>
                <a:r>
                  <a:rPr lang="en-AU" b="0" dirty="0">
                    <a:solidFill>
                      <a:schemeClr val="tx1"/>
                    </a:solidFill>
                  </a:rPr>
                  <a:t>ate </a:t>
                </a:r>
              </a:p>
            </c:rich>
          </c:tx>
          <c:layout>
            <c:manualLayout>
              <c:xMode val="edge"/>
              <c:yMode val="edge"/>
              <c:x val="1.5820411028008682E-2"/>
              <c:y val="3.41435717423614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77323193026478"/>
          <c:y val="4.8255701745629272E-2"/>
          <c:w val="0.66770306389684486"/>
          <c:h val="0.89557470002196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4'!$B$1</c:f>
              <c:strCache>
                <c:ptCount val="1"/>
                <c:pt idx="0">
                  <c:v>Proven appearances (#)</c:v>
                </c:pt>
              </c:strCache>
            </c:strRef>
          </c:tx>
          <c:spPr>
            <a:solidFill>
              <a:srgbClr val="2190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5-40CF-946A-8A2F41331B9E}"/>
              </c:ext>
            </c:extLst>
          </c:dPt>
          <c:dPt>
            <c:idx val="2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5-40CF-946A-8A2F41331B9E}"/>
              </c:ext>
            </c:extLst>
          </c:dPt>
          <c:dPt>
            <c:idx val="3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5-40CF-946A-8A2F41331B9E}"/>
              </c:ext>
            </c:extLst>
          </c:dPt>
          <c:dPt>
            <c:idx val="4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25-40CF-946A-8A2F41331B9E}"/>
              </c:ext>
            </c:extLst>
          </c:dPt>
          <c:dPt>
            <c:idx val="5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25-40CF-946A-8A2F41331B9E}"/>
              </c:ext>
            </c:extLst>
          </c:dPt>
          <c:dPt>
            <c:idx val="6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25-40CF-946A-8A2F41331B9E}"/>
              </c:ext>
            </c:extLst>
          </c:dPt>
          <c:dPt>
            <c:idx val="7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25-40CF-946A-8A2F41331B9E}"/>
              </c:ext>
            </c:extLst>
          </c:dPt>
          <c:dPt>
            <c:idx val="8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25-40CF-946A-8A2F41331B9E}"/>
              </c:ext>
            </c:extLst>
          </c:dPt>
          <c:dPt>
            <c:idx val="9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25-40CF-946A-8A2F41331B9E}"/>
              </c:ext>
            </c:extLst>
          </c:dPt>
          <c:dPt>
            <c:idx val="10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25-40CF-946A-8A2F41331B9E}"/>
              </c:ext>
            </c:extLst>
          </c:dPt>
          <c:dPt>
            <c:idx val="11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25-40CF-946A-8A2F41331B9E}"/>
              </c:ext>
            </c:extLst>
          </c:dPt>
          <c:dPt>
            <c:idx val="12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25-40CF-946A-8A2F41331B9E}"/>
              </c:ext>
            </c:extLst>
          </c:dPt>
          <c:dPt>
            <c:idx val="13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25-40CF-946A-8A2F41331B9E}"/>
              </c:ext>
            </c:extLst>
          </c:dPt>
          <c:dPt>
            <c:idx val="14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25-40CF-946A-8A2F41331B9E}"/>
              </c:ext>
            </c:extLst>
          </c:dPt>
          <c:dPt>
            <c:idx val="15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A25-40CF-946A-8A2F41331B9E}"/>
              </c:ext>
            </c:extLst>
          </c:dPt>
          <c:dPt>
            <c:idx val="16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A25-40CF-946A-8A2F41331B9E}"/>
              </c:ext>
            </c:extLst>
          </c:dPt>
          <c:dPt>
            <c:idx val="17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A25-40CF-946A-8A2F41331B9E}"/>
              </c:ext>
            </c:extLst>
          </c:dPt>
          <c:dLbls>
            <c:dLbl>
              <c:idx val="0"/>
              <c:layout>
                <c:manualLayout>
                  <c:x val="-8.4626431603620459E-4"/>
                  <c:y val="-1.031411008282516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5-40CF-946A-8A2F41331B9E}"/>
                </c:ext>
              </c:extLst>
            </c:dLbl>
            <c:dLbl>
              <c:idx val="1"/>
              <c:layout>
                <c:manualLayout>
                  <c:x val="-1.0490151417532022E-3"/>
                  <c:y val="-1.40648580440532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A25-40CF-946A-8A2F41331B9E}"/>
                </c:ext>
              </c:extLst>
            </c:dLbl>
            <c:dLbl>
              <c:idx val="2"/>
              <c:layout>
                <c:manualLayout>
                  <c:x val="-6.1914190768822311E-4"/>
                  <c:y val="-1.031411008282516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5-40CF-946A-8A2F41331B9E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42713532010131E-2"/>
                      <c:h val="4.22246402370985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EA25-40CF-946A-8A2F41331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4'!$A$4:$A$21</c:f>
              <c:strCache>
                <c:ptCount val="18"/>
                <c:pt idx="0">
                  <c:v>Sexual assault</c:v>
                </c:pt>
                <c:pt idx="1">
                  <c:v>Abduction &amp; harassment</c:v>
                </c:pt>
                <c:pt idx="2">
                  <c:v>Robbery</c:v>
                </c:pt>
                <c:pt idx="3">
                  <c:v>Dangerous driving</c:v>
                </c:pt>
                <c:pt idx="4">
                  <c:v>Fraud</c:v>
                </c:pt>
                <c:pt idx="5">
                  <c:v>Justice procedure</c:v>
                </c:pt>
                <c:pt idx="6">
                  <c:v>Break &amp; enter</c:v>
                </c:pt>
                <c:pt idx="7">
                  <c:v>Weapons offences</c:v>
                </c:pt>
                <c:pt idx="8">
                  <c:v>Property damage</c:v>
                </c:pt>
                <c:pt idx="9">
                  <c:v>Public order offences</c:v>
                </c:pt>
                <c:pt idx="10">
                  <c:v>Intimidation/stalking</c:v>
                </c:pt>
                <c:pt idx="11">
                  <c:v>Breach of violence order</c:v>
                </c:pt>
                <c:pt idx="12">
                  <c:v>Assault (DV)</c:v>
                </c:pt>
                <c:pt idx="13">
                  <c:v>Assault (no DV)</c:v>
                </c:pt>
                <c:pt idx="14">
                  <c:v>Breach sentencing order</c:v>
                </c:pt>
                <c:pt idx="15">
                  <c:v>Illicit drug offences</c:v>
                </c:pt>
                <c:pt idx="16">
                  <c:v>Theft &amp; related</c:v>
                </c:pt>
                <c:pt idx="17">
                  <c:v>Traffic &amp; vehicle</c:v>
                </c:pt>
              </c:strCache>
            </c:strRef>
          </c:cat>
          <c:val>
            <c:numRef>
              <c:f>'Chart 4'!$B$4:$B$21</c:f>
              <c:numCache>
                <c:formatCode>_-* #,##0_-;\-* #,##0_-;_-* "-"??_-;_-@_-</c:formatCode>
                <c:ptCount val="18"/>
                <c:pt idx="0">
                  <c:v>195</c:v>
                </c:pt>
                <c:pt idx="1">
                  <c:v>256</c:v>
                </c:pt>
                <c:pt idx="2">
                  <c:v>262</c:v>
                </c:pt>
                <c:pt idx="3">
                  <c:v>490</c:v>
                </c:pt>
                <c:pt idx="4">
                  <c:v>619</c:v>
                </c:pt>
                <c:pt idx="5">
                  <c:v>807</c:v>
                </c:pt>
                <c:pt idx="6">
                  <c:v>835</c:v>
                </c:pt>
                <c:pt idx="7">
                  <c:v>848</c:v>
                </c:pt>
                <c:pt idx="8">
                  <c:v>989</c:v>
                </c:pt>
                <c:pt idx="9">
                  <c:v>1300</c:v>
                </c:pt>
                <c:pt idx="10">
                  <c:v>1495</c:v>
                </c:pt>
                <c:pt idx="11">
                  <c:v>1535</c:v>
                </c:pt>
                <c:pt idx="12">
                  <c:v>1772</c:v>
                </c:pt>
                <c:pt idx="13">
                  <c:v>1818</c:v>
                </c:pt>
                <c:pt idx="14">
                  <c:v>2649</c:v>
                </c:pt>
                <c:pt idx="15">
                  <c:v>2695</c:v>
                </c:pt>
                <c:pt idx="16">
                  <c:v>2698</c:v>
                </c:pt>
                <c:pt idx="17">
                  <c:v>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EA25-40CF-946A-8A2F41331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5377992"/>
        <c:axId val="1095378976"/>
      </c:barChart>
      <c:barChart>
        <c:barDir val="bar"/>
        <c:grouping val="clustered"/>
        <c:varyColors val="0"/>
        <c:ser>
          <c:idx val="1"/>
          <c:order val="1"/>
          <c:tx>
            <c:strRef>
              <c:f>'Chart 4'!$C$1</c:f>
              <c:strCache>
                <c:ptCount val="1"/>
                <c:pt idx="0">
                  <c:v>% Imprisoned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EA25-40CF-946A-8A2F41331B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EA25-40CF-946A-8A2F41331B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EA25-40CF-946A-8A2F41331B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EA25-40CF-946A-8A2F41331B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EA25-40CF-946A-8A2F41331B9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EA25-40CF-946A-8A2F41331B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EA25-40CF-946A-8A2F41331B9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EA25-40CF-946A-8A2F41331B9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EA25-40CF-946A-8A2F41331B9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EA25-40CF-946A-8A2F41331B9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E-EA25-40CF-946A-8A2F41331B9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EA25-40CF-946A-8A2F41331B9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0-EA25-40CF-946A-8A2F41331B9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EA25-40CF-946A-8A2F41331B9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2-EA25-40CF-946A-8A2F41331B9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EA25-40CF-946A-8A2F41331B9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4-EA25-40CF-946A-8A2F41331B9E}"/>
                </c:ext>
              </c:extLst>
            </c:dLbl>
            <c:dLbl>
              <c:idx val="17"/>
              <c:layout>
                <c:manualLayout>
                  <c:x val="-3.4573812319627438E-2"/>
                  <c:y val="-3.52165010659230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209344289483227E-2"/>
                      <c:h val="4.222464023709855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35-EA25-40CF-946A-8A2F41331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4'!$A$4:$A$21</c:f>
              <c:strCache>
                <c:ptCount val="18"/>
                <c:pt idx="0">
                  <c:v>Sexual assault</c:v>
                </c:pt>
                <c:pt idx="1">
                  <c:v>Abduction &amp; harassment</c:v>
                </c:pt>
                <c:pt idx="2">
                  <c:v>Robbery</c:v>
                </c:pt>
                <c:pt idx="3">
                  <c:v>Dangerous driving</c:v>
                </c:pt>
                <c:pt idx="4">
                  <c:v>Fraud</c:v>
                </c:pt>
                <c:pt idx="5">
                  <c:v>Justice procedure</c:v>
                </c:pt>
                <c:pt idx="6">
                  <c:v>Break &amp; enter</c:v>
                </c:pt>
                <c:pt idx="7">
                  <c:v>Weapons offences</c:v>
                </c:pt>
                <c:pt idx="8">
                  <c:v>Property damage</c:v>
                </c:pt>
                <c:pt idx="9">
                  <c:v>Public order offences</c:v>
                </c:pt>
                <c:pt idx="10">
                  <c:v>Intimidation/stalking</c:v>
                </c:pt>
                <c:pt idx="11">
                  <c:v>Breach of violence order</c:v>
                </c:pt>
                <c:pt idx="12">
                  <c:v>Assault (DV)</c:v>
                </c:pt>
                <c:pt idx="13">
                  <c:v>Assault (no DV)</c:v>
                </c:pt>
                <c:pt idx="14">
                  <c:v>Breach sentencing order</c:v>
                </c:pt>
                <c:pt idx="15">
                  <c:v>Illicit drug offences</c:v>
                </c:pt>
                <c:pt idx="16">
                  <c:v>Theft &amp; related</c:v>
                </c:pt>
                <c:pt idx="17">
                  <c:v>Traffic &amp; vehicle</c:v>
                </c:pt>
              </c:strCache>
            </c:strRef>
          </c:cat>
          <c:val>
            <c:numRef>
              <c:f>'Chart 4'!$C$4:$C$21</c:f>
              <c:numCache>
                <c:formatCode>0%</c:formatCode>
                <c:ptCount val="18"/>
                <c:pt idx="0">
                  <c:v>-0.71282051282051284</c:v>
                </c:pt>
                <c:pt idx="1">
                  <c:v>-0.328125</c:v>
                </c:pt>
                <c:pt idx="2">
                  <c:v>-0.80534351145038163</c:v>
                </c:pt>
                <c:pt idx="3">
                  <c:v>-0.39183673469387753</c:v>
                </c:pt>
                <c:pt idx="4">
                  <c:v>-0.23747980613893377</c:v>
                </c:pt>
                <c:pt idx="5">
                  <c:v>-0.20446096654275092</c:v>
                </c:pt>
                <c:pt idx="6">
                  <c:v>-0.6335329341317365</c:v>
                </c:pt>
                <c:pt idx="7">
                  <c:v>-0.17452830188679244</c:v>
                </c:pt>
                <c:pt idx="8">
                  <c:v>-9.4034378159757334E-2</c:v>
                </c:pt>
                <c:pt idx="9">
                  <c:v>-0.16923076923076924</c:v>
                </c:pt>
                <c:pt idx="10">
                  <c:v>-0.22207357859531773</c:v>
                </c:pt>
                <c:pt idx="11">
                  <c:v>-0.196742671009772</c:v>
                </c:pt>
                <c:pt idx="12">
                  <c:v>-0.26749435665914223</c:v>
                </c:pt>
                <c:pt idx="13">
                  <c:v>-0.32233223322332233</c:v>
                </c:pt>
                <c:pt idx="14">
                  <c:v>-0.14647036617591544</c:v>
                </c:pt>
                <c:pt idx="15">
                  <c:v>-5.3432282003710578E-2</c:v>
                </c:pt>
                <c:pt idx="16">
                  <c:v>-0.24870274277242402</c:v>
                </c:pt>
                <c:pt idx="17">
                  <c:v>-4.5793617903025281E-2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EA25-40CF-946A-8A2F41331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68341032"/>
        <c:axId val="1268335784"/>
      </c:barChart>
      <c:catAx>
        <c:axId val="109537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378976"/>
        <c:crosses val="autoZero"/>
        <c:auto val="1"/>
        <c:lblAlgn val="ctr"/>
        <c:lblOffset val="100"/>
        <c:noMultiLvlLbl val="0"/>
      </c:catAx>
      <c:valAx>
        <c:axId val="10953789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377992"/>
        <c:crosses val="autoZero"/>
        <c:crossBetween val="between"/>
      </c:valAx>
      <c:valAx>
        <c:axId val="1268335784"/>
        <c:scaling>
          <c:orientation val="minMax"/>
          <c:min val="-1.100000000000000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341032"/>
        <c:crosses val="max"/>
        <c:crossBetween val="between"/>
      </c:valAx>
      <c:catAx>
        <c:axId val="1268341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8335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82691302015512E-3"/>
          <c:y val="0.94471741392199793"/>
          <c:w val="0.92161943462595197"/>
          <c:h val="5.5282557183915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65280483529193E-2"/>
          <c:y val="0.10238437351361854"/>
          <c:w val="0.6848756363437758"/>
          <c:h val="0.76293907914370929"/>
        </c:manualLayout>
      </c:layout>
      <c:lineChart>
        <c:grouping val="standard"/>
        <c:varyColors val="0"/>
        <c:ser>
          <c:idx val="2"/>
          <c:order val="0"/>
          <c:tx>
            <c:strRef>
              <c:f>bail!$A$31</c:f>
              <c:strCache>
                <c:ptCount val="1"/>
                <c:pt idx="0">
                  <c:v>Police Bail refused Up 22%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bail!$B$6:$G$6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bail!$B$31:$G$31</c:f>
              <c:numCache>
                <c:formatCode>0.0%</c:formatCode>
                <c:ptCount val="5"/>
                <c:pt idx="0">
                  <c:v>0.37595665424991537</c:v>
                </c:pt>
                <c:pt idx="1">
                  <c:v>0.38759689922480622</c:v>
                </c:pt>
                <c:pt idx="2">
                  <c:v>0.41211302053163418</c:v>
                </c:pt>
                <c:pt idx="3">
                  <c:v>0.42424782970626712</c:v>
                </c:pt>
                <c:pt idx="4">
                  <c:v>0.45988353283726952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7-4386-B770-CB6E7884660B}"/>
            </c:ext>
          </c:extLst>
        </c:ser>
        <c:ser>
          <c:idx val="0"/>
          <c:order val="1"/>
          <c:tx>
            <c:strRef>
              <c:f>bail!$A$15</c:f>
              <c:strCache>
                <c:ptCount val="1"/>
                <c:pt idx="0">
                  <c:v>Court Bail refused Up 11%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bail!$B$6:$G$6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bail!$B$15:$G$15</c:f>
              <c:numCache>
                <c:formatCode>0.0%</c:formatCode>
                <c:ptCount val="5"/>
                <c:pt idx="0">
                  <c:v>0.24178801219099222</c:v>
                </c:pt>
                <c:pt idx="1">
                  <c:v>0.24367772270936586</c:v>
                </c:pt>
                <c:pt idx="2">
                  <c:v>0.25950955782969687</c:v>
                </c:pt>
                <c:pt idx="3">
                  <c:v>0.25127839219883458</c:v>
                </c:pt>
                <c:pt idx="4">
                  <c:v>0.2694381537797908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B7-4386-B770-CB6E78846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156656"/>
        <c:axId val="781929440"/>
      </c:lineChart>
      <c:catAx>
        <c:axId val="69115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929440"/>
        <c:crosses val="autoZero"/>
        <c:auto val="1"/>
        <c:lblAlgn val="ctr"/>
        <c:lblOffset val="100"/>
        <c:noMultiLvlLbl val="0"/>
      </c:catAx>
      <c:valAx>
        <c:axId val="781929440"/>
        <c:scaling>
          <c:orientation val="minMax"/>
          <c:min val="0.2"/>
        </c:scaling>
        <c:delete val="1"/>
        <c:axPos val="l"/>
        <c:numFmt formatCode="0%" sourceLinked="0"/>
        <c:majorTickMark val="none"/>
        <c:minorTickMark val="none"/>
        <c:tickLblPos val="nextTo"/>
        <c:crossAx val="69115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2707503201576"/>
          <c:y val="0.19146708552072786"/>
          <c:w val="0.29920684403375691"/>
          <c:h val="0.5017555595037024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92912666297171E-2"/>
          <c:y val="0"/>
          <c:w val="0.8161724683198549"/>
          <c:h val="0.82822908361261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'refusals graph'!$A$24</c:f>
              <c:strCache>
                <c:ptCount val="1"/>
                <c:pt idx="0">
                  <c:v>Police bail refused &amp; court bail refused (up 40%)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'refusals graph'!$B$23:$F$23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'refusals graph'!$B$24:$F$24</c:f>
              <c:numCache>
                <c:formatCode>_-* #,##0_-;\-* #,##0_-;_-* "-"??_-;_-@_-</c:formatCode>
                <c:ptCount val="5"/>
                <c:pt idx="0">
                  <c:v>3569</c:v>
                </c:pt>
                <c:pt idx="1">
                  <c:v>3838</c:v>
                </c:pt>
                <c:pt idx="2">
                  <c:v>4032</c:v>
                </c:pt>
                <c:pt idx="3">
                  <c:v>4228</c:v>
                </c:pt>
                <c:pt idx="4">
                  <c:v>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F-4EC2-802D-61EBC8F6DDF6}"/>
            </c:ext>
          </c:extLst>
        </c:ser>
        <c:ser>
          <c:idx val="1"/>
          <c:order val="1"/>
          <c:tx>
            <c:strRef>
              <c:f>'refusals graph'!$A$25</c:f>
              <c:strCache>
                <c:ptCount val="1"/>
                <c:pt idx="0">
                  <c:v>Police bail refused &amp; court bail granted (up 78%)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'refusals graph'!$B$23:$F$23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'refusals graph'!$B$25:$F$25</c:f>
              <c:numCache>
                <c:formatCode>_-* #,##0_-;\-* #,##0_-;_-* "-"??_-;_-@_-</c:formatCode>
                <c:ptCount val="5"/>
                <c:pt idx="0">
                  <c:v>1982</c:v>
                </c:pt>
                <c:pt idx="1">
                  <c:v>2262</c:v>
                </c:pt>
                <c:pt idx="2">
                  <c:v>2373</c:v>
                </c:pt>
                <c:pt idx="3">
                  <c:v>2909</c:v>
                </c:pt>
                <c:pt idx="4">
                  <c:v>3532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F-4EC2-802D-61EBC8F6DDF6}"/>
            </c:ext>
          </c:extLst>
        </c:ser>
        <c:ser>
          <c:idx val="2"/>
          <c:order val="2"/>
          <c:tx>
            <c:strRef>
              <c:f>'refusals graph'!$A$26</c:f>
              <c:strCache>
                <c:ptCount val="1"/>
                <c:pt idx="0">
                  <c:v>Bail granted (up 9%)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'refusals graph'!$B$23:$F$23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'refusals graph'!$B$26:$F$26</c:f>
              <c:numCache>
                <c:formatCode>_-* #,##0_-;\-* #,##0_-;_-* "-"??_-;_-@_-</c:formatCode>
                <c:ptCount val="5"/>
                <c:pt idx="0">
                  <c:v>9214</c:v>
                </c:pt>
                <c:pt idx="1">
                  <c:v>9644</c:v>
                </c:pt>
                <c:pt idx="2">
                  <c:v>9136</c:v>
                </c:pt>
                <c:pt idx="3">
                  <c:v>9680</c:v>
                </c:pt>
                <c:pt idx="4">
                  <c:v>10019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F-4EC2-802D-61EBC8F6D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101189712"/>
        <c:axId val="1101191680"/>
      </c:barChart>
      <c:catAx>
        <c:axId val="110118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91680"/>
        <c:crosses val="autoZero"/>
        <c:auto val="1"/>
        <c:lblAlgn val="ctr"/>
        <c:lblOffset val="100"/>
        <c:noMultiLvlLbl val="0"/>
      </c:catAx>
      <c:valAx>
        <c:axId val="110119168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10118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59231194042007"/>
          <c:y val="0.86136541679069134"/>
          <c:w val="0.71924284502504032"/>
          <c:h val="0.13696711646415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18695996141423E-2"/>
          <c:y val="6.5743078704966262E-2"/>
          <c:w val="0.72213636176482709"/>
          <c:h val="0.8365067170070972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'BB pivot'!$A$18:$B$18</c:f>
              <c:strCache>
                <c:ptCount val="2"/>
                <c:pt idx="0">
                  <c:v>Revocation following reoffence (up 45%)</c:v>
                </c:pt>
              </c:strCache>
            </c:strRef>
          </c:tx>
          <c:spPr>
            <a:solidFill>
              <a:srgbClr val="215A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'BB pivot'!$C$16:$G$16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'BB pivot'!$C$18:$G$18</c:f>
              <c:numCache>
                <c:formatCode>General</c:formatCode>
                <c:ptCount val="5"/>
                <c:pt idx="0">
                  <c:v>263</c:v>
                </c:pt>
                <c:pt idx="1">
                  <c:v>315</c:v>
                </c:pt>
                <c:pt idx="2">
                  <c:v>320</c:v>
                </c:pt>
                <c:pt idx="3">
                  <c:v>364</c:v>
                </c:pt>
                <c:pt idx="4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5-486A-976B-3ABD8C8A533F}"/>
            </c:ext>
          </c:extLst>
        </c:ser>
        <c:ser>
          <c:idx val="2"/>
          <c:order val="1"/>
          <c:tx>
            <c:strRef>
              <c:f>'BB pivot'!$A$19:$B$19</c:f>
              <c:strCache>
                <c:ptCount val="2"/>
                <c:pt idx="0">
                  <c:v>Revocation following technical breach (up 55%)</c:v>
                </c:pt>
              </c:strCache>
            </c:strRef>
          </c:tx>
          <c:spPr>
            <a:solidFill>
              <a:srgbClr val="2190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'BB pivot'!$C$16:$G$16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'BB pivot'!$C$19:$G$19</c:f>
              <c:numCache>
                <c:formatCode>General</c:formatCode>
                <c:ptCount val="5"/>
                <c:pt idx="0">
                  <c:v>321</c:v>
                </c:pt>
                <c:pt idx="1">
                  <c:v>381</c:v>
                </c:pt>
                <c:pt idx="2">
                  <c:v>382</c:v>
                </c:pt>
                <c:pt idx="3">
                  <c:v>393</c:v>
                </c:pt>
                <c:pt idx="4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5-486A-976B-3ABD8C8A5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29267928"/>
        <c:axId val="529274816"/>
      </c:barChart>
      <c:catAx>
        <c:axId val="52926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74816"/>
        <c:crosses val="autoZero"/>
        <c:auto val="1"/>
        <c:lblAlgn val="ctr"/>
        <c:lblOffset val="100"/>
        <c:noMultiLvlLbl val="0"/>
      </c:catAx>
      <c:valAx>
        <c:axId val="529274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26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73225730614489637"/>
          <c:y val="0.26959270007816127"/>
          <c:w val="0.24906743166618636"/>
          <c:h val="0.49529218419404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</a:rPr>
              <a:t>Most common types of bail breaches  established</a:t>
            </a:r>
            <a:r>
              <a:rPr lang="en-AU" sz="2000" b="1" baseline="0" dirty="0">
                <a:solidFill>
                  <a:schemeClr val="accent2">
                    <a:lumMod val="75000"/>
                  </a:schemeClr>
                </a:solidFill>
              </a:rPr>
              <a:t> in court</a:t>
            </a:r>
            <a:endParaRPr lang="en-AU" sz="2000" b="1" dirty="0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98929773667488"/>
          <c:y val="0.11703710699587863"/>
          <c:w val="0.73261827382380529"/>
          <c:h val="0.85113363069697023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'breach type graph'!$D$79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'breach type graph'!$A$82:$A$88</c:f>
              <c:strCache>
                <c:ptCount val="7"/>
                <c:pt idx="0">
                  <c:v>Drug/Alcohol Restriction</c:v>
                </c:pt>
                <c:pt idx="1">
                  <c:v>Place restriction</c:v>
                </c:pt>
                <c:pt idx="2">
                  <c:v>Residence</c:v>
                </c:pt>
                <c:pt idx="3">
                  <c:v>No-contact</c:v>
                </c:pt>
                <c:pt idx="4">
                  <c:v>Curfew</c:v>
                </c:pt>
                <c:pt idx="5">
                  <c:v>Reporting</c:v>
                </c:pt>
                <c:pt idx="6">
                  <c:v>Further offence</c:v>
                </c:pt>
              </c:strCache>
            </c:strRef>
          </c:cat>
          <c:val>
            <c:numRef>
              <c:f>'breach type graph'!$D$82:$D$88</c:f>
              <c:numCache>
                <c:formatCode>General</c:formatCode>
                <c:ptCount val="7"/>
                <c:pt idx="0">
                  <c:v>143</c:v>
                </c:pt>
                <c:pt idx="1">
                  <c:v>196</c:v>
                </c:pt>
                <c:pt idx="2">
                  <c:v>223</c:v>
                </c:pt>
                <c:pt idx="3">
                  <c:v>244</c:v>
                </c:pt>
                <c:pt idx="4">
                  <c:v>318</c:v>
                </c:pt>
                <c:pt idx="5">
                  <c:v>540</c:v>
                </c:pt>
                <c:pt idx="6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7-4F8D-9D4D-E85BFE616D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921184"/>
        <c:axId val="987921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'breach type graph'!$B$79</c15:sqref>
                        </c15:formulaRef>
                      </c:ext>
                    </c:extLst>
                    <c:strCache>
                      <c:ptCount val="1"/>
                      <c:pt idx="0">
                        <c:v>Bail not revoked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'breach type graph'!$A$82:$A$88</c15:sqref>
                        </c15:formulaRef>
                      </c:ext>
                    </c:extLst>
                    <c:strCache>
                      <c:ptCount val="7"/>
                      <c:pt idx="0">
                        <c:v>Drug/Alcohol Restriction</c:v>
                      </c:pt>
                      <c:pt idx="1">
                        <c:v>Place restriction</c:v>
                      </c:pt>
                      <c:pt idx="2">
                        <c:v>Residence</c:v>
                      </c:pt>
                      <c:pt idx="3">
                        <c:v>No-contact</c:v>
                      </c:pt>
                      <c:pt idx="4">
                        <c:v>Curfew</c:v>
                      </c:pt>
                      <c:pt idx="5">
                        <c:v>Reporting</c:v>
                      </c:pt>
                      <c:pt idx="6">
                        <c:v>Further offence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'breach type graph'!$B$82:$B$88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91</c:v>
                      </c:pt>
                      <c:pt idx="1">
                        <c:v>132</c:v>
                      </c:pt>
                      <c:pt idx="2">
                        <c:v>154</c:v>
                      </c:pt>
                      <c:pt idx="3">
                        <c:v>170</c:v>
                      </c:pt>
                      <c:pt idx="4">
                        <c:v>227</c:v>
                      </c:pt>
                      <c:pt idx="5">
                        <c:v>429</c:v>
                      </c:pt>
                      <c:pt idx="6">
                        <c:v>448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EA7-4F8D-9D4D-E85BFE616DF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'breach type graph'!$C$79</c15:sqref>
                        </c15:formulaRef>
                      </c:ext>
                    </c:extLst>
                    <c:strCache>
                      <c:ptCount val="1"/>
                      <c:pt idx="0">
                        <c:v>Bail revoked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'breach type graph'!$A$82:$A$88</c15:sqref>
                        </c15:formulaRef>
                      </c:ext>
                    </c:extLst>
                    <c:strCache>
                      <c:ptCount val="7"/>
                      <c:pt idx="0">
                        <c:v>Drug/Alcohol Restriction</c:v>
                      </c:pt>
                      <c:pt idx="1">
                        <c:v>Place restriction</c:v>
                      </c:pt>
                      <c:pt idx="2">
                        <c:v>Residence</c:v>
                      </c:pt>
                      <c:pt idx="3">
                        <c:v>No-contact</c:v>
                      </c:pt>
                      <c:pt idx="4">
                        <c:v>Curfew</c:v>
                      </c:pt>
                      <c:pt idx="5">
                        <c:v>Reporting</c:v>
                      </c:pt>
                      <c:pt idx="6">
                        <c:v>Further offence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'breach type graph'!$C$82:$C$88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52</c:v>
                      </c:pt>
                      <c:pt idx="1">
                        <c:v>64</c:v>
                      </c:pt>
                      <c:pt idx="2">
                        <c:v>69</c:v>
                      </c:pt>
                      <c:pt idx="3">
                        <c:v>74</c:v>
                      </c:pt>
                      <c:pt idx="4">
                        <c:v>91</c:v>
                      </c:pt>
                      <c:pt idx="5">
                        <c:v>111</c:v>
                      </c:pt>
                      <c:pt idx="6">
                        <c:v>382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EA7-4F8D-9D4D-E85BFE616DF8}"/>
                  </c:ext>
                </c:extLst>
              </c15:ser>
            </c15:filteredBarSeries>
          </c:ext>
        </c:extLst>
      </c:barChart>
      <c:catAx>
        <c:axId val="98792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921512"/>
        <c:crosses val="autoZero"/>
        <c:auto val="1"/>
        <c:lblAlgn val="ctr"/>
        <c:lblOffset val="100"/>
        <c:noMultiLvlLbl val="0"/>
      </c:catAx>
      <c:valAx>
        <c:axId val="987921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79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'CJS contact at finalisation'!$W$4</c:f>
              <c:strCache>
                <c:ptCount val="1"/>
                <c:pt idx="0">
                  <c:v>Non-Aboriginal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'CJS contact at finalisation'!$V$5:$V$7</c:f>
              <c:strCache>
                <c:ptCount val="3"/>
                <c:pt idx="0">
                  <c:v>Prior prison </c:v>
                </c:pt>
                <c:pt idx="1">
                  <c:v>3+ prior offences</c:v>
                </c:pt>
                <c:pt idx="2">
                  <c:v>Any prior offences</c:v>
                </c:pt>
              </c:strCache>
            </c:strRef>
          </c:cat>
          <c:val>
            <c:numRef>
              <c:f>'CJS contact at finalisation'!$W$5:$W$7</c:f>
              <c:numCache>
                <c:formatCode>0%</c:formatCode>
                <c:ptCount val="3"/>
                <c:pt idx="0">
                  <c:v>0.12984924109935281</c:v>
                </c:pt>
                <c:pt idx="1">
                  <c:v>0.38419903749186207</c:v>
                </c:pt>
                <c:pt idx="2">
                  <c:v>0.5895043210743327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C-41E0-B8EC-3CCDFB4DB02A}"/>
            </c:ext>
          </c:extLst>
        </c:ser>
        <c:ser>
          <c:idx val="1"/>
          <c:order val="1"/>
          <c:tx>
            <c:strRef>
              <c:f>'CJS contact at finalisation'!$X$4</c:f>
              <c:strCache>
                <c:ptCount val="1"/>
                <c:pt idx="0">
                  <c:v>Aboriginal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'CJS contact at finalisation'!$V$5:$V$7</c:f>
              <c:strCache>
                <c:ptCount val="3"/>
                <c:pt idx="0">
                  <c:v>Prior prison </c:v>
                </c:pt>
                <c:pt idx="1">
                  <c:v>3+ prior offences</c:v>
                </c:pt>
                <c:pt idx="2">
                  <c:v>Any prior offences</c:v>
                </c:pt>
              </c:strCache>
            </c:strRef>
          </c:cat>
          <c:val>
            <c:numRef>
              <c:f>'CJS contact at finalisation'!$X$5:$X$7</c:f>
              <c:numCache>
                <c:formatCode>0%</c:formatCode>
                <c:ptCount val="3"/>
                <c:pt idx="0">
                  <c:v>0.35840792230051421</c:v>
                </c:pt>
                <c:pt idx="1">
                  <c:v>0.713844981908208</c:v>
                </c:pt>
                <c:pt idx="2">
                  <c:v>0.86105503713578369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C-41E0-B8EC-3CCDFB4DB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8034776"/>
        <c:axId val="898037072"/>
      </c:barChart>
      <c:catAx>
        <c:axId val="898034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037072"/>
        <c:crosses val="autoZero"/>
        <c:auto val="1"/>
        <c:lblAlgn val="ctr"/>
        <c:lblOffset val="100"/>
        <c:noMultiLvlLbl val="0"/>
      </c:catAx>
      <c:valAx>
        <c:axId val="8980370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803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45281301948686"/>
          <c:y val="7.9309015299867374E-3"/>
          <c:w val="0.54728820931276567"/>
          <c:h val="0.9664566344551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'[Reoffending and bail summaries - reoffend after custody.xlsx]Reoffence types (copy)'!$B$205:$B$215</c:f>
              <c:strCache>
                <c:ptCount val="11"/>
                <c:pt idx="0">
                  <c:v>Theft</c:v>
                </c:pt>
                <c:pt idx="1">
                  <c:v>Assault</c:v>
                </c:pt>
                <c:pt idx="2">
                  <c:v>Breach of violence orders</c:v>
                </c:pt>
                <c:pt idx="3">
                  <c:v>Driving/licence offences</c:v>
                </c:pt>
                <c:pt idx="4">
                  <c:v>Possess/use illicit drugs</c:v>
                </c:pt>
                <c:pt idx="5">
                  <c:v>Disorderly conduct</c:v>
                </c:pt>
                <c:pt idx="6">
                  <c:v>Weapons offences</c:v>
                </c:pt>
                <c:pt idx="7">
                  <c:v>Receive or handle proceeds of crime</c:v>
                </c:pt>
                <c:pt idx="8">
                  <c:v>Breach of community-based order</c:v>
                </c:pt>
                <c:pt idx="9">
                  <c:v>Break and enter</c:v>
                </c:pt>
                <c:pt idx="10">
                  <c:v>Intimidation/stalking</c:v>
                </c:pt>
              </c:strCache>
            </c:strRef>
          </c:cat>
          <c:val>
            <c:numRef>
              <c:f>'[Reoffending and bail summaries - reoffend after custody.xlsx]Reoffence types (copy)'!$C$205:$C$215</c:f>
              <c:numCache>
                <c:formatCode>0.0%</c:formatCode>
                <c:ptCount val="11"/>
                <c:pt idx="0">
                  <c:v>0.12020316027088036</c:v>
                </c:pt>
                <c:pt idx="1">
                  <c:v>0.1010158013544018</c:v>
                </c:pt>
                <c:pt idx="2">
                  <c:v>9.7629796839729124E-2</c:v>
                </c:pt>
                <c:pt idx="3">
                  <c:v>9.7065462753950338E-2</c:v>
                </c:pt>
                <c:pt idx="4">
                  <c:v>9.1986455981941315E-2</c:v>
                </c:pt>
                <c:pt idx="5">
                  <c:v>5.4176072234762979E-2</c:v>
                </c:pt>
                <c:pt idx="6">
                  <c:v>4.7968397291196389E-2</c:v>
                </c:pt>
                <c:pt idx="7">
                  <c:v>4.740406320541761E-2</c:v>
                </c:pt>
                <c:pt idx="8">
                  <c:v>4.4018058690744918E-2</c:v>
                </c:pt>
                <c:pt idx="9">
                  <c:v>4.2889390519187359E-2</c:v>
                </c:pt>
                <c:pt idx="10">
                  <c:v>3.8374717832957109E-2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8-46D7-9EFC-6C7270F950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16446320"/>
        <c:axId val="616451568"/>
      </c:barChart>
      <c:catAx>
        <c:axId val="616446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16451568"/>
        <c:crosses val="autoZero"/>
        <c:auto val="1"/>
        <c:lblAlgn val="ctr"/>
        <c:lblOffset val="100"/>
        <c:noMultiLvlLbl val="0"/>
      </c:catAx>
      <c:valAx>
        <c:axId val="6164515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616446320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796719162295402E-2"/>
          <c:y val="1.4160741749087509E-3"/>
          <c:w val="0.94470156790411453"/>
          <c:h val="0.75517622137922003"/>
        </c:manualLayout>
      </c:layout>
      <c:lineChart>
        <c:grouping val="standard"/>
        <c:varyColors val="0"/>
        <c:ser>
          <c:idx val="0"/>
          <c:order val="0"/>
          <c:tx>
            <c:strRef>
              <c:f>'[Reoffending and bail summaries - reoffend after custody.xlsx]Reoffence rates'!$B$70</c:f>
              <c:strCache>
                <c:ptCount val="1"/>
                <c:pt idx="0">
                  <c:v>Aboriginal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38100">
                <a:solidFill>
                  <a:srgbClr val="FF9900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AU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'[Reoffending and bail summaries - reoffend after custody.xlsx]Reoffence rates'!$E$70:$J$70</c:f>
              <c:numCache>
                <c:formatCode>0.0%</c:formatCode>
                <c:ptCount val="6"/>
                <c:pt idx="0">
                  <c:v>0.11148648648648649</c:v>
                </c:pt>
                <c:pt idx="1">
                  <c:v>0.21621621621621623</c:v>
                </c:pt>
                <c:pt idx="2">
                  <c:v>0.29599792099792099</c:v>
                </c:pt>
                <c:pt idx="3">
                  <c:v>0.36122661122661121</c:v>
                </c:pt>
                <c:pt idx="4">
                  <c:v>0.41242203742203742</c:v>
                </c:pt>
                <c:pt idx="5">
                  <c:v>0.4604989604989605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F9-43B4-91EF-2F8FA0AD5196}"/>
            </c:ext>
          </c:extLst>
        </c:ser>
        <c:ser>
          <c:idx val="1"/>
          <c:order val="1"/>
          <c:tx>
            <c:strRef>
              <c:f>'[Reoffending and bail summaries - reoffend after custody.xlsx]Reoffence rates'!$B$71</c:f>
              <c:strCache>
                <c:ptCount val="1"/>
                <c:pt idx="0">
                  <c:v>Non-Aboriginal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/>
              </a:solidFill>
              <a:ln w="38100">
                <a:solidFill>
                  <a:srgbClr val="4472C4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AU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'[Reoffending and bail summaries - reoffend after custody.xlsx]Reoffence rates'!$E$71:$J$71</c:f>
              <c:numCache>
                <c:formatCode>0.0%</c:formatCode>
                <c:ptCount val="6"/>
                <c:pt idx="0">
                  <c:v>7.0438158624514705E-2</c:v>
                </c:pt>
                <c:pt idx="1">
                  <c:v>0.13606951377334073</c:v>
                </c:pt>
                <c:pt idx="2">
                  <c:v>0.1917175078572749</c:v>
                </c:pt>
                <c:pt idx="3">
                  <c:v>0.23368459974117212</c:v>
                </c:pt>
                <c:pt idx="4">
                  <c:v>0.26733222407099277</c:v>
                </c:pt>
                <c:pt idx="5">
                  <c:v>0.29876132371972636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F9-43B4-91EF-2F8FA0AD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666224"/>
        <c:axId val="870667536"/>
      </c:lineChart>
      <c:catAx>
        <c:axId val="870666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AU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1600" dirty="0"/>
                  <a:t>Months</a:t>
                </a:r>
                <a:r>
                  <a:rPr lang="en-AU" sz="1600" baseline="0" dirty="0"/>
                  <a:t> after release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AU"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0667536"/>
        <c:crosses val="autoZero"/>
        <c:auto val="1"/>
        <c:lblAlgn val="ctr"/>
        <c:lblOffset val="100"/>
        <c:noMultiLvlLbl val="0"/>
      </c:catAx>
      <c:valAx>
        <c:axId val="87066753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87066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16386587136724"/>
          <c:y val="0.87241951946718765"/>
          <c:w val="0.66859229878656645"/>
          <c:h val="0.1151725234504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AU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49277068811138E-2"/>
          <c:y val="2.5135521308661406E-2"/>
          <c:w val="0.86781707486687909"/>
          <c:h val="0.85217278565693644"/>
        </c:manualLayout>
      </c:layout>
      <c:lineChart>
        <c:grouping val="standard"/>
        <c:varyColors val="0"/>
        <c:ser>
          <c:idx val="4"/>
          <c:order val="0"/>
          <c:tx>
            <c:strRef>
              <c:f>'Chat_data N'!$B$16:$C$16</c:f>
              <c:strCache>
                <c:ptCount val="2"/>
                <c:pt idx="0">
                  <c:v>Aboriginal Adults</c:v>
                </c:pt>
                <c:pt idx="1">
                  <c:v>Current imprisonment rate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  <a:prstDash val="sysDash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0-9FFC-48BE-987E-6ED07F9570FC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1-9FFC-48BE-987E-6ED07F9570FC}"/>
              </c:ext>
            </c:extLst>
          </c:dPt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FC-48BE-987E-6ED07F9570FC}"/>
                </c:ext>
              </c:extLst>
            </c:dLbl>
            <c:dLbl>
              <c:idx val="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FC-48BE-987E-6ED07F9570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'Chat_data N'!$K$11:$AE$11</c:f>
              <c:numCache>
                <c:formatCode>General</c:formatCode>
                <c:ptCount val="2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</c:numCache>
            </c:numRef>
          </c:cat>
          <c:val>
            <c:numRef>
              <c:f>'Chat_data N'!$K$16:$AE$16</c:f>
              <c:numCache>
                <c:formatCode>General</c:formatCode>
                <c:ptCount val="21"/>
                <c:pt idx="8" formatCode="0">
                  <c:v>3418.5833333333335</c:v>
                </c:pt>
                <c:pt idx="9" formatCode="0">
                  <c:v>3490</c:v>
                </c:pt>
                <c:pt idx="10" formatCode="0">
                  <c:v>3560</c:v>
                </c:pt>
                <c:pt idx="11" formatCode="0">
                  <c:v>3640</c:v>
                </c:pt>
                <c:pt idx="12" formatCode="0">
                  <c:v>3710</c:v>
                </c:pt>
                <c:pt idx="13" formatCode="0">
                  <c:v>3780</c:v>
                </c:pt>
                <c:pt idx="14" formatCode="0">
                  <c:v>3860</c:v>
                </c:pt>
                <c:pt idx="15" formatCode="0">
                  <c:v>3930</c:v>
                </c:pt>
                <c:pt idx="16" formatCode="0">
                  <c:v>4010</c:v>
                </c:pt>
                <c:pt idx="17" formatCode="0">
                  <c:v>4080</c:v>
                </c:pt>
                <c:pt idx="18" formatCode="0">
                  <c:v>4150</c:v>
                </c:pt>
                <c:pt idx="19" formatCode="0">
                  <c:v>4230</c:v>
                </c:pt>
                <c:pt idx="20" formatCode="0">
                  <c:v>4300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FC-48BE-987E-6ED07F9570FC}"/>
            </c:ext>
          </c:extLst>
        </c:ser>
        <c:ser>
          <c:idx val="0"/>
          <c:order val="1"/>
          <c:tx>
            <c:strRef>
              <c:f>'Chat_data N'!$B$21:$C$21</c:f>
              <c:strCache>
                <c:ptCount val="2"/>
                <c:pt idx="0">
                  <c:v>Aboriginal Adults</c:v>
                </c:pt>
                <c:pt idx="1">
                  <c:v>CtG target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5-9FFC-48BE-987E-6ED07F9570FC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6-9FFC-48BE-987E-6ED07F9570FC}"/>
              </c:ext>
            </c:extLst>
          </c:dPt>
          <c:dLbls>
            <c:dLbl>
              <c:idx val="2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FC-48BE-987E-6ED07F9570FC}"/>
                </c:ext>
              </c:extLst>
            </c:dLbl>
            <c:dLbl>
              <c:idx val="2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FC-48BE-987E-6ED07F9570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'Chat_data N'!$K$11:$AE$11</c:f>
              <c:numCache>
                <c:formatCode>General</c:formatCode>
                <c:ptCount val="2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</c:numCache>
            </c:numRef>
          </c:cat>
          <c:val>
            <c:numRef>
              <c:f>'Chat_data N'!$K$21:$AE$21</c:f>
              <c:numCache>
                <c:formatCode>General</c:formatCode>
                <c:ptCount val="21"/>
                <c:pt idx="8" formatCode="0">
                  <c:v>3418.5833333333335</c:v>
                </c:pt>
                <c:pt idx="9" formatCode="0">
                  <c:v>3450</c:v>
                </c:pt>
                <c:pt idx="10" formatCode="0">
                  <c:v>3480</c:v>
                </c:pt>
                <c:pt idx="11" formatCode="0">
                  <c:v>3500</c:v>
                </c:pt>
                <c:pt idx="12" formatCode="0">
                  <c:v>3520</c:v>
                </c:pt>
                <c:pt idx="13" formatCode="0">
                  <c:v>3540</c:v>
                </c:pt>
                <c:pt idx="14" formatCode="0">
                  <c:v>3570</c:v>
                </c:pt>
                <c:pt idx="15" formatCode="0">
                  <c:v>3590</c:v>
                </c:pt>
                <c:pt idx="16" formatCode="0">
                  <c:v>3610</c:v>
                </c:pt>
                <c:pt idx="17" formatCode="0">
                  <c:v>3620</c:v>
                </c:pt>
                <c:pt idx="18" formatCode="0">
                  <c:v>3640</c:v>
                </c:pt>
                <c:pt idx="19" formatCode="0">
                  <c:v>3650</c:v>
                </c:pt>
                <c:pt idx="20" formatCode="0">
                  <c:v>3660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FFC-48BE-987E-6ED07F9570FC}"/>
            </c:ext>
          </c:extLst>
        </c:ser>
        <c:ser>
          <c:idx val="1"/>
          <c:order val="2"/>
          <c:tx>
            <c:strRef>
              <c:f>'Chat_data N'!$B$13:$C$13</c:f>
              <c:strCache>
                <c:ptCount val="2"/>
                <c:pt idx="0">
                  <c:v>Aboriginal prisoners</c:v>
                </c:pt>
                <c:pt idx="1">
                  <c:v>Actual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rgbClr val="5B9BD5">
                  <a:lumMod val="50000"/>
                </a:srgbClr>
              </a:solidFill>
              <a:ln>
                <a:noFill/>
              </a:ln>
            </c:spPr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9FFC-48BE-987E-6ED07F9570FC}"/>
              </c:ext>
            </c:extLst>
          </c:dPt>
          <c:dLbls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FC-48BE-987E-6ED07F9570F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'Chat_data N'!$K$11:$AE$11</c:f>
              <c:numCache>
                <c:formatCode>General</c:formatCode>
                <c:ptCount val="2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</c:numCache>
            </c:numRef>
          </c:cat>
          <c:val>
            <c:numRef>
              <c:f>'Chat_data N'!$K$13:$S$13</c:f>
              <c:numCache>
                <c:formatCode>General</c:formatCode>
                <c:ptCount val="9"/>
                <c:pt idx="0">
                  <c:v>2299</c:v>
                </c:pt>
                <c:pt idx="1">
                  <c:v>2200</c:v>
                </c:pt>
                <c:pt idx="2">
                  <c:v>2297</c:v>
                </c:pt>
                <c:pt idx="3" formatCode="0">
                  <c:v>2567</c:v>
                </c:pt>
                <c:pt idx="4" formatCode="0">
                  <c:v>2882</c:v>
                </c:pt>
                <c:pt idx="5" formatCode="0">
                  <c:v>3067</c:v>
                </c:pt>
                <c:pt idx="6" formatCode="0">
                  <c:v>3213</c:v>
                </c:pt>
                <c:pt idx="7" formatCode="0">
                  <c:v>3327</c:v>
                </c:pt>
                <c:pt idx="8" formatCode="0">
                  <c:v>3419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FFC-48BE-987E-6ED07F9570FC}"/>
            </c:ext>
          </c:extLst>
        </c:ser>
        <c:ser>
          <c:idx val="2"/>
          <c:order val="3"/>
          <c:tx>
            <c:strRef>
              <c:f>'Chat_data N'!$B$18:$C$18</c:f>
              <c:strCache>
                <c:ptCount val="2"/>
                <c:pt idx="0">
                  <c:v>Aboriginal Adults</c:v>
                </c:pt>
                <c:pt idx="1">
                  <c:v>Long term growth rate</c:v>
                </c:pt>
              </c:strCache>
            </c:strRef>
          </c:tx>
          <c:spPr>
            <a:ln w="38100">
              <a:solidFill>
                <a:sysClr val="window" lastClr="FFFFFF">
                  <a:lumMod val="50000"/>
                </a:sysClr>
              </a:solidFill>
              <a:prstDash val="sysDash"/>
            </a:ln>
          </c:spPr>
          <c:marker>
            <c:symbol val="none"/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FC-48BE-987E-6ED07F9570FC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FC-48BE-987E-6ED07F9570FC}"/>
                </c:ext>
              </c:extLst>
            </c:dLbl>
            <c:dLbl>
              <c:idx val="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FC-48BE-987E-6ED07F9570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'Chat_data N'!$K$11:$AE$11</c:f>
              <c:numCache>
                <c:formatCode>General</c:formatCode>
                <c:ptCount val="2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</c:numCache>
            </c:numRef>
          </c:cat>
          <c:val>
            <c:numRef>
              <c:f>'Chat_data N'!$K$18:$AE$18</c:f>
              <c:numCache>
                <c:formatCode>General</c:formatCode>
                <c:ptCount val="21"/>
                <c:pt idx="8" formatCode="0">
                  <c:v>3418.5833333333335</c:v>
                </c:pt>
                <c:pt idx="9" formatCode="0">
                  <c:v>3530</c:v>
                </c:pt>
                <c:pt idx="10" formatCode="0">
                  <c:v>3650</c:v>
                </c:pt>
                <c:pt idx="11" formatCode="0">
                  <c:v>3820</c:v>
                </c:pt>
                <c:pt idx="12" formatCode="0">
                  <c:v>4010</c:v>
                </c:pt>
                <c:pt idx="13" formatCode="0">
                  <c:v>4200</c:v>
                </c:pt>
                <c:pt idx="14" formatCode="0">
                  <c:v>4400</c:v>
                </c:pt>
                <c:pt idx="15" formatCode="0">
                  <c:v>4610</c:v>
                </c:pt>
                <c:pt idx="16" formatCode="0">
                  <c:v>4840</c:v>
                </c:pt>
                <c:pt idx="17" formatCode="0">
                  <c:v>5080</c:v>
                </c:pt>
                <c:pt idx="18" formatCode="0">
                  <c:v>5310</c:v>
                </c:pt>
                <c:pt idx="19" formatCode="0">
                  <c:v>5540</c:v>
                </c:pt>
                <c:pt idx="20" formatCode="0">
                  <c:v>5770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FFC-48BE-987E-6ED07F957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29472"/>
        <c:axId val="39131008"/>
      </c:lineChart>
      <c:catAx>
        <c:axId val="391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1310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9131008"/>
        <c:scaling>
          <c:orientation val="minMax"/>
          <c:max val="6500"/>
          <c:min val="1000"/>
        </c:scaling>
        <c:delete val="0"/>
        <c:axPos val="l"/>
        <c:numFmt formatCode="General" sourceLinked="1"/>
        <c:majorTickMark val="out"/>
        <c:minorTickMark val="none"/>
        <c:tickLblPos val="nextTo"/>
        <c:crossAx val="39129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4746242242128E-2"/>
          <c:y val="6.4407646162779567E-2"/>
          <c:w val="0.95965387139107616"/>
          <c:h val="0.79129594256675551"/>
        </c:manualLayout>
      </c:layout>
      <c:lineChart>
        <c:grouping val="standard"/>
        <c:varyColors val="0"/>
        <c:ser>
          <c:idx val="2"/>
          <c:order val="0"/>
          <c:tx>
            <c:strRef>
              <c:f>'Graphs custody'!$E$101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78732040107636E-2"/>
                  <c:y val="-4.628574964616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3A-42D1-AB76-D13CCB223B88}"/>
                </c:ext>
              </c:extLst>
            </c:dLbl>
            <c:dLbl>
              <c:idx val="40"/>
              <c:layout>
                <c:manualLayout>
                  <c:x val="-2.7413984096156443E-3"/>
                  <c:y val="-5.319697014395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3A-42D1-AB76-D13CCB223B88}"/>
                </c:ext>
              </c:extLst>
            </c:dLbl>
            <c:dLbl>
              <c:idx val="43"/>
              <c:layout>
                <c:manualLayout>
                  <c:x val="-7.4738415545590429E-3"/>
                  <c:y val="-3.9432176656151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3A-42D1-AB76-D13CCB22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'Graphs custody'!$A$102:$B$145</c:f>
              <c:multiLvlStrCache>
                <c:ptCount val="44"/>
                <c:lvl>
                  <c:pt idx="0">
                    <c:v>Mar qrt</c:v>
                  </c:pt>
                  <c:pt idx="1">
                    <c:v>Jun qrt</c:v>
                  </c:pt>
                  <c:pt idx="2">
                    <c:v>Sep qrt</c:v>
                  </c:pt>
                  <c:pt idx="3">
                    <c:v>Dec qrt</c:v>
                  </c:pt>
                  <c:pt idx="4">
                    <c:v>Mar qrt</c:v>
                  </c:pt>
                  <c:pt idx="5">
                    <c:v>Jun qrt</c:v>
                  </c:pt>
                  <c:pt idx="6">
                    <c:v>Sep qrt</c:v>
                  </c:pt>
                  <c:pt idx="7">
                    <c:v>Dec qrt</c:v>
                  </c:pt>
                  <c:pt idx="8">
                    <c:v>Mar qrt</c:v>
                  </c:pt>
                  <c:pt idx="9">
                    <c:v>Jun qrt</c:v>
                  </c:pt>
                  <c:pt idx="10">
                    <c:v>Sep qrt</c:v>
                  </c:pt>
                  <c:pt idx="11">
                    <c:v>Dec qrt</c:v>
                  </c:pt>
                  <c:pt idx="12">
                    <c:v>Mar qrt</c:v>
                  </c:pt>
                  <c:pt idx="13">
                    <c:v>Jun qrt</c:v>
                  </c:pt>
                  <c:pt idx="14">
                    <c:v>Sep qrt</c:v>
                  </c:pt>
                  <c:pt idx="15">
                    <c:v>Dec qrt</c:v>
                  </c:pt>
                  <c:pt idx="16">
                    <c:v>Mar qrt</c:v>
                  </c:pt>
                  <c:pt idx="17">
                    <c:v>Jun qrt</c:v>
                  </c:pt>
                  <c:pt idx="18">
                    <c:v>Sep qrt</c:v>
                  </c:pt>
                  <c:pt idx="19">
                    <c:v>Dec qrt</c:v>
                  </c:pt>
                  <c:pt idx="20">
                    <c:v>Mar qrt</c:v>
                  </c:pt>
                  <c:pt idx="21">
                    <c:v>Jun qrt</c:v>
                  </c:pt>
                  <c:pt idx="22">
                    <c:v>Sep qrt</c:v>
                  </c:pt>
                  <c:pt idx="23">
                    <c:v>Dec qrt</c:v>
                  </c:pt>
                  <c:pt idx="24">
                    <c:v>Mar qrt</c:v>
                  </c:pt>
                  <c:pt idx="25">
                    <c:v>Jun qrt</c:v>
                  </c:pt>
                  <c:pt idx="26">
                    <c:v>Sep qrt</c:v>
                  </c:pt>
                  <c:pt idx="27">
                    <c:v>Dec qrt</c:v>
                  </c:pt>
                  <c:pt idx="28">
                    <c:v>Mar qrt</c:v>
                  </c:pt>
                  <c:pt idx="29">
                    <c:v>Jun qrt</c:v>
                  </c:pt>
                  <c:pt idx="30">
                    <c:v>Sep qrt</c:v>
                  </c:pt>
                  <c:pt idx="31">
                    <c:v>Dec qrt</c:v>
                  </c:pt>
                  <c:pt idx="32">
                    <c:v>Mar qrt</c:v>
                  </c:pt>
                  <c:pt idx="33">
                    <c:v>Jun qrt</c:v>
                  </c:pt>
                  <c:pt idx="34">
                    <c:v>Sep qrt</c:v>
                  </c:pt>
                  <c:pt idx="35">
                    <c:v>Dec qrt</c:v>
                  </c:pt>
                  <c:pt idx="36">
                    <c:v>Mar qrt</c:v>
                  </c:pt>
                  <c:pt idx="37">
                    <c:v>Jun qrt</c:v>
                  </c:pt>
                  <c:pt idx="38">
                    <c:v>Sep qrt</c:v>
                  </c:pt>
                  <c:pt idx="39">
                    <c:v>Dec qrt</c:v>
                  </c:pt>
                  <c:pt idx="40">
                    <c:v>Mar qrt</c:v>
                  </c:pt>
                  <c:pt idx="41">
                    <c:v>Jun qrt</c:v>
                  </c:pt>
                  <c:pt idx="42">
                    <c:v>Sep qrt</c:v>
                  </c:pt>
                  <c:pt idx="43">
                    <c:v>Dec qrt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'Graphs custody'!$E$102:$E$145</c:f>
              <c:numCache>
                <c:formatCode>#,##0</c:formatCode>
                <c:ptCount val="44"/>
                <c:pt idx="0">
                  <c:v>2276</c:v>
                </c:pt>
                <c:pt idx="1">
                  <c:v>2331</c:v>
                </c:pt>
                <c:pt idx="2">
                  <c:v>2260</c:v>
                </c:pt>
                <c:pt idx="3">
                  <c:v>2224</c:v>
                </c:pt>
                <c:pt idx="4">
                  <c:v>2182</c:v>
                </c:pt>
                <c:pt idx="5">
                  <c:v>2274</c:v>
                </c:pt>
                <c:pt idx="6">
                  <c:v>2254</c:v>
                </c:pt>
                <c:pt idx="7">
                  <c:v>2181</c:v>
                </c:pt>
                <c:pt idx="8">
                  <c:v>2185</c:v>
                </c:pt>
                <c:pt idx="9">
                  <c:v>2169</c:v>
                </c:pt>
                <c:pt idx="10">
                  <c:v>2165</c:v>
                </c:pt>
                <c:pt idx="11">
                  <c:v>2203</c:v>
                </c:pt>
                <c:pt idx="12">
                  <c:v>2289</c:v>
                </c:pt>
                <c:pt idx="13">
                  <c:v>2348</c:v>
                </c:pt>
                <c:pt idx="14">
                  <c:v>2335</c:v>
                </c:pt>
                <c:pt idx="15">
                  <c:v>2401</c:v>
                </c:pt>
                <c:pt idx="16">
                  <c:v>2558</c:v>
                </c:pt>
                <c:pt idx="17">
                  <c:v>2612</c:v>
                </c:pt>
                <c:pt idx="18">
                  <c:v>2480</c:v>
                </c:pt>
                <c:pt idx="19">
                  <c:v>2458</c:v>
                </c:pt>
                <c:pt idx="20">
                  <c:v>2637</c:v>
                </c:pt>
                <c:pt idx="21">
                  <c:v>2842</c:v>
                </c:pt>
                <c:pt idx="22">
                  <c:v>2873</c:v>
                </c:pt>
                <c:pt idx="23">
                  <c:v>2987</c:v>
                </c:pt>
                <c:pt idx="24">
                  <c:v>2981</c:v>
                </c:pt>
                <c:pt idx="25">
                  <c:v>3076</c:v>
                </c:pt>
                <c:pt idx="26">
                  <c:v>3081</c:v>
                </c:pt>
                <c:pt idx="27">
                  <c:v>3061</c:v>
                </c:pt>
                <c:pt idx="28">
                  <c:v>3160</c:v>
                </c:pt>
                <c:pt idx="29">
                  <c:v>3245</c:v>
                </c:pt>
                <c:pt idx="30">
                  <c:v>3251</c:v>
                </c:pt>
                <c:pt idx="31">
                  <c:v>3207</c:v>
                </c:pt>
                <c:pt idx="32">
                  <c:v>3294</c:v>
                </c:pt>
                <c:pt idx="33">
                  <c:v>3420</c:v>
                </c:pt>
                <c:pt idx="34">
                  <c:v>3401</c:v>
                </c:pt>
                <c:pt idx="35">
                  <c:v>3316</c:v>
                </c:pt>
                <c:pt idx="36">
                  <c:v>3379</c:v>
                </c:pt>
                <c:pt idx="37">
                  <c:v>3435</c:v>
                </c:pt>
                <c:pt idx="38">
                  <c:v>3510</c:v>
                </c:pt>
                <c:pt idx="39">
                  <c:v>3534</c:v>
                </c:pt>
                <c:pt idx="40">
                  <c:v>3666</c:v>
                </c:pt>
                <c:pt idx="41">
                  <c:v>3406</c:v>
                </c:pt>
                <c:pt idx="42">
                  <c:v>3320</c:v>
                </c:pt>
                <c:pt idx="43">
                  <c:v>3368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3A-42D1-AB76-D13CCB223B88}"/>
            </c:ext>
          </c:extLst>
        </c:ser>
        <c:ser>
          <c:idx val="0"/>
          <c:order val="1"/>
          <c:tx>
            <c:strRef>
              <c:f>'Graphs custody'!$C$101</c:f>
              <c:strCache>
                <c:ptCount val="1"/>
                <c:pt idx="0">
                  <c:v>SENTENCED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575927513781099E-2"/>
                  <c:y val="-4.331277356164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3A-42D1-AB76-D13CCB223B88}"/>
                </c:ext>
              </c:extLst>
            </c:dLbl>
            <c:dLbl>
              <c:idx val="40"/>
              <c:layout>
                <c:manualLayout>
                  <c:x val="-3.2786993233786207E-3"/>
                  <c:y val="-6.170108125882799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3A-42D1-AB76-D13CCB223B88}"/>
                </c:ext>
              </c:extLst>
            </c:dLbl>
            <c:dLbl>
              <c:idx val="43"/>
              <c:layout>
                <c:manualLayout>
                  <c:x val="0"/>
                  <c:y val="-3.417455310199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3A-42D1-AB76-D13CCB22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'Graphs custody'!$A$102:$B$145</c:f>
              <c:multiLvlStrCache>
                <c:ptCount val="44"/>
                <c:lvl>
                  <c:pt idx="0">
                    <c:v>Mar qrt</c:v>
                  </c:pt>
                  <c:pt idx="1">
                    <c:v>Jun qrt</c:v>
                  </c:pt>
                  <c:pt idx="2">
                    <c:v>Sep qrt</c:v>
                  </c:pt>
                  <c:pt idx="3">
                    <c:v>Dec qrt</c:v>
                  </c:pt>
                  <c:pt idx="4">
                    <c:v>Mar qrt</c:v>
                  </c:pt>
                  <c:pt idx="5">
                    <c:v>Jun qrt</c:v>
                  </c:pt>
                  <c:pt idx="6">
                    <c:v>Sep qrt</c:v>
                  </c:pt>
                  <c:pt idx="7">
                    <c:v>Dec qrt</c:v>
                  </c:pt>
                  <c:pt idx="8">
                    <c:v>Mar qrt</c:v>
                  </c:pt>
                  <c:pt idx="9">
                    <c:v>Jun qrt</c:v>
                  </c:pt>
                  <c:pt idx="10">
                    <c:v>Sep qrt</c:v>
                  </c:pt>
                  <c:pt idx="11">
                    <c:v>Dec qrt</c:v>
                  </c:pt>
                  <c:pt idx="12">
                    <c:v>Mar qrt</c:v>
                  </c:pt>
                  <c:pt idx="13">
                    <c:v>Jun qrt</c:v>
                  </c:pt>
                  <c:pt idx="14">
                    <c:v>Sep qrt</c:v>
                  </c:pt>
                  <c:pt idx="15">
                    <c:v>Dec qrt</c:v>
                  </c:pt>
                  <c:pt idx="16">
                    <c:v>Mar qrt</c:v>
                  </c:pt>
                  <c:pt idx="17">
                    <c:v>Jun qrt</c:v>
                  </c:pt>
                  <c:pt idx="18">
                    <c:v>Sep qrt</c:v>
                  </c:pt>
                  <c:pt idx="19">
                    <c:v>Dec qrt</c:v>
                  </c:pt>
                  <c:pt idx="20">
                    <c:v>Mar qrt</c:v>
                  </c:pt>
                  <c:pt idx="21">
                    <c:v>Jun qrt</c:v>
                  </c:pt>
                  <c:pt idx="22">
                    <c:v>Sep qrt</c:v>
                  </c:pt>
                  <c:pt idx="23">
                    <c:v>Dec qrt</c:v>
                  </c:pt>
                  <c:pt idx="24">
                    <c:v>Mar qrt</c:v>
                  </c:pt>
                  <c:pt idx="25">
                    <c:v>Jun qrt</c:v>
                  </c:pt>
                  <c:pt idx="26">
                    <c:v>Sep qrt</c:v>
                  </c:pt>
                  <c:pt idx="27">
                    <c:v>Dec qrt</c:v>
                  </c:pt>
                  <c:pt idx="28">
                    <c:v>Mar qrt</c:v>
                  </c:pt>
                  <c:pt idx="29">
                    <c:v>Jun qrt</c:v>
                  </c:pt>
                  <c:pt idx="30">
                    <c:v>Sep qrt</c:v>
                  </c:pt>
                  <c:pt idx="31">
                    <c:v>Dec qrt</c:v>
                  </c:pt>
                  <c:pt idx="32">
                    <c:v>Mar qrt</c:v>
                  </c:pt>
                  <c:pt idx="33">
                    <c:v>Jun qrt</c:v>
                  </c:pt>
                  <c:pt idx="34">
                    <c:v>Sep qrt</c:v>
                  </c:pt>
                  <c:pt idx="35">
                    <c:v>Dec qrt</c:v>
                  </c:pt>
                  <c:pt idx="36">
                    <c:v>Mar qrt</c:v>
                  </c:pt>
                  <c:pt idx="37">
                    <c:v>Jun qrt</c:v>
                  </c:pt>
                  <c:pt idx="38">
                    <c:v>Sep qrt</c:v>
                  </c:pt>
                  <c:pt idx="39">
                    <c:v>Dec qrt</c:v>
                  </c:pt>
                  <c:pt idx="40">
                    <c:v>Mar qrt</c:v>
                  </c:pt>
                  <c:pt idx="41">
                    <c:v>Jun qrt</c:v>
                  </c:pt>
                  <c:pt idx="42">
                    <c:v>Sep qrt</c:v>
                  </c:pt>
                  <c:pt idx="43">
                    <c:v>Dec qrt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'Graphs custody'!$C$102:$C$145</c:f>
              <c:numCache>
                <c:formatCode>#,##0</c:formatCode>
                <c:ptCount val="44"/>
                <c:pt idx="0">
                  <c:v>1740</c:v>
                </c:pt>
                <c:pt idx="1">
                  <c:v>1755</c:v>
                </c:pt>
                <c:pt idx="2">
                  <c:v>1741</c:v>
                </c:pt>
                <c:pt idx="3">
                  <c:v>1740</c:v>
                </c:pt>
                <c:pt idx="4">
                  <c:v>1639</c:v>
                </c:pt>
                <c:pt idx="5">
                  <c:v>1691</c:v>
                </c:pt>
                <c:pt idx="6">
                  <c:v>1668</c:v>
                </c:pt>
                <c:pt idx="7">
                  <c:v>1615</c:v>
                </c:pt>
                <c:pt idx="8">
                  <c:v>1599</c:v>
                </c:pt>
                <c:pt idx="9">
                  <c:v>1608</c:v>
                </c:pt>
                <c:pt idx="10">
                  <c:v>1637</c:v>
                </c:pt>
                <c:pt idx="11">
                  <c:v>1612</c:v>
                </c:pt>
                <c:pt idx="12">
                  <c:v>1601</c:v>
                </c:pt>
                <c:pt idx="13">
                  <c:v>1663</c:v>
                </c:pt>
                <c:pt idx="14">
                  <c:v>1699</c:v>
                </c:pt>
                <c:pt idx="15">
                  <c:v>1750</c:v>
                </c:pt>
                <c:pt idx="16">
                  <c:v>1808</c:v>
                </c:pt>
                <c:pt idx="17">
                  <c:v>1897</c:v>
                </c:pt>
                <c:pt idx="18">
                  <c:v>1857</c:v>
                </c:pt>
                <c:pt idx="19">
                  <c:v>1834</c:v>
                </c:pt>
                <c:pt idx="20">
                  <c:v>1862</c:v>
                </c:pt>
                <c:pt idx="21">
                  <c:v>1996</c:v>
                </c:pt>
                <c:pt idx="22">
                  <c:v>1995</c:v>
                </c:pt>
                <c:pt idx="23">
                  <c:v>2106</c:v>
                </c:pt>
                <c:pt idx="24">
                  <c:v>2054</c:v>
                </c:pt>
                <c:pt idx="25">
                  <c:v>2107</c:v>
                </c:pt>
                <c:pt idx="26">
                  <c:v>2143</c:v>
                </c:pt>
                <c:pt idx="27">
                  <c:v>2120</c:v>
                </c:pt>
                <c:pt idx="28">
                  <c:v>2057</c:v>
                </c:pt>
                <c:pt idx="29">
                  <c:v>2160</c:v>
                </c:pt>
                <c:pt idx="30">
                  <c:v>2197</c:v>
                </c:pt>
                <c:pt idx="31">
                  <c:v>2160</c:v>
                </c:pt>
                <c:pt idx="32">
                  <c:v>2144</c:v>
                </c:pt>
                <c:pt idx="33">
                  <c:v>2233</c:v>
                </c:pt>
                <c:pt idx="34">
                  <c:v>2295</c:v>
                </c:pt>
                <c:pt idx="35">
                  <c:v>2237</c:v>
                </c:pt>
                <c:pt idx="36">
                  <c:v>2188</c:v>
                </c:pt>
                <c:pt idx="37">
                  <c:v>2275</c:v>
                </c:pt>
                <c:pt idx="38">
                  <c:v>2338</c:v>
                </c:pt>
                <c:pt idx="39">
                  <c:v>2402</c:v>
                </c:pt>
                <c:pt idx="40">
                  <c:v>2365</c:v>
                </c:pt>
                <c:pt idx="41">
                  <c:v>2304</c:v>
                </c:pt>
                <c:pt idx="42">
                  <c:v>2203</c:v>
                </c:pt>
                <c:pt idx="43">
                  <c:v>2220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3A-42D1-AB76-D13CCB223B88}"/>
            </c:ext>
          </c:extLst>
        </c:ser>
        <c:ser>
          <c:idx val="1"/>
          <c:order val="2"/>
          <c:tx>
            <c:strRef>
              <c:f>'Graphs custody'!$D$101</c:f>
              <c:strCache>
                <c:ptCount val="1"/>
                <c:pt idx="0">
                  <c:v>REMAND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289985052316901E-2"/>
                  <c:y val="-4.731861198738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3A-42D1-AB76-D13CCB223B88}"/>
                </c:ext>
              </c:extLst>
            </c:dLbl>
            <c:dLbl>
              <c:idx val="40"/>
              <c:layout>
                <c:manualLayout>
                  <c:x val="-2.9608639851391393E-3"/>
                  <c:y val="-5.961926046702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3A-42D1-AB76-D13CCB223B88}"/>
                </c:ext>
              </c:extLst>
            </c:dLbl>
            <c:dLbl>
              <c:idx val="43"/>
              <c:layout>
                <c:manualLayout>
                  <c:x val="0"/>
                  <c:y val="-3.4174553101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3A-42D1-AB76-D13CCB223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'Graphs custody'!$A$102:$B$145</c:f>
              <c:multiLvlStrCache>
                <c:ptCount val="44"/>
                <c:lvl>
                  <c:pt idx="0">
                    <c:v>Mar qrt</c:v>
                  </c:pt>
                  <c:pt idx="1">
                    <c:v>Jun qrt</c:v>
                  </c:pt>
                  <c:pt idx="2">
                    <c:v>Sep qrt</c:v>
                  </c:pt>
                  <c:pt idx="3">
                    <c:v>Dec qrt</c:v>
                  </c:pt>
                  <c:pt idx="4">
                    <c:v>Mar qrt</c:v>
                  </c:pt>
                  <c:pt idx="5">
                    <c:v>Jun qrt</c:v>
                  </c:pt>
                  <c:pt idx="6">
                    <c:v>Sep qrt</c:v>
                  </c:pt>
                  <c:pt idx="7">
                    <c:v>Dec qrt</c:v>
                  </c:pt>
                  <c:pt idx="8">
                    <c:v>Mar qrt</c:v>
                  </c:pt>
                  <c:pt idx="9">
                    <c:v>Jun qrt</c:v>
                  </c:pt>
                  <c:pt idx="10">
                    <c:v>Sep qrt</c:v>
                  </c:pt>
                  <c:pt idx="11">
                    <c:v>Dec qrt</c:v>
                  </c:pt>
                  <c:pt idx="12">
                    <c:v>Mar qrt</c:v>
                  </c:pt>
                  <c:pt idx="13">
                    <c:v>Jun qrt</c:v>
                  </c:pt>
                  <c:pt idx="14">
                    <c:v>Sep qrt</c:v>
                  </c:pt>
                  <c:pt idx="15">
                    <c:v>Dec qrt</c:v>
                  </c:pt>
                  <c:pt idx="16">
                    <c:v>Mar qrt</c:v>
                  </c:pt>
                  <c:pt idx="17">
                    <c:v>Jun qrt</c:v>
                  </c:pt>
                  <c:pt idx="18">
                    <c:v>Sep qrt</c:v>
                  </c:pt>
                  <c:pt idx="19">
                    <c:v>Dec qrt</c:v>
                  </c:pt>
                  <c:pt idx="20">
                    <c:v>Mar qrt</c:v>
                  </c:pt>
                  <c:pt idx="21">
                    <c:v>Jun qrt</c:v>
                  </c:pt>
                  <c:pt idx="22">
                    <c:v>Sep qrt</c:v>
                  </c:pt>
                  <c:pt idx="23">
                    <c:v>Dec qrt</c:v>
                  </c:pt>
                  <c:pt idx="24">
                    <c:v>Mar qrt</c:v>
                  </c:pt>
                  <c:pt idx="25">
                    <c:v>Jun qrt</c:v>
                  </c:pt>
                  <c:pt idx="26">
                    <c:v>Sep qrt</c:v>
                  </c:pt>
                  <c:pt idx="27">
                    <c:v>Dec qrt</c:v>
                  </c:pt>
                  <c:pt idx="28">
                    <c:v>Mar qrt</c:v>
                  </c:pt>
                  <c:pt idx="29">
                    <c:v>Jun qrt</c:v>
                  </c:pt>
                  <c:pt idx="30">
                    <c:v>Sep qrt</c:v>
                  </c:pt>
                  <c:pt idx="31">
                    <c:v>Dec qrt</c:v>
                  </c:pt>
                  <c:pt idx="32">
                    <c:v>Mar qrt</c:v>
                  </c:pt>
                  <c:pt idx="33">
                    <c:v>Jun qrt</c:v>
                  </c:pt>
                  <c:pt idx="34">
                    <c:v>Sep qrt</c:v>
                  </c:pt>
                  <c:pt idx="35">
                    <c:v>Dec qrt</c:v>
                  </c:pt>
                  <c:pt idx="36">
                    <c:v>Mar qrt</c:v>
                  </c:pt>
                  <c:pt idx="37">
                    <c:v>Jun qrt</c:v>
                  </c:pt>
                  <c:pt idx="38">
                    <c:v>Sep qrt</c:v>
                  </c:pt>
                  <c:pt idx="39">
                    <c:v>Dec qrt</c:v>
                  </c:pt>
                  <c:pt idx="40">
                    <c:v>Mar qrt</c:v>
                  </c:pt>
                  <c:pt idx="41">
                    <c:v>Jun qrt</c:v>
                  </c:pt>
                  <c:pt idx="42">
                    <c:v>Sep qrt</c:v>
                  </c:pt>
                  <c:pt idx="43">
                    <c:v>Dec qrt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'Graphs custody'!$D$102:$D$145</c:f>
              <c:numCache>
                <c:formatCode>#,##0</c:formatCode>
                <c:ptCount val="44"/>
                <c:pt idx="0">
                  <c:v>536</c:v>
                </c:pt>
                <c:pt idx="1">
                  <c:v>576</c:v>
                </c:pt>
                <c:pt idx="2">
                  <c:v>519</c:v>
                </c:pt>
                <c:pt idx="3">
                  <c:v>483</c:v>
                </c:pt>
                <c:pt idx="4">
                  <c:v>543</c:v>
                </c:pt>
                <c:pt idx="5">
                  <c:v>583</c:v>
                </c:pt>
                <c:pt idx="6">
                  <c:v>585</c:v>
                </c:pt>
                <c:pt idx="7">
                  <c:v>567</c:v>
                </c:pt>
                <c:pt idx="8">
                  <c:v>586</c:v>
                </c:pt>
                <c:pt idx="9">
                  <c:v>561</c:v>
                </c:pt>
                <c:pt idx="10">
                  <c:v>527</c:v>
                </c:pt>
                <c:pt idx="11">
                  <c:v>591</c:v>
                </c:pt>
                <c:pt idx="12">
                  <c:v>688</c:v>
                </c:pt>
                <c:pt idx="13">
                  <c:v>685</c:v>
                </c:pt>
                <c:pt idx="14">
                  <c:v>636</c:v>
                </c:pt>
                <c:pt idx="15">
                  <c:v>651</c:v>
                </c:pt>
                <c:pt idx="16">
                  <c:v>750</c:v>
                </c:pt>
                <c:pt idx="17">
                  <c:v>715</c:v>
                </c:pt>
                <c:pt idx="18">
                  <c:v>623</c:v>
                </c:pt>
                <c:pt idx="19">
                  <c:v>624</c:v>
                </c:pt>
                <c:pt idx="20">
                  <c:v>775</c:v>
                </c:pt>
                <c:pt idx="21">
                  <c:v>846</c:v>
                </c:pt>
                <c:pt idx="22">
                  <c:v>878</c:v>
                </c:pt>
                <c:pt idx="23">
                  <c:v>881</c:v>
                </c:pt>
                <c:pt idx="24">
                  <c:v>927</c:v>
                </c:pt>
                <c:pt idx="25">
                  <c:v>969</c:v>
                </c:pt>
                <c:pt idx="26">
                  <c:v>937</c:v>
                </c:pt>
                <c:pt idx="27">
                  <c:v>939</c:v>
                </c:pt>
                <c:pt idx="28">
                  <c:v>1102</c:v>
                </c:pt>
                <c:pt idx="29">
                  <c:v>1083</c:v>
                </c:pt>
                <c:pt idx="30">
                  <c:v>1052</c:v>
                </c:pt>
                <c:pt idx="31">
                  <c:v>1046</c:v>
                </c:pt>
                <c:pt idx="32">
                  <c:v>1149</c:v>
                </c:pt>
                <c:pt idx="33">
                  <c:v>1185</c:v>
                </c:pt>
                <c:pt idx="34">
                  <c:v>1105</c:v>
                </c:pt>
                <c:pt idx="35">
                  <c:v>1079</c:v>
                </c:pt>
                <c:pt idx="36">
                  <c:v>1190</c:v>
                </c:pt>
                <c:pt idx="37">
                  <c:v>1161</c:v>
                </c:pt>
                <c:pt idx="38">
                  <c:v>1172</c:v>
                </c:pt>
                <c:pt idx="39">
                  <c:v>1132</c:v>
                </c:pt>
                <c:pt idx="40">
                  <c:v>1301</c:v>
                </c:pt>
                <c:pt idx="41">
                  <c:v>1101</c:v>
                </c:pt>
                <c:pt idx="42">
                  <c:v>1117</c:v>
                </c:pt>
                <c:pt idx="43">
                  <c:v>1148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F3A-42D1-AB76-D13CCB223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798192"/>
        <c:axId val="682798520"/>
      </c:lineChart>
      <c:catAx>
        <c:axId val="68279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98520"/>
        <c:crosses val="autoZero"/>
        <c:auto val="1"/>
        <c:lblAlgn val="ctr"/>
        <c:lblOffset val="100"/>
        <c:noMultiLvlLbl val="0"/>
      </c:catAx>
      <c:valAx>
        <c:axId val="682798520"/>
        <c:scaling>
          <c:orientation val="minMax"/>
          <c:max val="5000"/>
        </c:scaling>
        <c:delete val="1"/>
        <c:axPos val="r"/>
        <c:numFmt formatCode="#,##0" sourceLinked="1"/>
        <c:majorTickMark val="none"/>
        <c:minorTickMark val="none"/>
        <c:tickLblPos val="nextTo"/>
        <c:crossAx val="68279819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growth in prison 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C-4FAE-86D7-F21165EF2D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C-4FAE-86D7-F21165EF2D1E}"/>
              </c:ext>
            </c:extLst>
          </c:dPt>
          <c:dLbls>
            <c:dLbl>
              <c:idx val="0"/>
              <c:layout>
                <c:manualLayout>
                  <c:x val="-7.0938594394621163E-2"/>
                  <c:y val="4.8377804517105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44787351943124"/>
                      <c:h val="0.147799662904109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3C-4FAE-86D7-F21165EF2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Sentenced </c:v>
                </c:pt>
                <c:pt idx="1">
                  <c:v>Remand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0.44964028776978415</c:v>
                </c:pt>
                <c:pt idx="1">
                  <c:v>0.55035971223021585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C-4FAE-86D7-F21165EF2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74915272007051"/>
          <c:y val="2.7919665383716548E-2"/>
          <c:w val="0.62630139687893449"/>
          <c:h val="0.91316107568557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2-4F0E-A9E9-28D5747EFFAD}"/>
              </c:ext>
            </c:extLst>
          </c:dPt>
          <c:dPt>
            <c:idx val="1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2-4F0E-A9E9-28D5747EFFAD}"/>
              </c:ext>
            </c:extLst>
          </c:dPt>
          <c:dPt>
            <c:idx val="2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2-4F0E-A9E9-28D5747EFFAD}"/>
              </c:ext>
            </c:extLst>
          </c:dPt>
          <c:dPt>
            <c:idx val="3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2-4F0E-A9E9-28D5747EFFAD}"/>
              </c:ext>
            </c:extLst>
          </c:dPt>
          <c:dPt>
            <c:idx val="4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52-4F0E-A9E9-28D5747EFFAD}"/>
              </c:ext>
            </c:extLst>
          </c:dPt>
          <c:dPt>
            <c:idx val="5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52-4F0E-A9E9-28D5747EFFAD}"/>
              </c:ext>
            </c:extLst>
          </c:dPt>
          <c:dPt>
            <c:idx val="6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52-4F0E-A9E9-28D5747EFFAD}"/>
              </c:ext>
            </c:extLst>
          </c:dPt>
          <c:dPt>
            <c:idx val="7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52-4F0E-A9E9-28D5747EFFAD}"/>
              </c:ext>
            </c:extLst>
          </c:dPt>
          <c:dPt>
            <c:idx val="8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52-4F0E-A9E9-28D5747EFFAD}"/>
              </c:ext>
            </c:extLst>
          </c:dPt>
          <c:dPt>
            <c:idx val="9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752-4F0E-A9E9-28D5747EFFAD}"/>
              </c:ext>
            </c:extLst>
          </c:dPt>
          <c:dPt>
            <c:idx val="10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752-4F0E-A9E9-28D5747EFFAD}"/>
              </c:ext>
            </c:extLst>
          </c:dPt>
          <c:dPt>
            <c:idx val="11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752-4F0E-A9E9-28D5747EFFAD}"/>
              </c:ext>
            </c:extLst>
          </c:dPt>
          <c:dLbls>
            <c:dLbl>
              <c:idx val="8"/>
              <c:layout>
                <c:manualLayout>
                  <c:x val="-5.5555555555556061E-3"/>
                  <c:y val="0"/>
                </c:manualLayout>
              </c:layout>
              <c:tx>
                <c:rich>
                  <a:bodyPr/>
                  <a:lstStyle/>
                  <a:p>
                    <a:fld id="{75FCAF18-44CA-4AAF-91DA-756AFE5EBDBB}" type="VALUE">
                      <a:rPr lang="en-US"/>
                      <a:pPr/>
                      <a:t>[VALUE]</a:t>
                    </a:fld>
                    <a:r>
                      <a:rPr lang="en-US"/>
                      <a:t> (Up 79%)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752-4F0E-A9E9-28D5747EFFAD}"/>
                </c:ext>
              </c:extLst>
            </c:dLbl>
            <c:dLbl>
              <c:idx val="9"/>
              <c:layout>
                <c:manualLayout>
                  <c:x val="2.7777777777778286E-3"/>
                  <c:y val="-4.2437781360066642E-17"/>
                </c:manualLayout>
              </c:layout>
              <c:tx>
                <c:rich>
                  <a:bodyPr/>
                  <a:lstStyle/>
                  <a:p>
                    <a:fld id="{04914AC4-66A5-45A5-AB86-7A333ECDDBAE}" type="VALUE">
                      <a:rPr lang="en-US"/>
                      <a:pPr/>
                      <a:t>[VALUE]</a:t>
                    </a:fld>
                    <a:r>
                      <a:rPr lang="en-US"/>
                      <a:t> (Up 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752-4F0E-A9E9-28D5747EFFAD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88AF82AB-A392-4D96-8F4E-D39CAB8AAE42}" type="VALUE">
                      <a:rPr lang="en-US"/>
                      <a:pPr/>
                      <a:t>[VALUE]</a:t>
                    </a:fld>
                    <a:r>
                      <a:rPr lang="en-US"/>
                      <a:t> (Up 227%)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752-4F0E-A9E9-28D5747EFFAD}"/>
                </c:ext>
              </c:extLst>
            </c:dLbl>
            <c:dLbl>
              <c:idx val="11"/>
              <c:layout>
                <c:manualLayout>
                  <c:x val="-2.5000000000000102E-2"/>
                  <c:y val="6.0185185185185182E-2"/>
                </c:manualLayout>
              </c:layout>
              <c:tx>
                <c:rich>
                  <a:bodyPr/>
                  <a:lstStyle/>
                  <a:p>
                    <a:fld id="{9CAB6E1E-C01A-4E4D-9AD4-3C3B18AB24A6}" type="VALUE">
                      <a:rPr lang="en-US"/>
                      <a:pPr/>
                      <a:t>[VALUE]</a:t>
                    </a:fld>
                    <a:r>
                      <a:rPr lang="en-US"/>
                      <a:t> (Up 67%)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752-4F0E-A9E9-28D5747EF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'Remand change'!$A$42:$A$53</c:f>
              <c:strCache>
                <c:ptCount val="12"/>
                <c:pt idx="0">
                  <c:v>Break and Enter</c:v>
                </c:pt>
                <c:pt idx="1">
                  <c:v>Dangerous driving</c:v>
                </c:pt>
                <c:pt idx="2">
                  <c:v>Fraud</c:v>
                </c:pt>
                <c:pt idx="3">
                  <c:v>Murder</c:v>
                </c:pt>
                <c:pt idx="4">
                  <c:v>Robbery/extortion</c:v>
                </c:pt>
                <c:pt idx="5">
                  <c:v>Weapons offences</c:v>
                </c:pt>
                <c:pt idx="6">
                  <c:v>Theft</c:v>
                </c:pt>
                <c:pt idx="7">
                  <c:v>Breach sentencing order</c:v>
                </c:pt>
                <c:pt idx="8">
                  <c:v>Sexual assault</c:v>
                </c:pt>
                <c:pt idx="9">
                  <c:v>Drug offences</c:v>
                </c:pt>
                <c:pt idx="10">
                  <c:v>Stalking/intimidation</c:v>
                </c:pt>
                <c:pt idx="11">
                  <c:v>Assault</c:v>
                </c:pt>
              </c:strCache>
            </c:strRef>
          </c:cat>
          <c:val>
            <c:numRef>
              <c:f>'Remand change'!$C$42:$C$53</c:f>
              <c:numCache>
                <c:formatCode>General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25</c:v>
                </c:pt>
                <c:pt idx="8">
                  <c:v>41</c:v>
                </c:pt>
                <c:pt idx="9">
                  <c:v>43</c:v>
                </c:pt>
                <c:pt idx="10">
                  <c:v>50</c:v>
                </c:pt>
                <c:pt idx="1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52-4F0E-A9E9-28D5747EF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52565760"/>
        <c:axId val="1152566416"/>
      </c:barChart>
      <c:catAx>
        <c:axId val="115256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2566416"/>
        <c:crosses val="autoZero"/>
        <c:auto val="1"/>
        <c:lblAlgn val="ctr"/>
        <c:lblOffset val="100"/>
        <c:noMultiLvlLbl val="0"/>
      </c:catAx>
      <c:valAx>
        <c:axId val="115256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256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80521423057604"/>
          <c:y val="8.0343657373907904E-2"/>
          <c:w val="0.51306007996167347"/>
          <c:h val="0.905106951375819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D-4F49-9E79-CAEB72342DD8}"/>
              </c:ext>
            </c:extLst>
          </c:dPt>
          <c:dPt>
            <c:idx val="1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D-4F49-9E79-CAEB72342DD8}"/>
              </c:ext>
            </c:extLst>
          </c:dPt>
          <c:dPt>
            <c:idx val="2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9D-4F49-9E79-CAEB72342DD8}"/>
              </c:ext>
            </c:extLst>
          </c:dPt>
          <c:dPt>
            <c:idx val="3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9D-4F49-9E79-CAEB72342DD8}"/>
              </c:ext>
            </c:extLst>
          </c:dPt>
          <c:dPt>
            <c:idx val="4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9D-4F49-9E79-CAEB72342DD8}"/>
              </c:ext>
            </c:extLst>
          </c:dPt>
          <c:dPt>
            <c:idx val="5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9D-4F49-9E79-CAEB72342DD8}"/>
              </c:ext>
            </c:extLst>
          </c:dPt>
          <c:dPt>
            <c:idx val="6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9D-4F49-9E79-CAEB72342DD8}"/>
              </c:ext>
            </c:extLst>
          </c:dPt>
          <c:dPt>
            <c:idx val="7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9D-4F49-9E79-CAEB72342DD8}"/>
              </c:ext>
            </c:extLst>
          </c:dPt>
          <c:dPt>
            <c:idx val="8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A9D-4F49-9E79-CAEB72342DD8}"/>
              </c:ext>
            </c:extLst>
          </c:dPt>
          <c:dPt>
            <c:idx val="9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A9D-4F49-9E79-CAEB72342DD8}"/>
              </c:ext>
            </c:extLst>
          </c:dPt>
          <c:dPt>
            <c:idx val="10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A9D-4F49-9E79-CAEB72342DD8}"/>
              </c:ext>
            </c:extLst>
          </c:dPt>
          <c:dPt>
            <c:idx val="11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A9D-4F49-9E79-CAEB72342DD8}"/>
              </c:ext>
            </c:extLst>
          </c:dPt>
          <c:dPt>
            <c:idx val="12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A9D-4F49-9E79-CAEB72342DD8}"/>
              </c:ext>
            </c:extLst>
          </c:dPt>
          <c:dPt>
            <c:idx val="13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A9D-4F49-9E79-CAEB72342DD8}"/>
              </c:ext>
            </c:extLst>
          </c:dPt>
          <c:dLbls>
            <c:dLbl>
              <c:idx val="9"/>
              <c:layout>
                <c:manualLayout>
                  <c:x val="-3.7280704329377269E-3"/>
                  <c:y val="5.2721334123737732E-3"/>
                </c:manualLayout>
              </c:layout>
              <c:tx>
                <c:rich>
                  <a:bodyPr/>
                  <a:lstStyle/>
                  <a:p>
                    <a:fld id="{22F8DC62-A4B9-4C45-9068-9EFEA91120B3}" type="VALUE">
                      <a:rPr lang="en-US"/>
                      <a:pPr/>
                      <a:t>[VALUE]</a:t>
                    </a:fld>
                    <a:r>
                      <a:rPr lang="en-US"/>
                      <a:t> (Up 121%)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A9D-4F49-9E79-CAEB72342DD8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DC2BB501-B91C-4EF9-A6BF-3B8AB15E5ED0}" type="VALUE">
                      <a:rPr lang="en-US"/>
                      <a:pPr/>
                      <a:t>[VALUE]</a:t>
                    </a:fld>
                    <a:r>
                      <a:rPr lang="en-US"/>
                      <a:t> (Up 146%)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A9D-4F49-9E79-CAEB72342DD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57E5BA6-BC9C-4FB3-9BBB-C2E513BAC9E7}" type="VALUE">
                      <a:rPr lang="en-US"/>
                      <a:pPr/>
                      <a:t>[VALUE]</a:t>
                    </a:fld>
                    <a:r>
                      <a:rPr lang="en-US"/>
                      <a:t> (Up 48%)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A9D-4F49-9E79-CAEB72342DD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F497656-31CE-4DC1-AB35-8725833A1635}" type="VALUE">
                      <a:rPr lang="en-US"/>
                      <a:pPr/>
                      <a:t>[VALUE]</a:t>
                    </a:fld>
                    <a:r>
                      <a:rPr lang="en-US"/>
                      <a:t> (Up 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A9D-4F49-9E79-CAEB72342DD8}"/>
                </c:ext>
              </c:extLst>
            </c:dLbl>
            <c:dLbl>
              <c:idx val="13"/>
              <c:layout>
                <c:manualLayout>
                  <c:x val="-9.4301431332370813E-3"/>
                  <c:y val="-1.0479836066788352E-17"/>
                </c:manualLayout>
              </c:layout>
              <c:tx>
                <c:rich>
                  <a:bodyPr/>
                  <a:lstStyle/>
                  <a:p>
                    <a:fld id="{387BAFD2-9A4B-4284-BEF5-0849EFEC19E4}" type="VALUE">
                      <a:rPr lang="en-US"/>
                      <a:pPr/>
                      <a:t>[VALUE]</a:t>
                    </a:fld>
                    <a:r>
                      <a:rPr lang="en-US"/>
                      <a:t> (Up 39%)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A9D-4F49-9E79-CAEB72342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'Sent change'!$A$33:$A$46</c:f>
              <c:strCache>
                <c:ptCount val="14"/>
                <c:pt idx="0">
                  <c:v>Traffic offences</c:v>
                </c:pt>
                <c:pt idx="1">
                  <c:v>Break &amp; Enter</c:v>
                </c:pt>
                <c:pt idx="2">
                  <c:v>Robbery</c:v>
                </c:pt>
                <c:pt idx="3">
                  <c:v>Public order offences</c:v>
                </c:pt>
                <c:pt idx="4">
                  <c:v>Murder</c:v>
                </c:pt>
                <c:pt idx="5">
                  <c:v>Fraud/deception</c:v>
                </c:pt>
                <c:pt idx="6">
                  <c:v>Weapons offences</c:v>
                </c:pt>
                <c:pt idx="7">
                  <c:v>Drug offences</c:v>
                </c:pt>
                <c:pt idx="8">
                  <c:v>Theft</c:v>
                </c:pt>
                <c:pt idx="9">
                  <c:v>Stalking/intimidation</c:v>
                </c:pt>
                <c:pt idx="10">
                  <c:v>Dangerous driving</c:v>
                </c:pt>
                <c:pt idx="11">
                  <c:v>Sexual assault</c:v>
                </c:pt>
                <c:pt idx="12">
                  <c:v>Breach sentencing order</c:v>
                </c:pt>
                <c:pt idx="13">
                  <c:v>Assault</c:v>
                </c:pt>
              </c:strCache>
            </c:strRef>
          </c:cat>
          <c:val>
            <c:numRef>
              <c:f>'Sent change'!$C$33:$C$46</c:f>
              <c:numCache>
                <c:formatCode>General</c:formatCode>
                <c:ptCount val="14"/>
                <c:pt idx="0">
                  <c:v>-42</c:v>
                </c:pt>
                <c:pt idx="1">
                  <c:v>-24</c:v>
                </c:pt>
                <c:pt idx="2">
                  <c:v>-22</c:v>
                </c:pt>
                <c:pt idx="3">
                  <c:v>-13</c:v>
                </c:pt>
                <c:pt idx="4">
                  <c:v>12</c:v>
                </c:pt>
                <c:pt idx="5">
                  <c:v>18</c:v>
                </c:pt>
                <c:pt idx="6">
                  <c:v>21</c:v>
                </c:pt>
                <c:pt idx="7">
                  <c:v>27</c:v>
                </c:pt>
                <c:pt idx="8">
                  <c:v>27</c:v>
                </c:pt>
                <c:pt idx="9">
                  <c:v>41</c:v>
                </c:pt>
                <c:pt idx="10">
                  <c:v>51</c:v>
                </c:pt>
                <c:pt idx="11">
                  <c:v>69</c:v>
                </c:pt>
                <c:pt idx="12">
                  <c:v>121</c:v>
                </c:pt>
                <c:pt idx="13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A9D-4F49-9E79-CAEB72342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52563136"/>
        <c:axId val="1152566088"/>
      </c:barChart>
      <c:catAx>
        <c:axId val="11525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2566088"/>
        <c:crosses val="autoZero"/>
        <c:auto val="1"/>
        <c:lblAlgn val="ctr"/>
        <c:lblOffset val="100"/>
        <c:noMultiLvlLbl val="0"/>
      </c:catAx>
      <c:valAx>
        <c:axId val="1152566088"/>
        <c:scaling>
          <c:orientation val="minMax"/>
          <c:max val="2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25631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AU" sz="20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Aboriginal court appearances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AU" sz="20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499568267592147E-2"/>
          <c:y val="0.11362350907357041"/>
          <c:w val="0.94700086346481571"/>
          <c:h val="0.7814133912087601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299126064345586E-2"/>
                  <c:y val="-8.2823634971414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D-4932-B574-575DB3439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'Finalised appearances pivot'!$B$19:$F$19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'Finalised appearances pivot'!$B$20:$F$20</c:f>
              <c:numCache>
                <c:formatCode>_-* #,##0_-;\-* #,##0_-;_-* "-"??_-;_-@_-</c:formatCode>
                <c:ptCount val="5"/>
                <c:pt idx="0">
                  <c:v>25079</c:v>
                </c:pt>
                <c:pt idx="1">
                  <c:v>27473</c:v>
                </c:pt>
                <c:pt idx="2">
                  <c:v>27640</c:v>
                </c:pt>
                <c:pt idx="3">
                  <c:v>28064</c:v>
                </c:pt>
                <c:pt idx="4">
                  <c:v>28827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6D-4932-B574-575DB3439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17208"/>
        <c:axId val="717815568"/>
      </c:lineChart>
      <c:catAx>
        <c:axId val="71781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815568"/>
        <c:crosses val="autoZero"/>
        <c:auto val="1"/>
        <c:lblAlgn val="ctr"/>
        <c:lblOffset val="100"/>
        <c:noMultiLvlLbl val="0"/>
      </c:catAx>
      <c:valAx>
        <c:axId val="717815568"/>
        <c:scaling>
          <c:orientation val="minMax"/>
          <c:max val="31000"/>
          <c:min val="220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71781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AU" sz="20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Aboriginal proven appearances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AU" sz="20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8185684311399323E-2"/>
                  <c:y val="-9.4133471657083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BB-4B7D-B569-B6FBE1A4F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'Proven &amp; custody pivot'!$A$21:$E$21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'Proven &amp; custody pivot'!$A$22:$E$22</c:f>
              <c:numCache>
                <c:formatCode>_-* #,##0_-;\-* #,##0_-;_-* "-"??_-;_-@_-</c:formatCode>
                <c:ptCount val="5"/>
                <c:pt idx="0">
                  <c:v>22369</c:v>
                </c:pt>
                <c:pt idx="1">
                  <c:v>24629</c:v>
                </c:pt>
                <c:pt idx="2">
                  <c:v>24838</c:v>
                </c:pt>
                <c:pt idx="3">
                  <c:v>25231</c:v>
                </c:pt>
                <c:pt idx="4">
                  <c:v>25972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BB-4B7D-B569-B6FBE1A4FA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6145728"/>
        <c:axId val="656154912"/>
      </c:lineChart>
      <c:catAx>
        <c:axId val="6561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154912"/>
        <c:crosses val="autoZero"/>
        <c:auto val="1"/>
        <c:lblAlgn val="ctr"/>
        <c:lblOffset val="100"/>
        <c:noMultiLvlLbl val="0"/>
      </c:catAx>
      <c:valAx>
        <c:axId val="656154912"/>
        <c:scaling>
          <c:orientation val="minMax"/>
          <c:max val="28000"/>
          <c:min val="200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561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AU" sz="20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i="0" u="none" strike="noStrike" kern="1200" spc="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Change in court volume from 2015-2019: highest growing offence types in sentenced custody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AU" sz="20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9-4679-8C15-7C3E9FD0B708}"/>
              </c:ext>
            </c:extLst>
          </c:dPt>
          <c:dPt>
            <c:idx val="1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9-4679-8C15-7C3E9FD0B708}"/>
              </c:ext>
            </c:extLst>
          </c:dPt>
          <c:dPt>
            <c:idx val="2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39-4679-8C15-7C3E9FD0B708}"/>
              </c:ext>
            </c:extLst>
          </c:dPt>
          <c:dPt>
            <c:idx val="3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39-4679-8C15-7C3E9FD0B708}"/>
              </c:ext>
            </c:extLst>
          </c:dPt>
          <c:dPt>
            <c:idx val="4"/>
            <c:invertIfNegative val="0"/>
            <c:bubble3D val="0"/>
            <c:spPr>
              <a:solidFill>
                <a:srgbClr val="219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39-4679-8C15-7C3E9FD0B708}"/>
              </c:ext>
            </c:extLst>
          </c:dPt>
          <c:dPt>
            <c:idx val="5"/>
            <c:invertIfNegative val="0"/>
            <c:bubble3D val="0"/>
            <c:spPr>
              <a:solidFill>
                <a:srgbClr val="241F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39-4679-8C15-7C3E9FD0B7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91202B0-B807-4DA4-84A7-545D834A4FDF}" type="VALUE">
                      <a:rPr lang="en-US" smtClean="0"/>
                      <a:pPr/>
                      <a:t>[VALUE]</a:t>
                    </a:fld>
                    <a:r>
                      <a:rPr lang="en-US"/>
                      <a:t> (up20%)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39-4679-8C15-7C3E9FD0B7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070B27-FDCC-4DC0-9898-9A32EA708F1B}" type="VALUE">
                      <a:rPr lang="en-US" smtClean="0"/>
                      <a:pPr/>
                      <a:t>[VALUE]</a:t>
                    </a:fld>
                    <a:r>
                      <a:rPr lang="en-US"/>
                      <a:t> (up 39%)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C39-4679-8C15-7C3E9FD0B7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E63F9E-05AD-48BF-8A28-752650C0A6DF}" type="VALUE">
                      <a:rPr lang="en-US" smtClean="0"/>
                      <a:pPr/>
                      <a:t>[VALUE]</a:t>
                    </a:fld>
                    <a:r>
                      <a:rPr lang="en-US"/>
                      <a:t> (up 11%)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39-4679-8C15-7C3E9FD0B7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2B1E8C9-D5DE-4A24-90FA-EC3A5D5D5617}" type="VALUE">
                      <a:rPr lang="en-US" smtClean="0"/>
                      <a:pPr/>
                      <a:t>[VALUE]</a:t>
                    </a:fld>
                    <a:r>
                      <a:rPr lang="en-US"/>
                      <a:t> (up 11%)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C39-4679-8C15-7C3E9FD0B7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FF5525-9082-4623-A526-34BFCD33FB88}" type="VALUE">
                      <a:rPr lang="en-US" smtClean="0"/>
                      <a:pPr/>
                      <a:t>[VALUE]</a:t>
                    </a:fld>
                    <a:r>
                      <a:rPr lang="en-US"/>
                      <a:t> (up 22%)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C39-4679-8C15-7C3E9FD0B708}"/>
                </c:ext>
              </c:extLst>
            </c:dLbl>
            <c:dLbl>
              <c:idx val="5"/>
              <c:layout>
                <c:manualLayout>
                  <c:x val="-0.11977195580437848"/>
                  <c:y val="-8.444758929232396E-3"/>
                </c:manualLayout>
              </c:layout>
              <c:tx>
                <c:rich>
                  <a:bodyPr/>
                  <a:lstStyle/>
                  <a:p>
                    <a:fld id="{2D3874E0-327A-424E-9F1C-78783A68C6B6}" type="VALUE">
                      <a:rPr lang="en-US" sz="1600" smtClean="0"/>
                      <a:pPr/>
                      <a:t>[VALUE]</a:t>
                    </a:fld>
                    <a:r>
                      <a:rPr lang="en-US" sz="1600" dirty="0"/>
                      <a:t> (up79%)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C39-4679-8C15-7C3E9FD0B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'2015&amp;19 (charts 3)'!$B$103:$B$114</c:f>
              <c:strCache>
                <c:ptCount val="6"/>
                <c:pt idx="0">
                  <c:v>Breach sentencing order</c:v>
                </c:pt>
                <c:pt idx="1">
                  <c:v>Intimidation/stalking</c:v>
                </c:pt>
                <c:pt idx="2">
                  <c:v>Non-DV Assault</c:v>
                </c:pt>
                <c:pt idx="3">
                  <c:v>DV Assault</c:v>
                </c:pt>
                <c:pt idx="4">
                  <c:v>Dangerous driving</c:v>
                </c:pt>
                <c:pt idx="5">
                  <c:v>Sexual assault</c:v>
                </c:pt>
              </c:strCache>
            </c:strRef>
          </c:cat>
          <c:val>
            <c:numRef>
              <c:f>'2015&amp;19 (charts 3)'!$C$103:$C$114</c:f>
              <c:numCache>
                <c:formatCode>General</c:formatCode>
                <c:ptCount val="6"/>
                <c:pt idx="0">
                  <c:v>439</c:v>
                </c:pt>
                <c:pt idx="1">
                  <c:v>418</c:v>
                </c:pt>
                <c:pt idx="2">
                  <c:v>177</c:v>
                </c:pt>
                <c:pt idx="3">
                  <c:v>172</c:v>
                </c:pt>
                <c:pt idx="4">
                  <c:v>89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39-4679-8C15-7C3E9FD0B7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2713864"/>
        <c:axId val="642719112"/>
      </c:barChart>
      <c:catAx>
        <c:axId val="642713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719112"/>
        <c:crosses val="autoZero"/>
        <c:auto val="1"/>
        <c:lblAlgn val="ctr"/>
        <c:lblOffset val="100"/>
        <c:noMultiLvlLbl val="0"/>
      </c:catAx>
      <c:valAx>
        <c:axId val="64271911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4271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AU" sz="20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Conviction &amp; imprisonment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AU" sz="20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07009929621811E-2"/>
          <c:y val="0.12459622341264089"/>
          <c:w val="0.94385980140756376"/>
          <c:h val="0.77101913051942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'Proven &amp; custody pivot'!$A$36</c:f>
              <c:strCache>
                <c:ptCount val="1"/>
                <c:pt idx="0">
                  <c:v>Conviction rate </c:v>
                </c:pt>
              </c:strCache>
            </c:strRef>
          </c:tx>
          <c:spPr>
            <a:solidFill>
              <a:srgbClr val="2190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'Proven &amp; custody pivot'!$B$35:$F$35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'Proven &amp; custody pivot'!$B$36:$F$36</c:f>
              <c:numCache>
                <c:formatCode>0%</c:formatCode>
                <c:ptCount val="5"/>
                <c:pt idx="0">
                  <c:v>0.8919414649706926</c:v>
                </c:pt>
                <c:pt idx="1">
                  <c:v>0.89648018054089473</c:v>
                </c:pt>
                <c:pt idx="2">
                  <c:v>0.89862518089725041</c:v>
                </c:pt>
                <c:pt idx="3">
                  <c:v>0.89905216647662489</c:v>
                </c:pt>
                <c:pt idx="4">
                  <c:v>0.90096090470739243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8-49C9-A9A5-0C3FA9C11EF3}"/>
            </c:ext>
          </c:extLst>
        </c:ser>
        <c:ser>
          <c:idx val="1"/>
          <c:order val="1"/>
          <c:tx>
            <c:strRef>
              <c:f>'Proven &amp; custody pivot'!$A$37</c:f>
              <c:strCache>
                <c:ptCount val="1"/>
                <c:pt idx="0">
                  <c:v>Imprisonment rate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'Proven &amp; custody pivot'!$B$35:$F$35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'Proven &amp; custody pivot'!$B$37:$F$37</c:f>
              <c:numCache>
                <c:formatCode>0%</c:formatCode>
                <c:ptCount val="5"/>
                <c:pt idx="0">
                  <c:v>0.21055925611337117</c:v>
                </c:pt>
                <c:pt idx="1">
                  <c:v>0.2108083966056275</c:v>
                </c:pt>
                <c:pt idx="2">
                  <c:v>0.21249698043320719</c:v>
                </c:pt>
                <c:pt idx="3">
                  <c:v>0.21025722325710436</c:v>
                </c:pt>
                <c:pt idx="4">
                  <c:v>0.19193747112274756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8-49C9-A9A5-0C3FA9C11E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5337632"/>
        <c:axId val="525339272"/>
      </c:barChart>
      <c:catAx>
        <c:axId val="5253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39272"/>
        <c:crosses val="autoZero"/>
        <c:auto val="1"/>
        <c:lblAlgn val="ctr"/>
        <c:lblOffset val="100"/>
        <c:noMultiLvlLbl val="0"/>
      </c:catAx>
      <c:valAx>
        <c:axId val="525339272"/>
        <c:scaling>
          <c:orientation val="minMax"/>
          <c:max val="1.1000000000000001"/>
        </c:scaling>
        <c:delete val="1"/>
        <c:axPos val="l"/>
        <c:numFmt formatCode="0%" sourceLinked="1"/>
        <c:majorTickMark val="out"/>
        <c:minorTickMark val="none"/>
        <c:tickLblPos val="nextTo"/>
        <c:crossAx val="5253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301241393611114E-2"/>
          <c:y val="0.12037954118651494"/>
          <c:w val="0.82946741557771975"/>
          <c:h val="5.6688487090258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'[Adult Custody Population Profile- with dv and justice offences breakdown.xlsx]Aboriginal remand 2019 (2)'!$A$35:$A$46</cx:f>
        <cx:lvl ptCount="12">
          <cx:pt idx="0">DV Assault</cx:pt>
          <cx:pt idx="1">non-DV Assault</cx:pt>
          <cx:pt idx="2">Robbery</cx:pt>
          <cx:pt idx="3">Break &amp; enter</cx:pt>
          <cx:pt idx="4">Sexual assault</cx:pt>
          <cx:pt idx="5">Illicit drug offences</cx:pt>
          <cx:pt idx="6">Intimidation/stalking</cx:pt>
          <cx:pt idx="7">Theft</cx:pt>
          <cx:pt idx="8">Homicide</cx:pt>
          <cx:pt idx="9">Dangerous driving</cx:pt>
          <cx:pt idx="10">Weapons offences</cx:pt>
          <cx:pt idx="11">Breach sentencing order</cx:pt>
        </cx:lvl>
      </cx:strDim>
      <cx:numDim type="val">
        <cx:f>'[Adult Custody Population Profile- with dv and justice offences breakdown.xlsx]Aboriginal remand 2019 (2)'!$C$35:$C$46</cx:f>
        <cx:lvl ptCount="12" formatCode="0%">
          <cx:pt idx="0">0.20235096557514692</cx:pt>
          <cx:pt idx="1">0.15365239294710328</cx:pt>
          <cx:pt idx="2">0.096557514693534838</cx:pt>
          <cx:pt idx="3">0.08984047019311503</cx:pt>
          <cx:pt idx="4">0.07724601175482787</cx:pt>
          <cx:pt idx="5">0.073887489504617973</cx:pt>
          <cx:pt idx="6">0.060453400503778336</cx:pt>
          <cx:pt idx="7">0.041981528127623846</cx:pt>
          <cx:pt idx="8">0.041141897565071368</cx:pt>
          <cx:pt idx="9">0.031066330814441646</cx:pt>
          <cx:pt idx="10">0.022670025188916875</cx:pt>
          <cx:pt idx="11">0.019311502938706968</cx:pt>
        </cx:lvl>
      </cx:numDim>
    </cx:data>
  </cx:chartData>
  <cx:chart>
    <cx:plotArea>
      <cx:plotAreaRegion>
        <cx:series layoutId="funnel" uniqueId="{EF1A8F6A-2C4D-45C1-A4C3-04B79BE89092}">
          <cx:spPr>
            <a:solidFill>
              <a:schemeClr val="accent5">
                <a:lumMod val="60000"/>
                <a:lumOff val="40000"/>
              </a:schemeClr>
            </a:solidFill>
          </cx:spPr>
          <cx:dataPt idx="0">
            <cx:spPr>
              <a:solidFill>
                <a:srgbClr val="2190D7"/>
              </a:solidFill>
            </cx:spPr>
          </cx:dataPt>
          <cx:dataPt idx="1">
            <cx:spPr>
              <a:solidFill>
                <a:srgbClr val="2190D7"/>
              </a:solidFill>
            </cx:spPr>
          </cx:dataPt>
          <cx:dataPt idx="2">
            <cx:spPr>
              <a:solidFill>
                <a:srgbClr val="2190D7"/>
              </a:solidFill>
            </cx:spPr>
          </cx:dataPt>
          <cx:dataPt idx="3">
            <cx:spPr>
              <a:solidFill>
                <a:srgbClr val="2190D7"/>
              </a:solidFill>
            </cx:spPr>
          </cx:dataPt>
          <cx:dataPt idx="4">
            <cx:spPr>
              <a:solidFill>
                <a:srgbClr val="2190D7"/>
              </a:solidFill>
            </cx:spPr>
          </cx:dataPt>
          <cx:dataPt idx="5">
            <cx:spPr>
              <a:solidFill>
                <a:srgbClr val="2190D7"/>
              </a:solidFill>
            </cx:spPr>
          </cx:dataPt>
          <cx:dataPt idx="6">
            <cx:spPr>
              <a:solidFill>
                <a:srgbClr val="2190D7"/>
              </a:solidFill>
            </cx:spPr>
          </cx:dataPt>
          <cx:dataPt idx="7">
            <cx:spPr>
              <a:solidFill>
                <a:srgbClr val="2190D7"/>
              </a:solidFill>
            </cx:spPr>
          </cx:dataPt>
          <cx:dataPt idx="8">
            <cx:spPr>
              <a:solidFill>
                <a:srgbClr val="2190D7"/>
              </a:solidFill>
            </cx:spPr>
          </cx:dataPt>
          <cx:dataPt idx="9">
            <cx:spPr>
              <a:solidFill>
                <a:srgbClr val="2190D7"/>
              </a:solidFill>
            </cx:spPr>
          </cx:dataPt>
          <cx:dataPt idx="10">
            <cx:spPr>
              <a:solidFill>
                <a:srgbClr val="2190D7"/>
              </a:solidFill>
            </cx:spPr>
          </cx:dataPt>
          <cx:dataPt idx="11">
            <cx:spPr>
              <a:solidFill>
                <a:srgbClr val="2190D7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>
                    <a:solidFill>
                      <a:schemeClr val="bg1"/>
                    </a:solidFill>
                  </a:defRPr>
                </a:pPr>
                <a:endParaRPr lang="en-US" sz="20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AU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'[Adult Custody Population Profile- with dv and justice offences breakdown.xlsx]Aboriginal remand 2019 (2)'!$A$35:$A$46</cx:f>
        <cx:lvl ptCount="12">
          <cx:pt idx="0">DV Assault</cx:pt>
          <cx:pt idx="1">non-DV Assault</cx:pt>
          <cx:pt idx="2">Robbery</cx:pt>
          <cx:pt idx="3">Break &amp; enter</cx:pt>
          <cx:pt idx="4">Sexual assault</cx:pt>
          <cx:pt idx="5">Illicit drug offences</cx:pt>
          <cx:pt idx="6">Intimidation/stalking</cx:pt>
          <cx:pt idx="7">Theft</cx:pt>
          <cx:pt idx="8">Homicide</cx:pt>
          <cx:pt idx="9">Dangerous driving</cx:pt>
          <cx:pt idx="10">Weapons offences</cx:pt>
          <cx:pt idx="11">Breach sentencing order</cx:pt>
        </cx:lvl>
      </cx:strDim>
      <cx:numDim type="val">
        <cx:f>'[Adult Custody Population Profile- with dv and justice offences breakdown.xlsx]Aboriginal remand 2019 (2)'!$C$35:$C$46</cx:f>
        <cx:lvl ptCount="12" formatCode="0%">
          <cx:pt idx="0">0.20235096557514692</cx:pt>
          <cx:pt idx="1">0.15365239294710328</cx:pt>
          <cx:pt idx="2">0.096557514693534838</cx:pt>
          <cx:pt idx="3">0.08984047019311503</cx:pt>
          <cx:pt idx="4">0.07724601175482787</cx:pt>
          <cx:pt idx="5">0.073887489504617973</cx:pt>
          <cx:pt idx="6">0.060453400503778336</cx:pt>
          <cx:pt idx="7">0.041981528127623846</cx:pt>
          <cx:pt idx="8">0.041141897565071368</cx:pt>
          <cx:pt idx="9">0.031066330814441646</cx:pt>
          <cx:pt idx="10">0.022670025188916875</cx:pt>
          <cx:pt idx="11">0.019311502938706968</cx:pt>
        </cx:lvl>
      </cx:numDim>
    </cx:data>
  </cx:chartData>
  <cx:chart>
    <cx:plotArea>
      <cx:plotAreaRegion>
        <cx:series layoutId="funnel" uniqueId="{EF1A8F6A-2C4D-45C1-A4C3-04B79BE89092}">
          <cx:spPr>
            <a:solidFill>
              <a:schemeClr val="accent5">
                <a:lumMod val="60000"/>
                <a:lumOff val="40000"/>
              </a:schemeClr>
            </a:solidFill>
          </cx:spPr>
          <cx:dataPt idx="0">
            <cx:spPr>
              <a:solidFill>
                <a:srgbClr val="241F55"/>
              </a:solidFill>
            </cx:spPr>
          </cx:dataPt>
          <cx:dataPt idx="1">
            <cx:spPr>
              <a:solidFill>
                <a:srgbClr val="241F55"/>
              </a:solidFill>
            </cx:spPr>
          </cx:dataPt>
          <cx:dataPt idx="2">
            <cx:spPr>
              <a:solidFill>
                <a:srgbClr val="2190D7"/>
              </a:solidFill>
            </cx:spPr>
          </cx:dataPt>
          <cx:dataPt idx="3">
            <cx:spPr>
              <a:solidFill>
                <a:srgbClr val="2190D7"/>
              </a:solidFill>
            </cx:spPr>
          </cx:dataPt>
          <cx:dataPt idx="4">
            <cx:spPr>
              <a:solidFill>
                <a:srgbClr val="241F55"/>
              </a:solidFill>
            </cx:spPr>
          </cx:dataPt>
          <cx:dataPt idx="5">
            <cx:spPr>
              <a:solidFill>
                <a:srgbClr val="2190D7"/>
              </a:solidFill>
            </cx:spPr>
          </cx:dataPt>
          <cx:dataPt idx="6">
            <cx:spPr>
              <a:solidFill>
                <a:srgbClr val="241F55"/>
              </a:solidFill>
            </cx:spPr>
          </cx:dataPt>
          <cx:dataPt idx="7">
            <cx:spPr>
              <a:solidFill>
                <a:srgbClr val="2190D7"/>
              </a:solidFill>
            </cx:spPr>
          </cx:dataPt>
          <cx:dataPt idx="8">
            <cx:spPr>
              <a:solidFill>
                <a:srgbClr val="241F55"/>
              </a:solidFill>
            </cx:spPr>
          </cx:dataPt>
          <cx:dataPt idx="9">
            <cx:spPr>
              <a:solidFill>
                <a:srgbClr val="2190D7"/>
              </a:solidFill>
            </cx:spPr>
          </cx:dataPt>
          <cx:dataPt idx="10">
            <cx:spPr>
              <a:solidFill>
                <a:srgbClr val="2190D7"/>
              </a:solidFill>
            </cx:spPr>
          </cx:dataPt>
          <cx:dataPt idx="11">
            <cx:spPr>
              <a:solidFill>
                <a:srgbClr val="2190D7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>
                    <a:solidFill>
                      <a:schemeClr val="bg1"/>
                    </a:solidFill>
                  </a:defRPr>
                </a:pPr>
                <a:endParaRPr lang="en-US" sz="20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AU" sz="20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'[Adult Custody Population Profile- with dv and justice offences breakdown.xlsx]Aboriginal sentenced 2019 (2)'!$A$59:$A$70</cx:f>
        <cx:lvl ptCount="12">
          <cx:pt idx="0">DV Assault</cx:pt>
          <cx:pt idx="1">Breach parole</cx:pt>
          <cx:pt idx="2">non-DV Assault</cx:pt>
          <cx:pt idx="3">Break &amp; enter</cx:pt>
          <cx:pt idx="4">Sexual assault</cx:pt>
          <cx:pt idx="5">Robbery</cx:pt>
          <cx:pt idx="6">Breach community order</cx:pt>
          <cx:pt idx="7">Homicide</cx:pt>
          <cx:pt idx="8">Theft and related</cx:pt>
          <cx:pt idx="9">Dangerous driving</cx:pt>
          <cx:pt idx="10">Intimidation/stalking</cx:pt>
          <cx:pt idx="11">Illicit drug offences</cx:pt>
        </cx:lvl>
      </cx:strDim>
      <cx:numDim type="val">
        <cx:f>'[Adult Custody Population Profile- with dv and justice offences breakdown.xlsx]Aboriginal sentenced 2019 (2)'!$C$59:$C$70</cx:f>
        <cx:lvl ptCount="12" formatCode="0%">
          <cx:pt idx="0">0.13667820069204153</cx:pt>
          <cx:pt idx="1">0.12932525951557095</cx:pt>
          <cx:pt idx="2">0.11375432525951557</cx:pt>
          <cx:pt idx="3">0.094290657439446368</cx:pt>
          <cx:pt idx="4">0.092128027681660896</cx:pt>
          <cx:pt idx="5">0.080449826989619375</cx:pt>
          <cx:pt idx="6">0.067474048442906581</cx:pt>
          <cx:pt idx="7">0.054930795847750867</cx:pt>
          <cx:pt idx="8">0.037629757785467129</cx:pt>
          <cx:pt idx="9">0.037197231833910036</cx:pt>
          <cx:pt idx="10">0.032439446366782004</cx:pt>
          <cx:pt idx="11">0.032006920415224911</cx:pt>
        </cx:lvl>
      </cx:numDim>
    </cx:data>
  </cx:chartData>
  <cx:chart>
    <cx:plotArea>
      <cx:plotAreaRegion>
        <cx:series layoutId="funnel" uniqueId="{7C385389-C8A1-4E8E-8DBD-155A3651C85F}">
          <cx:dataPt idx="0">
            <cx:spPr>
              <a:solidFill>
                <a:srgbClr val="241F55"/>
              </a:solidFill>
            </cx:spPr>
          </cx:dataPt>
          <cx:dataPt idx="1">
            <cx:spPr>
              <a:solidFill>
                <a:srgbClr val="2190D7"/>
              </a:solidFill>
            </cx:spPr>
          </cx:dataPt>
          <cx:dataPt idx="2">
            <cx:spPr>
              <a:solidFill>
                <a:srgbClr val="241F55"/>
              </a:solidFill>
            </cx:spPr>
          </cx:dataPt>
          <cx:dataPt idx="3">
            <cx:spPr>
              <a:solidFill>
                <a:srgbClr val="2190D7"/>
              </a:solidFill>
            </cx:spPr>
          </cx:dataPt>
          <cx:dataPt idx="4">
            <cx:spPr>
              <a:solidFill>
                <a:srgbClr val="241F55"/>
              </a:solidFill>
            </cx:spPr>
          </cx:dataPt>
          <cx:dataPt idx="5">
            <cx:spPr>
              <a:solidFill>
                <a:srgbClr val="2190D7"/>
              </a:solidFill>
            </cx:spPr>
          </cx:dataPt>
          <cx:dataPt idx="6">
            <cx:spPr>
              <a:solidFill>
                <a:srgbClr val="2190D7"/>
              </a:solidFill>
            </cx:spPr>
          </cx:dataPt>
          <cx:dataPt idx="7">
            <cx:spPr>
              <a:solidFill>
                <a:srgbClr val="241F55"/>
              </a:solidFill>
            </cx:spPr>
          </cx:dataPt>
          <cx:dataPt idx="8">
            <cx:spPr>
              <a:solidFill>
                <a:srgbClr val="2190D7"/>
              </a:solidFill>
            </cx:spPr>
          </cx:dataPt>
          <cx:dataPt idx="9">
            <cx:spPr>
              <a:solidFill>
                <a:srgbClr val="2190D7"/>
              </a:solidFill>
            </cx:spPr>
          </cx:dataPt>
          <cx:dataPt idx="10">
            <cx:spPr>
              <a:solidFill>
                <a:srgbClr val="241F55"/>
              </a:solidFill>
            </cx:spPr>
          </cx:dataPt>
          <cx:dataPt idx="11">
            <cx:spPr>
              <a:solidFill>
                <a:srgbClr val="2190D7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>
                    <a:solidFill>
                      <a:schemeClr val="bg1"/>
                    </a:solidFill>
                  </a:defRPr>
                </a:pPr>
                <a:endParaRPr lang="en-US" sz="20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AU" sz="2000" b="0"/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'[20210706 AOR impact contributions - copy for graph.xlsx]summary'!$B$42:$B$47</cx:f>
        <cx:lvl ptCount="6">
          <cx:pt idx="0">2015 remand population</cx:pt>
          <cx:pt idx="1">Additional court actions</cx:pt>
          <cx:pt idx="2">Increased court bail refusal rate</cx:pt>
          <cx:pt idx="3">Increased revocations following reoffence</cx:pt>
          <cx:pt idx="4">Increased revocations following technical breach</cx:pt>
          <cx:pt idx="5">2019 remand population</cx:pt>
        </cx:lvl>
      </cx:strDim>
      <cx:numDim type="val">
        <cx:f>'[20210706 AOR impact contributions - copy for graph.xlsx]summary'!$C$42:$C$47</cx:f>
        <cx:lvl ptCount="6" formatCode="_-* #,##0_-;\-* #,##0_-;_-* &quot;-&quot;??_-;_-@_-">
          <cx:pt idx="0">4153</cx:pt>
          <cx:pt idx="1">914</cx:pt>
          <cx:pt idx="2">514</cx:pt>
          <cx:pt idx="3">176</cx:pt>
          <cx:pt idx="4">119</cx:pt>
          <cx:pt idx="5">5876</cx:pt>
        </cx:lvl>
      </cx:numDim>
    </cx:data>
  </cx:chartData>
  <cx:chart>
    <cx:plotArea>
      <cx:plotAreaRegion>
        <cx:series layoutId="waterfall" uniqueId="{1823C290-AE36-4E04-BF26-DC1B3196FAD8}">
          <cx:dataPt idx="0">
            <cx:spPr>
              <a:solidFill>
                <a:srgbClr val="E7E6E6">
                  <a:lumMod val="25000"/>
                </a:srgbClr>
              </a:solidFill>
            </cx:spPr>
          </cx:dataPt>
          <cx:dataPt idx="1">
            <cx:spPr>
              <a:solidFill>
                <a:srgbClr val="ED7D31"/>
              </a:solidFill>
            </cx:spPr>
          </cx:dataPt>
          <cx:dataPt idx="2">
            <cx:spPr>
              <a:solidFill>
                <a:srgbClr val="ED7D31"/>
              </a:solidFill>
            </cx:spPr>
          </cx:dataPt>
          <cx:dataPt idx="3">
            <cx:spPr>
              <a:solidFill>
                <a:srgbClr val="4472C4"/>
              </a:solidFill>
            </cx:spPr>
          </cx:dataPt>
          <cx:dataPt idx="4">
            <cx:spPr>
              <a:solidFill>
                <a:srgbClr val="4472C4"/>
              </a:solidFill>
            </cx:spPr>
          </cx:dataPt>
          <cx:dataPt idx="5">
            <cx:spPr>
              <a:solidFill>
                <a:srgbClr val="E7E6E6">
                  <a:lumMod val="25000"/>
                </a:srgbClr>
              </a:solidFill>
            </cx:spPr>
          </cx:dataPt>
          <cx:dataId val="0"/>
          <cx:layoutPr>
            <cx:subtotals>
              <cx:idx val="5"/>
            </cx:subtotals>
          </cx:layoutPr>
        </cx:series>
      </cx:plotAreaRegion>
      <cx:axis id="0" hidden="1">
        <cx:catScaling gapWidth="0.100000001"/>
        <cx:tickLabels/>
      </cx:axis>
      <cx:axis id="1" hidden="1">
        <cx:valScaling max="5876" min="0"/>
        <cx:tickLabels/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0.03467</cdr:x>
      <cdr:y>0.3353</cdr:y>
    </cdr:from>
    <cdr:to>
      <cdr:x>0.13945</cdr:x>
      <cdr:y>0.41167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7A439F-60A9-4256-944C-AAC7A327EF54}"/>
            </a:ext>
          </a:extLst>
        </cdr:cNvPr>
        <cdr:cNvSpPr txBox="1"/>
      </cdr:nvSpPr>
      <cdr:spPr>
        <a:xfrm xmlns:a="http://schemas.openxmlformats.org/drawingml/2006/main">
          <a:off x="377192" y="1358583"/>
          <a:ext cx="1140080" cy="309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AU" sz="1800" b="1" dirty="0"/>
            <a:t>583</a:t>
          </a:r>
        </a:p>
      </cdr:txBody>
    </cdr:sp>
  </cdr:relSizeAnchor>
  <cdr:relSizeAnchor xmlns:cdr="http://schemas.openxmlformats.org/drawingml/2006/chartDrawing">
    <cdr:from>
      <cdr:x>0.17903</cdr:x>
      <cdr:y>0.23792</cdr:y>
    </cdr:from>
    <cdr:to>
      <cdr:x>0.28381</cdr:x>
      <cdr:y>0.31428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E9E9C42-47B8-497C-9C3C-5A283D6EC6D2}"/>
            </a:ext>
          </a:extLst>
        </cdr:cNvPr>
        <cdr:cNvSpPr txBox="1"/>
      </cdr:nvSpPr>
      <cdr:spPr>
        <a:xfrm xmlns:a="http://schemas.openxmlformats.org/drawingml/2006/main">
          <a:off x="1947958" y="964013"/>
          <a:ext cx="1140081" cy="309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828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/>
            <a:t>694</a:t>
          </a:r>
        </a:p>
      </cdr:txBody>
    </cdr:sp>
  </cdr:relSizeAnchor>
  <cdr:relSizeAnchor xmlns:cdr="http://schemas.openxmlformats.org/drawingml/2006/chartDrawing">
    <cdr:from>
      <cdr:x>0.32338</cdr:x>
      <cdr:y>0.23734</cdr:y>
    </cdr:from>
    <cdr:to>
      <cdr:x>0.42817</cdr:x>
      <cdr:y>0.31371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6C3C9B4-8D76-4881-A933-695BAE3F9C34}"/>
            </a:ext>
          </a:extLst>
        </cdr:cNvPr>
        <cdr:cNvSpPr txBox="1"/>
      </cdr:nvSpPr>
      <cdr:spPr>
        <a:xfrm xmlns:a="http://schemas.openxmlformats.org/drawingml/2006/main">
          <a:off x="3518620" y="961671"/>
          <a:ext cx="1140189" cy="309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828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/>
            <a:t>700</a:t>
          </a:r>
        </a:p>
      </cdr:txBody>
    </cdr:sp>
  </cdr:relSizeAnchor>
  <cdr:relSizeAnchor xmlns:cdr="http://schemas.openxmlformats.org/drawingml/2006/chartDrawing">
    <cdr:from>
      <cdr:x>0.4653</cdr:x>
      <cdr:y>0.19163</cdr:y>
    </cdr:from>
    <cdr:to>
      <cdr:x>0.57009</cdr:x>
      <cdr:y>0.268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CEECD27-072F-4849-AFFC-3A92C328C913}"/>
            </a:ext>
          </a:extLst>
        </cdr:cNvPr>
        <cdr:cNvSpPr txBox="1"/>
      </cdr:nvSpPr>
      <cdr:spPr>
        <a:xfrm xmlns:a="http://schemas.openxmlformats.org/drawingml/2006/main">
          <a:off x="5062778" y="776450"/>
          <a:ext cx="1140189" cy="309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828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/>
            <a:t>756</a:t>
          </a:r>
        </a:p>
      </cdr:txBody>
    </cdr:sp>
  </cdr:relSizeAnchor>
  <cdr:relSizeAnchor xmlns:cdr="http://schemas.openxmlformats.org/drawingml/2006/chartDrawing">
    <cdr:from>
      <cdr:x>0.60929</cdr:x>
      <cdr:y>0.08916</cdr:y>
    </cdr:from>
    <cdr:to>
      <cdr:x>0.71407</cdr:x>
      <cdr:y>0.16553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CD7D456-019F-4DFC-B43D-7309F56146FA}"/>
            </a:ext>
          </a:extLst>
        </cdr:cNvPr>
        <cdr:cNvSpPr txBox="1"/>
      </cdr:nvSpPr>
      <cdr:spPr>
        <a:xfrm xmlns:a="http://schemas.openxmlformats.org/drawingml/2006/main">
          <a:off x="6629519" y="361281"/>
          <a:ext cx="1140080" cy="309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828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/>
            <a:t>880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E53560-2D5B-42CF-97C6-0A8EDB219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C5CB-4C95-4855-B8A5-75E2CFED7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6D67-FC30-4435-9711-8D1DB68E2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6AA7-BFEC-49F1-A112-B37CBA95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B57-DA86-4631-A727-9D11EBB1C8B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67F5-7F68-46F4-8D5F-4BC84A74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b="0" dirty="0"/>
          </a:p>
          <a:p>
            <a:pPr marL="285750" indent="-285750">
              <a:buFontTx/>
              <a:buChar char="-"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Notes:</a:t>
            </a:r>
          </a:p>
          <a:p>
            <a:pPr marL="228611" marR="0" lvl="0" indent="-228611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800" b="0" dirty="0"/>
              <a:t>Sentenced population by offence shows top 91% of total population as at December 2019 (Total pop: 2,312)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Violent offences includes: Assault &amp; related (DV and non DV), intimidation and stalking, abduction &amp; harassment, sexual assault, and homicide/murder. 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>
                <a:highlight>
                  <a:srgbClr val="FFFF00"/>
                </a:highlight>
              </a:rPr>
              <a:t>Breach community based order includes breach ICO. BOCSAR is currently working to prepare more comprehensive data on breach of ICO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Justice procedure offences includes: breach sentencing order, breach parole, breach violence order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DV cut not available for custody data prior to 2018 &amp; not represented in second chart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Reference: BOCSAR custody data tables table 2 &amp; dashboard http://reporting.justice.nsw.gov.au/reports/powerbi/BOCSAR/BOCSAR_TESTING/custody_snapshot_comparison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Internal reference 1: \\SYDSJWFP01.internal.justice.nsw.gov.au\STJA-BCS\Workgroup\Insights\JIA\JIAs - workings\21-20126 Closing the Gap\21-20332 Workshop 1 presentation\Adults - target 10\Data\Adult Custody Population Profile- with dv and justice offences breakdown.xlsx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Internal reference 2:  \\SYDSJWFP01.internal.justice.nsw.gov.au\stja-bcs\Workgroup\Insights\JIA\JIAs - workings\21-20126 Closing the Gap\21-20332 Workshop 1 presentation\Adults - target 10\Data\Adult Custody Population Profile - December 2019.xlsx</a:t>
            </a:r>
          </a:p>
          <a:p>
            <a:endParaRPr lang="en-AU" b="1" dirty="0"/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8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800" b="0" u="none" dirty="0"/>
              <a:t>The conviction rate is the proportion of all court appearances that are proven.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Reference: </a:t>
            </a:r>
            <a:r>
              <a:rPr lang="en-AU" sz="1800" b="0" dirty="0">
                <a:solidFill>
                  <a:srgbClr val="FF0000"/>
                </a:solidFill>
              </a:rPr>
              <a:t>BOCSAR 21-20698 proven and finalised appearances 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>
                <a:solidFill>
                  <a:srgbClr val="FF0000"/>
                </a:solidFill>
              </a:rPr>
              <a:t>\\SYDSJWFP01.internal.justice.nsw.gov.au\STJA-BCS\Workgroup\Insights\JIA\JIAs - workings\21-20126 Closing the Gap\21-20332 Workshop 1 presentation\Adults - target 10\Data\ac21-20698 Finalisations in NSW Courts Aboriginal (proven, custody).xlsx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>
                <a:solidFill>
                  <a:srgbClr val="FF0000"/>
                </a:solidFill>
              </a:rPr>
              <a:t>\\SYDSJWFP01.internal.justice.nsw.gov.au\STJA-BCS\Workgroup\Insights\JIA\JIAs - workings\21-20126 Closing the Gap\21-20332 Workshop 1 presentation\Adults - target 10\Data\21-20159 proven appearances 2015-19 (court vols, imprisonment rate, growth).xlsx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0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800" b="1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Breach sentencing order includes: breach community based order and former breach bond, breach suspended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Violent offences includes: Assault &amp; related (DV and non DV), intimidation and stalking, dangerous acts, abduction &amp; harassment, robbery, and sexual assault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Chart excludes miscellaneous offences and homicide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800" b="0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800" b="1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800" b="1" dirty="0"/>
              <a:t>Reference: </a:t>
            </a:r>
            <a:r>
              <a:rPr lang="en-AU" altLang="en-US" sz="1800" b="0" dirty="0"/>
              <a:t>BOCSAR 21-20159 proven appearances 2019</a:t>
            </a:r>
            <a:endParaRPr lang="en-AU" altLang="en-US" sz="1800" b="1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Internal reference: </a:t>
            </a:r>
            <a:r>
              <a:rPr lang="en-AU" sz="1800" b="0" dirty="0">
                <a:solidFill>
                  <a:srgbClr val="FF0000"/>
                </a:solidFill>
              </a:rPr>
              <a:t>\\SYDSJWFP01.internal.justice.nsw.gov.au\STJA-BCS\Workgroup\Insights\JIA\JIAs - workings\21-20126 Closing the Gap\21-20332 Workshop 1 presentation\Adults - target 10\Data\21-20159 proven appearances 2015-19 (court vols, imprisonment rate, growth).xlsx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4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5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Reference: </a:t>
            </a:r>
            <a:r>
              <a:rPr lang="en-AU" sz="1800" b="0" dirty="0">
                <a:solidFill>
                  <a:srgbClr val="FF0000"/>
                </a:solidFill>
              </a:rPr>
              <a:t>BOCSAR 21-202105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Internal BOCSAR reference: </a:t>
            </a:r>
          </a:p>
          <a:p>
            <a:r>
              <a:rPr lang="en-AU" dirty="0"/>
              <a:t>\\SYDSJWFP01.internal.justice.nsw.gov.au\STJA-BCS\Workgroup\Insights\JIA\JIAs - workings\21-20126 Closing the Gap\21-20332 Workshop 1 presentation\Adults - target 10\Data\20210706 Bail and Breach data pivots.xlsx</a:t>
            </a: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4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800" dirty="0"/>
              <a:t>The first chart shows bail breaches that are proceeded against by Police, the data does not include matters where Police decide not to take any action on breach.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800" dirty="0"/>
              <a:t>The revocation rate is the share of all bail breaches that result in bail being revoked (i.e. the person moving into remand).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800" dirty="0"/>
              <a:t>A single bail breach incident may involve more than one breach category. For example, a person could breach bail by committing a further offence and failing to report or meet curfew. 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Reference: </a:t>
            </a:r>
            <a:r>
              <a:rPr lang="en-AU" sz="1800" b="0" dirty="0">
                <a:solidFill>
                  <a:srgbClr val="FF0000"/>
                </a:solidFill>
              </a:rPr>
              <a:t> BOCSAR 21-202105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solidFill>
                  <a:srgbClr val="FF0000"/>
                </a:solidFill>
              </a:rPr>
              <a:t>Internal BOCSAR reference: 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>
                <a:solidFill>
                  <a:srgbClr val="FF0000"/>
                </a:solidFill>
              </a:rPr>
              <a:t>Graphs - \\SYDSJWFP01.internal.justice.nsw.gov.au\STJA-BCS\Workgroup\Insights\JIA\JIAs - workings\21-20126 Closing the Gap\21-20332 Workshop 1 presentation\Adults - target 10\Data\20210706 Bail and Breach data pivots.xlsx</a:t>
            </a: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0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73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98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Notes:</a:t>
            </a:r>
          </a:p>
          <a:p>
            <a:pPr marL="171450" marR="0" lvl="0" indent="-17145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050" dirty="0">
                <a:solidFill>
                  <a:schemeClr val="tx1"/>
                </a:solidFill>
              </a:rPr>
              <a:t>Prior breach offence includes: breach of custodial order, breach of community-based order and breach of violence restraining orders.</a:t>
            </a:r>
          </a:p>
          <a:p>
            <a:pPr marL="171450" marR="0" lvl="0" indent="-17145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altLang="en-US" sz="1050" b="0" dirty="0"/>
              <a:t>Non-Aboriginal excludes unknown.</a:t>
            </a:r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Reference: </a:t>
            </a:r>
            <a:r>
              <a:rPr lang="en-AU" altLang="en-US" sz="1050" b="0" dirty="0"/>
              <a:t>BOCSAR 21-20159 proven appearances 2019</a:t>
            </a: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BOCSAR internal reference</a:t>
            </a:r>
            <a:r>
              <a:rPr lang="en-AU" altLang="en-US" sz="1050" b="0" dirty="0"/>
              <a:t>: \\SYDSJWFP01.internal.justice.nsw.gov.au\STJA-BCS\Workgroup\Insights\JIA\JIAs - workings\21-20126 Closing the Gap\21-20332 Workshop 1 presentation\Adults - target 10\Data\21-20159 proven appearances 2019 (cohort of Aboriginal ppl in cjs).xlsx</a:t>
            </a:r>
            <a:endParaRPr lang="en-AU" altLang="en-US" sz="1050" b="1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370013" fontAlgn="base">
              <a:spcBef>
                <a:spcPct val="0"/>
              </a:spcBef>
              <a:spcAft>
                <a:spcPct val="0"/>
              </a:spcAft>
              <a:defRPr/>
            </a:pPr>
            <a:fld id="{70DB05CE-DC08-48E9-A278-E4B0AC127390}" type="slidenum">
              <a:rPr lang="en-US" altLang="en-US" sz="1200" smtClean="0">
                <a:latin typeface="Calibri" pitchFamily="34" charset="0"/>
              </a:rPr>
              <a:pPr defTabSz="13700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0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47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Notes:</a:t>
            </a:r>
          </a:p>
          <a:p>
            <a:pPr marL="171450" marR="0" lvl="0" indent="-17145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altLang="en-US" sz="1050" b="0" dirty="0"/>
              <a:t>Re-offending rates are cumulative </a:t>
            </a:r>
          </a:p>
          <a:p>
            <a:pPr marL="171450" marR="0" lvl="0" indent="-17145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altLang="en-US" sz="1050" b="0" dirty="0"/>
              <a:t>Re-offence type is the offence type by 6 months after release</a:t>
            </a:r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Reference: </a:t>
            </a:r>
            <a:r>
              <a:rPr lang="en-AU" altLang="en-US" sz="1050" b="0" dirty="0"/>
              <a:t>BOCSAR 21-20112 reoffending database </a:t>
            </a: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BOCSAR internal reference</a:t>
            </a:r>
            <a:r>
              <a:rPr lang="en-AU" altLang="en-US" sz="1050" b="0" dirty="0"/>
              <a:t>: \\SYDSJWFP01.internal.justice.nsw.gov.au\STJA-BCS\Workgroup\Insights\JIA\JIAs - workings\21-20126 Closing the Gap\21-20332 Workshop 1 presentation\Adults - target 10\Data\Reoffending and bail summaries - reoffend after custody.xlsx</a:t>
            </a:r>
            <a:endParaRPr lang="en-AU" altLang="en-US" sz="1050" b="1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370013" fontAlgn="base">
              <a:spcBef>
                <a:spcPct val="0"/>
              </a:spcBef>
              <a:spcAft>
                <a:spcPct val="0"/>
              </a:spcAft>
              <a:defRPr/>
            </a:pPr>
            <a:fld id="{70DB05CE-DC08-48E9-A278-E4B0AC127390}" type="slidenum">
              <a:rPr lang="en-US" altLang="en-US" sz="1200" smtClean="0">
                <a:latin typeface="Calibri" pitchFamily="34" charset="0"/>
              </a:rPr>
              <a:pPr defTabSz="137001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3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68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b="0" dirty="0"/>
          </a:p>
          <a:p>
            <a:pPr marL="285750" indent="-285750">
              <a:buFontTx/>
              <a:buChar char="-"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FF0000"/>
                </a:solidFill>
              </a:rPr>
              <a:t>Internal reference:</a:t>
            </a:r>
          </a:p>
          <a:p>
            <a:r>
              <a:rPr lang="en-AU" sz="18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S:\Workgroup\Insights\JIA\JIAs - workings\21-20126 Closing the Gap\21-20250 Scenario testing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FF0000"/>
              </a:solidFill>
            </a:endParaRP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77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FF0000"/>
                </a:solidFill>
              </a:rPr>
              <a:t>Internal reference:</a:t>
            </a:r>
          </a:p>
          <a:p>
            <a:r>
              <a:rPr lang="en-AU" sz="18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S:\Workgroup\Insights\JIA\JIAs - workings\21-20126 Closing the Gap\21-20250 Scenario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07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FF0000"/>
                </a:solidFill>
              </a:rPr>
              <a:t>Internal reference:</a:t>
            </a:r>
          </a:p>
          <a:p>
            <a:r>
              <a:rPr lang="en-AU" sz="18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S:\Workgroup\Insights\JIA\JIAs - workings\21-20126 Closing the Gap\21-20250 Scenario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67F5-7F68-46F4-8D5F-4BC84A747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45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0" dirty="0">
                <a:solidFill>
                  <a:srgbClr val="FF0000"/>
                </a:solidFill>
              </a:rPr>
              <a:t>Reference:</a:t>
            </a:r>
          </a:p>
          <a:p>
            <a:r>
              <a:rPr lang="en-AU" sz="1800" b="0" dirty="0">
                <a:solidFill>
                  <a:srgbClr val="FF0000"/>
                </a:solidFill>
              </a:rPr>
              <a:t>ABS; https://www.abs.gov.au/statistics/people/crime-and-justice/prisoners-australia/latest-release</a:t>
            </a: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3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50" b="1" dirty="0"/>
              <a:t>Notes:</a:t>
            </a:r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data (except for reoffending data and proportion of total Aboriginal adults) is based on </a:t>
            </a:r>
            <a:r>
              <a:rPr lang="en-A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adults in custody in February 2020 – population size: 3,652</a:t>
            </a:r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Reoffending data is for the February 2019 release cohort</a:t>
            </a:r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050" b="1" dirty="0"/>
          </a:p>
          <a:p>
            <a:pPr marL="0" marR="0" lvl="0" indent="0" algn="l" defTabSz="137119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050" b="1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370013" fontAlgn="base">
              <a:spcBef>
                <a:spcPct val="0"/>
              </a:spcBef>
              <a:spcAft>
                <a:spcPct val="0"/>
              </a:spcAft>
              <a:defRPr/>
            </a:pPr>
            <a:fld id="{70DB05CE-DC08-48E9-A278-E4B0AC127390}" type="slidenum">
              <a:rPr lang="en-US" altLang="en-US" sz="1200" smtClean="0">
                <a:latin typeface="Calibri" pitchFamily="34" charset="0"/>
              </a:rPr>
              <a:pPr defTabSz="13700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FF0000"/>
                </a:solidFill>
              </a:rPr>
              <a:t>Notes: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solidFill>
                  <a:schemeClr val="tx1"/>
                </a:solidFill>
                <a:highlight>
                  <a:srgbClr val="FFFF00"/>
                </a:highlight>
              </a:rPr>
              <a:t>The incarceration rates differ slightly from the rates presented by the Productivity Commission. Work to streamline the rates is underway</a:t>
            </a:r>
            <a:endParaRPr lang="en-AU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>
              <a:solidFill>
                <a:srgbClr val="FF0000"/>
              </a:solidFill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FF0000"/>
                </a:solidFill>
              </a:rPr>
              <a:t>References: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i="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Data source: ABS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37119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FF0000"/>
                </a:solidFill>
              </a:rPr>
              <a:t>BOCSAR internal data reference: \\SYDSJWFP01.internal.justice.nsw.gov.au\STJA-BCS\Workgroup\Insights\JIA\JIAs - workings\21-20126 Closing the Gap\21-20332 Workshop 1 presentation\Adults - target 10\Data\20200603 Aboriginal imprisonment time series (projections &amp; targets).xlsx</a:t>
            </a:r>
            <a:endParaRPr lang="en-AU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FF0000"/>
              </a:solidFill>
            </a:endParaRP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7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</a:t>
            </a:r>
          </a:p>
          <a:p>
            <a:r>
              <a:rPr lang="en-AU" dirty="0"/>
              <a:t>ABS 45120DO001_202012  Corrective Services, Australia, Time Series, March </a:t>
            </a:r>
            <a:r>
              <a:rPr lang="en-AU" dirty="0" err="1"/>
              <a:t>Qtr</a:t>
            </a:r>
            <a:r>
              <a:rPr lang="en-AU" dirty="0"/>
              <a:t> 2010 to December </a:t>
            </a:r>
            <a:r>
              <a:rPr lang="en-AU" dirty="0" err="1"/>
              <a:t>Qtr</a:t>
            </a:r>
            <a:r>
              <a:rPr lang="en-AU" dirty="0"/>
              <a:t> 2020</a:t>
            </a:r>
          </a:p>
          <a:p>
            <a:r>
              <a:rPr lang="en-AU" dirty="0"/>
              <a:t>(number of first day of the month)</a:t>
            </a:r>
          </a:p>
          <a:p>
            <a:endParaRPr lang="en-AU" dirty="0"/>
          </a:p>
          <a:p>
            <a:r>
              <a:rPr lang="en-AU" dirty="0"/>
              <a:t>Excel file: \\SYDSJWFP01.internal.justice.nsw.gov.au\STJA-BCS\Workgroup\Insights\JIA\JIAs - workings\21-20126 Closing the Gap\21-20542 Charts for ASU - policies and Aboriginal people in CJS\Data\ABS data - Aboriginal adults 2010-2020.xlsx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FF0000"/>
              </a:solidFill>
            </a:endParaRPr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2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2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Notes: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Remand population by offence shows top 91% of total population as at December 2019 (Total pop: 1,191)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Violent offences includes: Assault &amp; related (DV and non DV), intimidation and stalking, abduction &amp; harassment, sexual assault, homicide/murder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DV offences include any offence with a DV element (</a:t>
            </a:r>
            <a:r>
              <a:rPr lang="en-AU" sz="1800" b="0" dirty="0" err="1"/>
              <a:t>e.g</a:t>
            </a:r>
            <a:r>
              <a:rPr lang="en-AU" sz="1800" b="0" dirty="0"/>
              <a:t> it includes property damage that is DV related)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1800" b="0" dirty="0"/>
              <a:t>DV breakdown not available for custody </a:t>
            </a:r>
            <a:r>
              <a:rPr lang="en-AU" sz="1800" dirty="0"/>
              <a:t>data prior to 2018 &amp; not represented in second chart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Reference</a:t>
            </a:r>
            <a:r>
              <a:rPr lang="en-AU" b="0" dirty="0"/>
              <a:t>: BOCSAR custody data tables table 2 &amp; dashboard http://reporting.justice.nsw.gov.au/reports/powerbi/BOCSAR/BOCSAR_TESTING/custody_snapshot_comparison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Internal reference 1: \\SYDSJWFP01.internal.justice.nsw.gov.au\STJA-BCS\Workgroup\Insights\JIA\JIAs - workings\21-20126 Closing the Gap\21-20332 Workshop 1 presentation\Adults - target 10\Data\Adult Custody Population Profile- with dv and justice offences breakdown.xlsx</a:t>
            </a:r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Internal reference 2:  \\SYDSJWFP01.internal.justice.nsw.gov.au\stja-bcs\Workgroup\Insights\JIA\JIAs - workings\21-20126 Closing the Gap\21-20332 Workshop 1 presentation\Adults - target 10\Data\Adult Custody Population Profile - December 2019.xlsx</a:t>
            </a:r>
          </a:p>
          <a:p>
            <a:endParaRPr lang="en-AU" b="1" dirty="0"/>
          </a:p>
          <a:p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6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211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736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49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69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061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A798601-D846-4D35-8EC1-279D4FC3E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29999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6A776-F38E-4345-80FC-C766BA947581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5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F0726B-A436-4C8C-96F9-675F736C6790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D3A3E1C-4976-4748-A78F-EE772FF6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1695F-025D-CB45-BC88-96C89CE17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8AFF7-0E7D-9E4A-8E06-2B729E20D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7" y="3436575"/>
            <a:ext cx="702427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E2A7075-BA1D-4248-A18F-24E1F86809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627" y="2785004"/>
            <a:ext cx="702427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51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16200000" flipH="1">
            <a:off x="7628278" y="-372714"/>
            <a:ext cx="10287003" cy="11032440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643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14991643" cy="8774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50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C8053-CC47-4D6A-93AE-40031F746350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A9A0EF-D551-4F66-8936-206561690395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FCBED0C-4AD4-4401-91D2-12FDBDF45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00BE28-AEE3-4230-9BED-340BB27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CB27F-FF3B-1041-B10D-D215EF90B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5DD495-4030-A944-A7C7-EB783740D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66334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5558B7-084A-8149-A3A0-C30754792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6334" y="278500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85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22CDA0-CF96-4758-B9A7-8C7E027C2CFC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EFD0CCC-18A2-436D-BC27-5DD1075CBE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6174" y="-9526"/>
            <a:ext cx="11174012" cy="10296526"/>
          </a:xfrm>
          <a:custGeom>
            <a:avLst/>
            <a:gdLst>
              <a:gd name="connsiteX0" fmla="*/ 12945293 w 12973169"/>
              <a:gd name="connsiteY0" fmla="*/ 4735710 h 8993394"/>
              <a:gd name="connsiteX1" fmla="*/ 12973169 w 12973169"/>
              <a:gd name="connsiteY1" fmla="*/ 8983869 h 8993394"/>
              <a:gd name="connsiteX2" fmla="*/ 10581944 w 12973169"/>
              <a:gd name="connsiteY2" fmla="*/ 8988403 h 8993394"/>
              <a:gd name="connsiteX3" fmla="*/ 7941470 w 12973169"/>
              <a:gd name="connsiteY3" fmla="*/ 4561094 h 8993394"/>
              <a:gd name="connsiteX4" fmla="*/ 12930983 w 12973169"/>
              <a:gd name="connsiteY4" fmla="*/ 4561094 h 8993394"/>
              <a:gd name="connsiteX5" fmla="*/ 10436227 w 12973169"/>
              <a:gd name="connsiteY5" fmla="*/ 8993394 h 8993394"/>
              <a:gd name="connsiteX6" fmla="*/ 2633904 w 12973169"/>
              <a:gd name="connsiteY6" fmla="*/ 4561094 h 8993394"/>
              <a:gd name="connsiteX7" fmla="*/ 7623417 w 12973169"/>
              <a:gd name="connsiteY7" fmla="*/ 4561094 h 8993394"/>
              <a:gd name="connsiteX8" fmla="*/ 5128661 w 12973169"/>
              <a:gd name="connsiteY8" fmla="*/ 8993394 h 8993394"/>
              <a:gd name="connsiteX9" fmla="*/ 7767932 w 12973169"/>
              <a:gd name="connsiteY9" fmla="*/ 4561092 h 8993394"/>
              <a:gd name="connsiteX10" fmla="*/ 10262688 w 12973169"/>
              <a:gd name="connsiteY10" fmla="*/ 8993392 h 8993394"/>
              <a:gd name="connsiteX11" fmla="*/ 5273175 w 12973169"/>
              <a:gd name="connsiteY11" fmla="*/ 8993392 h 8993394"/>
              <a:gd name="connsiteX12" fmla="*/ 5128662 w 12973169"/>
              <a:gd name="connsiteY12" fmla="*/ 9527 h 8993394"/>
              <a:gd name="connsiteX13" fmla="*/ 7623418 w 12973169"/>
              <a:gd name="connsiteY13" fmla="*/ 4441826 h 8993394"/>
              <a:gd name="connsiteX14" fmla="*/ 2633906 w 12973169"/>
              <a:gd name="connsiteY14" fmla="*/ 4441826 h 8993394"/>
              <a:gd name="connsiteX15" fmla="*/ 5287688 w 12973169"/>
              <a:gd name="connsiteY15" fmla="*/ 9527 h 8993394"/>
              <a:gd name="connsiteX16" fmla="*/ 10277201 w 12973169"/>
              <a:gd name="connsiteY16" fmla="*/ 9527 h 8993394"/>
              <a:gd name="connsiteX17" fmla="*/ 7782445 w 12973169"/>
              <a:gd name="connsiteY17" fmla="*/ 4441826 h 8993394"/>
              <a:gd name="connsiteX18" fmla="*/ 0 w 12973169"/>
              <a:gd name="connsiteY18" fmla="*/ 9525 h 8993394"/>
              <a:gd name="connsiteX19" fmla="*/ 4989513 w 12973169"/>
              <a:gd name="connsiteY19" fmla="*/ 9525 h 8993394"/>
              <a:gd name="connsiteX20" fmla="*/ 2494757 w 12973169"/>
              <a:gd name="connsiteY20" fmla="*/ 4441824 h 8993394"/>
              <a:gd name="connsiteX21" fmla="*/ 10436228 w 12973169"/>
              <a:gd name="connsiteY21" fmla="*/ 9525 h 8993394"/>
              <a:gd name="connsiteX22" fmla="*/ 12930983 w 12973169"/>
              <a:gd name="connsiteY22" fmla="*/ 4441824 h 8993394"/>
              <a:gd name="connsiteX23" fmla="*/ 7941471 w 12973169"/>
              <a:gd name="connsiteY23" fmla="*/ 4441824 h 8993394"/>
              <a:gd name="connsiteX24" fmla="*/ 10578313 w 12973169"/>
              <a:gd name="connsiteY24" fmla="*/ 0 h 8993394"/>
              <a:gd name="connsiteX25" fmla="*/ 12930987 w 12973169"/>
              <a:gd name="connsiteY25" fmla="*/ 9503 h 8993394"/>
              <a:gd name="connsiteX26" fmla="*/ 12962745 w 12973169"/>
              <a:gd name="connsiteY26" fmla="*/ 4268605 h 89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73169" h="8993394">
                <a:moveTo>
                  <a:pt x="12945293" y="4735710"/>
                </a:moveTo>
                <a:lnTo>
                  <a:pt x="12973169" y="8983869"/>
                </a:lnTo>
                <a:cubicBezTo>
                  <a:pt x="12192105" y="8987043"/>
                  <a:pt x="11363007" y="8985229"/>
                  <a:pt x="10581944" y="8988403"/>
                </a:cubicBezTo>
                <a:close/>
                <a:moveTo>
                  <a:pt x="7941470" y="4561094"/>
                </a:moveTo>
                <a:lnTo>
                  <a:pt x="12930983" y="4561094"/>
                </a:lnTo>
                <a:lnTo>
                  <a:pt x="10436227" y="8993394"/>
                </a:lnTo>
                <a:close/>
                <a:moveTo>
                  <a:pt x="2633904" y="4561094"/>
                </a:moveTo>
                <a:lnTo>
                  <a:pt x="7623417" y="4561094"/>
                </a:lnTo>
                <a:lnTo>
                  <a:pt x="5128661" y="8993394"/>
                </a:lnTo>
                <a:close/>
                <a:moveTo>
                  <a:pt x="7767932" y="4561092"/>
                </a:moveTo>
                <a:lnTo>
                  <a:pt x="10262688" y="8993392"/>
                </a:lnTo>
                <a:lnTo>
                  <a:pt x="5273175" y="8993392"/>
                </a:lnTo>
                <a:close/>
                <a:moveTo>
                  <a:pt x="5128662" y="9527"/>
                </a:moveTo>
                <a:lnTo>
                  <a:pt x="7623418" y="4441826"/>
                </a:lnTo>
                <a:lnTo>
                  <a:pt x="2633906" y="4441826"/>
                </a:lnTo>
                <a:close/>
                <a:moveTo>
                  <a:pt x="5287688" y="9527"/>
                </a:moveTo>
                <a:lnTo>
                  <a:pt x="10277201" y="9527"/>
                </a:lnTo>
                <a:lnTo>
                  <a:pt x="7782445" y="4441826"/>
                </a:lnTo>
                <a:close/>
                <a:moveTo>
                  <a:pt x="0" y="9525"/>
                </a:moveTo>
                <a:lnTo>
                  <a:pt x="4989513" y="9525"/>
                </a:lnTo>
                <a:lnTo>
                  <a:pt x="2494757" y="4441824"/>
                </a:lnTo>
                <a:close/>
                <a:moveTo>
                  <a:pt x="10436228" y="9525"/>
                </a:moveTo>
                <a:lnTo>
                  <a:pt x="12930983" y="4441824"/>
                </a:lnTo>
                <a:lnTo>
                  <a:pt x="7941471" y="4441824"/>
                </a:lnTo>
                <a:close/>
                <a:moveTo>
                  <a:pt x="10578313" y="0"/>
                </a:moveTo>
                <a:cubicBezTo>
                  <a:pt x="11359377" y="3167"/>
                  <a:pt x="12149923" y="6336"/>
                  <a:pt x="12930987" y="9503"/>
                </a:cubicBezTo>
                <a:lnTo>
                  <a:pt x="12962745" y="426860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3D4809D-4807-4B9B-B882-90DA004A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63D9BB-7E8C-C54A-AB71-E7E8856532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7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31EF21-1BCF-D544-B68C-463C1EE45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2027" y="2785004"/>
            <a:ext cx="634218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60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90ABE100-5DF9-4100-BB7B-B2CDD20660AE}"/>
              </a:ext>
            </a:extLst>
          </p:cNvPr>
          <p:cNvSpPr/>
          <p:nvPr userDrawn="1"/>
        </p:nvSpPr>
        <p:spPr>
          <a:xfrm>
            <a:off x="0" y="0"/>
            <a:ext cx="18288000" cy="5387010"/>
          </a:xfrm>
          <a:prstGeom prst="flowChartDocumen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3F2CCB-22EE-494D-8D53-9799FBE9FA7C}"/>
              </a:ext>
            </a:extLst>
          </p:cNvPr>
          <p:cNvSpPr/>
          <p:nvPr userDrawn="1"/>
        </p:nvSpPr>
        <p:spPr>
          <a:xfrm>
            <a:off x="16988742" y="417460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BC4F7F6-AAD4-4CDD-BC50-06B1DBB6F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8742" y="484135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5184E7-E261-4B0C-9635-9AB0DA218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9589" y="2565054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F07834A-71A5-44BA-B740-44149E82F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5015" y="2562471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A479C75-5616-4F01-9BFF-834FF158B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10441" y="2562470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F0D917-52D9-7341-BDD8-75AA62F2E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589" y="7648553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B50231-C1DF-5847-8B8B-7AD4FA176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589" y="6996981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C8EFE7-6571-714B-8CFA-82FDD1F0F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9928" y="7648553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4D85C56-E3CB-3D4B-A324-CAA477E3C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9928" y="6996981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82D87-34A7-A744-85FC-FA71FF63A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10441" y="7625615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9A15589-9283-304A-B58C-55556EBA9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10441" y="6974043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03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421D48C-A265-436A-AB8C-00A0BEB0DDB6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AC6D3C-E84D-4CA9-93C8-DAC945AE1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794" y="1595878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797CA5-F8A6-40C1-B2AC-FEE48B1F35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8959" y="5486885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72BFCE-418E-4F05-9BD7-689E5A8F4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8526" y="15914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800FAD-C06B-4243-9286-A4B82CFBC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0939" y="55018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14F663-61C0-40B3-B129-0DE3518C4006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1DCCFB0-B655-4E86-B6E9-6664DB181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02B73-770B-DE4A-9999-C7152BBC3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B59C014-6AA4-014B-B826-5C179E9CA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4430" y="690730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51BDC24-0424-D641-9F07-EBE3F0B1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4430" y="638902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3994F0A-B2D0-1E4B-91CA-ACC696F34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16410" y="690730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93101C9-899B-1143-8EBA-D690648F2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16410" y="638902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5D5E12F-E0C7-A645-BD3B-439A66844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1266" y="2983234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2F18EA3-69D1-634F-9A5B-89D107FC7D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1266" y="2464959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89390A1-EBC8-5846-B56A-ECE1B02645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23998" y="2983234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A669339-54B0-1D43-AF22-29EC6D5AE3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23998" y="2464959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1866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137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C3909-F2CE-4FFC-A552-075FF08F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29BB7E0-6B9A-433A-877F-C0094FBAD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0080" y="500347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5061CC7-F112-42FA-9693-5642FFC9B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F7F543E-BB5E-482C-B5F7-8ED901D57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1840" y="504411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6D7386C-F3E3-4E26-8491-E2A27C537E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14272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DC7DFE-013B-1942-B5BA-E69A6583C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455" y="6307695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959F10D-EAAE-8845-A33D-F742FFB2A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455" y="5789420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D4092F-F989-6B44-8A78-2F371952E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55922" y="6307695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08EFF3-0C59-344E-8499-E3A9BF12C4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5922" y="5789420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C4FE31-0918-864C-A3C7-ADBBA50861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22013" y="636411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952E0B7-1213-0D47-B90B-5E735B5F89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22013" y="584583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D8EFAB9-CD88-3940-A493-6C03651CE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88967" y="350703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97F2D19-AC07-8544-A6CD-662E1C27E3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88967" y="298875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EFBC51-6A1C-594C-824F-5782D95C49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140" y="350703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2C50BF-0738-3E4F-89EE-F1B83B49DC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140" y="298875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46949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5DF49B-CCAE-4ECB-8D14-273C5EF25359}"/>
              </a:ext>
            </a:extLst>
          </p:cNvPr>
          <p:cNvSpPr/>
          <p:nvPr userDrawn="1"/>
        </p:nvSpPr>
        <p:spPr>
          <a:xfrm>
            <a:off x="14264638" y="0"/>
            <a:ext cx="4023361" cy="6096000"/>
          </a:xfrm>
          <a:prstGeom prst="rec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695ED-6481-49F2-8B97-DF13884F74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0" y="3219450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9CC241E-2C5B-47DE-94B4-44EB5DA26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5468" y="3219449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937D8-F08D-417F-B4BE-C1C1172CB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74536" y="3219448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0EE79D-EAE3-0145-A877-CB7828764C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6400" y="8298073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6DE984-3302-6744-9F42-33F509A23F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7779798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66DD5C-EDAF-DE4E-8F3C-9952E57C3C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25468" y="8262650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87BBBE-D624-0B43-8630-B58316AF69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25468" y="7744375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E3808E-9E09-8540-86C8-C2F93849FE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74536" y="8227227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93C98DD-E3EB-7C41-BFC2-EB9B106D4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74536" y="7708952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75966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540880-650C-40BB-B031-386BF63A0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72428" y="1013443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23A86B-527D-4630-8547-398384321B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1226" y="4574857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5DF87-7712-4BF6-8ECA-A0BA53A0647F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FF301-37D2-4E38-82D7-B0A695BF20FF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66B94C-BBA9-4EB9-B3E5-DF8CBA76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6D437-8641-064F-AD41-165DF1CBA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B02F02-60E0-A64E-A451-043055324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3539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C894AA-3353-374F-AB7E-3D955CF5A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3539" y="2785004"/>
            <a:ext cx="634218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5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79DCED76-7422-476A-8A48-C7A523D5E3DA}"/>
              </a:ext>
            </a:extLst>
          </p:cNvPr>
          <p:cNvSpPr/>
          <p:nvPr userDrawn="1"/>
        </p:nvSpPr>
        <p:spPr>
          <a:xfrm rot="16200000" flipH="1">
            <a:off x="8363777" y="362784"/>
            <a:ext cx="10287001" cy="9561443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5126A-6868-4221-84C5-8FA737DAD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1408" y="1088231"/>
            <a:ext cx="6162261" cy="8110538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47F80-29B4-4C0C-A5CD-EC1D877CE521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F1F23B-84D1-4D7F-A7D4-14326979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8EBFAC-449F-4447-83FA-9449DDD55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7" y="3436575"/>
            <a:ext cx="387467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B56520-A9F2-944A-8450-07DFAB4A0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2027" y="2785004"/>
            <a:ext cx="387467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19846-8ADE-4169-A43D-51F32762B07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DC88-A71B-47DD-A7E2-DFEE06A7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5C72A80-734F-2142-8178-7D16C483F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606B681-0215-D14B-929A-FE8F0DA301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9628" y="2977801"/>
            <a:ext cx="9449139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760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4149" y="0"/>
            <a:ext cx="5799703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F887B7-EC31-1745-A98B-507D6877FC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35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50D47-3835-3146-B7C7-4AF063064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07542D-5DBA-D346-8A19-64D160FD53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41301" y="3436575"/>
            <a:ext cx="4537230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B40ABD-3719-5347-A665-22AEA2FB2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41301" y="2785004"/>
            <a:ext cx="4537230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64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B0A3A7-7B38-40A3-AEE5-F966C81853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27564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C2126-C41F-45CD-B7D8-075D0BC57F1C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B94C-3928-4083-8C4F-203DD6CA5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BE1DE64-F16E-8C49-8DFB-B682AC55B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3719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C46FA83-53A2-744B-8619-6FE69D08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3719" y="2977801"/>
            <a:ext cx="90562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94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A9BAD-0BA3-497D-A348-3C000D48C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0055" y="2878138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822572B-3F34-4DC2-AC05-EB6CB6D005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197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A28EA32-518D-4E65-BE6A-2C77D0BC6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14207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5AFF35D-9011-47B3-9CA0-0ED5C747D1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612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D1707-0DE7-4335-A4A5-1E747FDAD8D6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335604-30AF-47A9-A2B1-278D16D06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8DE610-CD18-3D46-86FA-DFBC400C8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0055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3465E6-C500-9A4A-9CB0-8984520F3A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0055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F4791-5E7F-3940-B474-DA167311A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294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404E33-9148-6746-99D0-62D4DFAC9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294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9012A40-7108-0D4B-96BC-82D418C62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4207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478A63-C7D1-5640-BD14-4D92EC597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14207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D333BDE-ECC3-1A46-90F3-31AF924156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06120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E9BAEAC-D1C6-F749-8A81-E31F9ED921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06120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7997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6700" y="1008063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3676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01974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5944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53676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01408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2137D0-DFDF-AA4D-B7EF-13A43F063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828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9560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7292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584" y="1008063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9560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7858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046E6-1668-DD48-992B-83BC774CC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1338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DA61CD-057E-4280-A1E2-C27CB9E46CE9}"/>
              </a:ext>
            </a:extLst>
          </p:cNvPr>
          <p:cNvSpPr/>
          <p:nvPr userDrawn="1"/>
        </p:nvSpPr>
        <p:spPr>
          <a:xfrm>
            <a:off x="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B5B85-23F1-439E-9BAE-00B0BC4B4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666" y="825500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107BE95-E742-43AF-BBED-9F065460C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03872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1310411-4826-4D27-9F62-AFBAA0D78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3872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0F038-69F4-4FA6-AD57-EA683ABEAB33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CDEF1A4-8009-489A-84AF-256709AE3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505E31-EF69-A549-9BA5-9BBFA8AD3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40290" y="3436575"/>
            <a:ext cx="545342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09C1E42-18C8-B44F-B0D6-178FE93791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40290" y="2785004"/>
            <a:ext cx="545342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047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89DB5-FBC7-41E8-A92F-D02F769119AC}"/>
              </a:ext>
            </a:extLst>
          </p:cNvPr>
          <p:cNvSpPr/>
          <p:nvPr userDrawn="1"/>
        </p:nvSpPr>
        <p:spPr>
          <a:xfrm>
            <a:off x="1508760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94E4FDD-3D99-49C5-811E-7336603A3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56985" y="824865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C75C1A-2810-4484-8BCF-950D69AFAC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4983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C4DC063-F90F-4286-80DE-12D2E7437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4983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1DA03-C3FC-4A12-9F0D-83BFE3AA360D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F55DC7-29F1-4AC0-BC32-9B4D51C3B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1FFFA4-D67E-E742-8CD6-BC1AEE30E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1" y="3436575"/>
            <a:ext cx="5528379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38F38CC-B7E7-2F40-B79F-9BB38ED1F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351" y="2785004"/>
            <a:ext cx="5528379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005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9439404-1220-4807-9882-921D376944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5656" y="915670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68AFBF3-F080-40A5-8F57-B8F28A3CB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5656" y="5043264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B4A7D06-06A9-416D-9B9E-901CEC65C1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6892" y="915669"/>
            <a:ext cx="5554214" cy="7980679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C41D375-7044-462B-A405-50C9DC6BB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06796" y="915669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9AD4CB9-B2C3-470D-9297-00DA176FFE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06796" y="5043262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6E4E6-8F12-4D6B-98E7-0652CF041A1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CCE498-D648-4564-8311-BBF57A962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79424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47E775-46F3-424A-AA86-20B8C5B12099}"/>
              </a:ext>
            </a:extLst>
          </p:cNvPr>
          <p:cNvSpPr/>
          <p:nvPr userDrawn="1"/>
        </p:nvSpPr>
        <p:spPr>
          <a:xfrm>
            <a:off x="0" y="0"/>
            <a:ext cx="77922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B6FB2-A5ED-42D4-B08C-BB1B7642EF34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B262E-0783-406F-AC66-E065D9F3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7AB40D-62D9-40B9-B0A5-37728B859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2611" y="1029038"/>
            <a:ext cx="6873652" cy="8228925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904646-7CBC-EA4F-8EF7-7210B3A26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22949" y="3436575"/>
            <a:ext cx="4510011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6351962-7CB3-4543-A11C-6124BA8A7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22949" y="2785004"/>
            <a:ext cx="4510011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76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9D25B-D464-254F-81A5-EAEACD134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16A0B-BD50-7B40-846E-3712CD7C2809}"/>
              </a:ext>
            </a:extLst>
          </p:cNvPr>
          <p:cNvSpPr txBox="1"/>
          <p:nvPr userDrawn="1"/>
        </p:nvSpPr>
        <p:spPr>
          <a:xfrm>
            <a:off x="1905932" y="4346035"/>
            <a:ext cx="615553" cy="11631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9F9F6B-A954-7048-A0E6-2991FFE3E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1AC8D4A-BCD7-D041-A3DB-0E475ECBA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8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4205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1DDC6-D985-4203-BC1D-CA922FFDA0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571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C497C-6DE0-44FC-86A7-91521282EF7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53254A-6648-44CD-881A-DD62E011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9" name="Picture Placeholder 2">
            <a:extLst>
              <a:ext uri="{FF2B5EF4-FFF2-40B4-BE49-F238E27FC236}">
                <a16:creationId xmlns:a16="http://schemas.microsoft.com/office/drawing/2014/main" id="{4F61027F-4C2D-4B93-B8D3-46514BB1E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564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1D4A07A0-4CD0-4C73-980D-2ACD041CBF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95574" y="1073537"/>
            <a:ext cx="4860997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8957958-EA01-E342-988E-09C8DA954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5714" y="3593959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F6BFC16-A8C7-4749-A9C7-FC6D4E6C2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5714" y="4470120"/>
            <a:ext cx="7263316" cy="453896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EC982AF-8EE9-FC44-98FC-F7D4638B2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93255" y="4470120"/>
            <a:ext cx="7263316" cy="453896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3104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470E3-7F3E-C441-87AB-943609122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188C391-9BCF-D644-9D9E-908BD7A8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714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9E93D79-C300-8141-914C-38ADFA464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5714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4619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42CF3D-801F-41D3-9D71-7EF261A81BD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D4EB43-D53C-46A6-8A9D-FCD9440D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0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3029" y="2106613"/>
            <a:ext cx="4557485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8B2690D-422D-1442-B15D-9BFEA2607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4894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119E6AD-03C4-D442-A622-B67C7DDB4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4894" y="2977801"/>
            <a:ext cx="10068066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344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13696122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9889" y="2106613"/>
            <a:ext cx="4532361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589AA-BE5C-4DD2-96CB-2FC175D7A4E5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D6F17F-698F-478E-B6E8-6282927EF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92C2D50-4FDF-CC4E-858D-1BAA40A65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0017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8F3906-567A-EE4A-83F0-B1D731218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0017" y="2977801"/>
            <a:ext cx="9637675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8979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903B0-D622-4C55-9808-37DC69346BE2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29C5D4-4C65-46BE-BB0C-57DF4AF3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0F3ADD-BED8-6C43-85AF-A2BCFDD88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D0D6392-0BD0-F049-A978-793B4197F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8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27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8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2E8F4-B115-4D52-8216-173E7D0EFF2B}"/>
              </a:ext>
            </a:extLst>
          </p:cNvPr>
          <p:cNvSpPr/>
          <p:nvPr userDrawn="1"/>
        </p:nvSpPr>
        <p:spPr>
          <a:xfrm>
            <a:off x="1" y="0"/>
            <a:ext cx="4850296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FA187-3F61-48DE-B66C-D8A96C6EBCBE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8ADE78-E30B-4D4A-993C-AE599BCC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DF8FC-7EB0-754F-86E6-A5F02236D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7408D78-6238-2642-AAF4-7B1DDFA15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542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B5F2112-3847-4B4C-A54E-1E17C37FA7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542" y="2977801"/>
            <a:ext cx="10648353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765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964517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5892-2A51-416C-BB1E-56AB3B3C18AC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540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6077-8ABF-437F-A834-72303E6A3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70B0C6-6D64-F34F-91B9-662206DE0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361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636F3A-38EB-A649-A910-1957F8396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361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26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73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7B5DC-836B-4E07-A9EF-02023F34F2C7}" type="datetimeFigureOut">
              <a:rPr lang="en-AU" smtClean="0"/>
              <a:pPr>
                <a:defRPr/>
              </a:pPr>
              <a:t>14/10/2022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0827A-D34D-4FFD-93D6-3F885AF4FF3B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158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25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73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7" r:id="rId13"/>
    <p:sldLayoutId id="2147483747" r:id="rId14"/>
    <p:sldLayoutId id="2147483772" r:id="rId15"/>
    <p:sldLayoutId id="2147483735" r:id="rId16"/>
    <p:sldLayoutId id="2147483737" r:id="rId17"/>
    <p:sldLayoutId id="2147483739" r:id="rId18"/>
    <p:sldLayoutId id="2147483740" r:id="rId19"/>
    <p:sldLayoutId id="2147483743" r:id="rId20"/>
    <p:sldLayoutId id="2147483744" r:id="rId21"/>
    <p:sldLayoutId id="2147483745" r:id="rId22"/>
    <p:sldLayoutId id="2147483748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2" r:id="rId35"/>
    <p:sldLayoutId id="2147483761" r:id="rId36"/>
    <p:sldLayoutId id="2147483763" r:id="rId37"/>
    <p:sldLayoutId id="2147483766" r:id="rId38"/>
    <p:sldLayoutId id="2147483767" r:id="rId39"/>
    <p:sldLayoutId id="2147483768" r:id="rId40"/>
    <p:sldLayoutId id="2147483770" r:id="rId4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14/relationships/chartEx" Target="../charts/chartEx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4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14/relationships/chartEx" Target="../charts/chartEx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chart" Target="../charts/char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14/relationships/chartEx" Target="../charts/chartEx2.xml"/><Relationship Id="rId3" Type="http://schemas.microsoft.com/office/2014/relationships/chartEx" Target="../charts/chartEx1.xm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chart" Target="../charts/chart4.xml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589432" y="5024334"/>
            <a:ext cx="17109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driving Aboriginal adult incarceration in NSW?</a:t>
            </a:r>
          </a:p>
          <a:p>
            <a:pPr algn="ctr"/>
            <a:endParaRPr lang="en-US" sz="3200" b="1" i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Target 10: reduce the rate of Aboriginal adult incarceration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3920806"/>
            <a:ext cx="6096012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4" name="Facts rectangle">
            <a:extLst>
              <a:ext uri="{FF2B5EF4-FFF2-40B4-BE49-F238E27FC236}">
                <a16:creationId xmlns:a16="http://schemas.microsoft.com/office/drawing/2014/main" id="{5C3B0ED4-F548-43B0-8718-C91A21A6055F}"/>
              </a:ext>
            </a:extLst>
          </p:cNvPr>
          <p:cNvSpPr>
            <a:spLocks/>
          </p:cNvSpPr>
          <p:nvPr/>
        </p:nvSpPr>
        <p:spPr>
          <a:xfrm>
            <a:off x="1952305" y="1176747"/>
            <a:ext cx="8969696" cy="8954826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5" name="Content Placeholder 7" descr="Bar graph with upward trend">
            <a:extLst>
              <a:ext uri="{FF2B5EF4-FFF2-40B4-BE49-F238E27FC236}">
                <a16:creationId xmlns:a16="http://schemas.microsoft.com/office/drawing/2014/main" id="{20632697-B1DF-42D3-AE79-C21473BE3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697157" y="8998043"/>
            <a:ext cx="765436" cy="7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A3A49-1657-4CB2-90D5-0045EFCB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526" y="951677"/>
            <a:ext cx="6449540" cy="4114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Aboriginal adult </a:t>
            </a:r>
            <a:r>
              <a:rPr lang="en-AU" altLang="en-US" sz="2000" b="1" u="sng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sentenced</a:t>
            </a: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: top offences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4C0879-C632-48A1-8EC4-9C44FCCB4932}"/>
              </a:ext>
            </a:extLst>
          </p:cNvPr>
          <p:cNvGrpSpPr/>
          <p:nvPr/>
        </p:nvGrpSpPr>
        <p:grpSpPr>
          <a:xfrm>
            <a:off x="2133906" y="1418933"/>
            <a:ext cx="2480624" cy="514085"/>
            <a:chOff x="2044520" y="1006360"/>
            <a:chExt cx="2203233" cy="3854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3085D4-B303-4076-BA44-B0798B1C628C}"/>
                </a:ext>
              </a:extLst>
            </p:cNvPr>
            <p:cNvSpPr/>
            <p:nvPr/>
          </p:nvSpPr>
          <p:spPr>
            <a:xfrm>
              <a:off x="2044520" y="1006360"/>
              <a:ext cx="1101616" cy="385479"/>
            </a:xfrm>
            <a:prstGeom prst="rect">
              <a:avLst/>
            </a:prstGeom>
            <a:solidFill>
              <a:srgbClr val="241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Violent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D6CFB0-29D7-45C3-B4F7-1F06C25117B4}"/>
                </a:ext>
              </a:extLst>
            </p:cNvPr>
            <p:cNvSpPr/>
            <p:nvPr/>
          </p:nvSpPr>
          <p:spPr>
            <a:xfrm>
              <a:off x="3146136" y="1012411"/>
              <a:ext cx="1101617" cy="379429"/>
            </a:xfrm>
            <a:prstGeom prst="rect">
              <a:avLst/>
            </a:prstGeom>
            <a:solidFill>
              <a:srgbClr val="2190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Non-violent</a:t>
              </a:r>
              <a:endParaRPr lang="en-AU" sz="1400" b="1" dirty="0"/>
            </a:p>
          </p:txBody>
        </p:sp>
      </p:grpSp>
      <p:sp>
        <p:nvSpPr>
          <p:cNvPr id="10" name="Facts rectangle">
            <a:extLst>
              <a:ext uri="{FF2B5EF4-FFF2-40B4-BE49-F238E27FC236}">
                <a16:creationId xmlns:a16="http://schemas.microsoft.com/office/drawing/2014/main" id="{021DEE59-8911-4916-A7A3-D389F62CD99F}"/>
              </a:ext>
            </a:extLst>
          </p:cNvPr>
          <p:cNvSpPr>
            <a:spLocks/>
          </p:cNvSpPr>
          <p:nvPr/>
        </p:nvSpPr>
        <p:spPr>
          <a:xfrm>
            <a:off x="11056804" y="1176746"/>
            <a:ext cx="6733726" cy="5554253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3EEC0F5-B637-4AC1-9840-4188E0DE4B45}"/>
              </a:ext>
            </a:extLst>
          </p:cNvPr>
          <p:cNvSpPr txBox="1">
            <a:spLocks/>
          </p:cNvSpPr>
          <p:nvPr/>
        </p:nvSpPr>
        <p:spPr>
          <a:xfrm>
            <a:off x="1886129" y="155427"/>
            <a:ext cx="1157450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19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400" b="1" spc="300" dirty="0">
                <a:solidFill>
                  <a:srgbClr val="453977"/>
                </a:solidFill>
              </a:rPr>
              <a:t>Changing offence types in prison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5199C7-CADE-454A-8A21-1F51383000E6}"/>
              </a:ext>
            </a:extLst>
          </p:cNvPr>
          <p:cNvSpPr/>
          <p:nvPr/>
        </p:nvSpPr>
        <p:spPr>
          <a:xfrm>
            <a:off x="11056804" y="6837919"/>
            <a:ext cx="6733726" cy="3290122"/>
          </a:xfrm>
          <a:prstGeom prst="roundRect">
            <a:avLst>
              <a:gd name="adj" fmla="val 5087"/>
            </a:avLst>
          </a:prstGeom>
          <a:solidFill>
            <a:srgbClr val="4F408E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304815">
              <a:defRPr/>
            </a:pPr>
            <a:r>
              <a:rPr lang="en-AU" sz="2000" b="1" dirty="0">
                <a:solidFill>
                  <a:schemeClr val="bg1"/>
                </a:solidFill>
              </a:rPr>
              <a:t>Violent and breach offences represent a large share of sentenced custody</a:t>
            </a:r>
          </a:p>
          <a:p>
            <a:pPr marL="342900" indent="-342900" defTabSz="30481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Of the sentenced population: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44% </a:t>
            </a:r>
            <a:r>
              <a:rPr lang="en-AU" sz="2000" dirty="0">
                <a:solidFill>
                  <a:schemeClr val="bg1"/>
                </a:solidFill>
              </a:rPr>
              <a:t>were for violent offences (incl DV assault)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18%</a:t>
            </a:r>
            <a:r>
              <a:rPr lang="en-AU" sz="2000" dirty="0">
                <a:solidFill>
                  <a:schemeClr val="bg1"/>
                </a:solidFill>
              </a:rPr>
              <a:t> were for DV offences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20%</a:t>
            </a:r>
            <a:r>
              <a:rPr lang="en-AU" sz="2000" dirty="0">
                <a:solidFill>
                  <a:schemeClr val="bg1"/>
                </a:solidFill>
              </a:rPr>
              <a:t> were for breach of parole or community order</a:t>
            </a:r>
          </a:p>
          <a:p>
            <a:pPr marL="342900" indent="-342900" defTabSz="30481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In the 5 years to 2019: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Nearly two thirds </a:t>
            </a:r>
            <a:r>
              <a:rPr lang="en-AU" sz="2000" dirty="0">
                <a:solidFill>
                  <a:schemeClr val="bg1"/>
                </a:solidFill>
              </a:rPr>
              <a:t>of growth was due to violent offences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A </a:t>
            </a:r>
            <a:r>
              <a:rPr lang="en-AU" sz="2000" b="1" dirty="0">
                <a:solidFill>
                  <a:schemeClr val="bg1"/>
                </a:solidFill>
              </a:rPr>
              <a:t>quarter</a:t>
            </a:r>
            <a:r>
              <a:rPr lang="en-AU" sz="2000" dirty="0">
                <a:solidFill>
                  <a:schemeClr val="bg1"/>
                </a:solidFill>
              </a:rPr>
              <a:t> was due to sentencing order breaches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defTabSz="304815"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2EC59274-52B5-4734-AB67-897A095898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14599031"/>
                  </p:ext>
                </p:extLst>
              </p:nvPr>
            </p:nvGraphicFramePr>
            <p:xfrm>
              <a:off x="2133907" y="1933017"/>
              <a:ext cx="8709168" cy="81217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2EC59274-52B5-4734-AB67-897A095898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3907" y="1933017"/>
                <a:ext cx="8709168" cy="812171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5442378-F003-417B-9611-C2E72DFB5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67880"/>
              </p:ext>
            </p:extLst>
          </p:nvPr>
        </p:nvGraphicFramePr>
        <p:xfrm>
          <a:off x="11103602" y="1129936"/>
          <a:ext cx="6733726" cy="555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5">
            <a:extLst>
              <a:ext uri="{FF2B5EF4-FFF2-40B4-BE49-F238E27FC236}">
                <a16:creationId xmlns:a16="http://schemas.microsoft.com/office/drawing/2014/main" id="{0D8BBD73-E4EE-42FC-ACB5-479440E0D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5934" y="985788"/>
            <a:ext cx="5469147" cy="41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Change in offence mix, from 2015-2019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A1B560-5879-40E4-BFC1-625F6EA715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7BF2EE6-562E-4F8C-B975-971B5CAAB850}"/>
              </a:ext>
            </a:extLst>
          </p:cNvPr>
          <p:cNvSpPr/>
          <p:nvPr/>
        </p:nvSpPr>
        <p:spPr>
          <a:xfrm>
            <a:off x="13770652" y="91908"/>
            <a:ext cx="829268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31EBC-2526-4E02-AD1E-830B1928C0D5}"/>
              </a:ext>
            </a:extLst>
          </p:cNvPr>
          <p:cNvSpPr/>
          <p:nvPr/>
        </p:nvSpPr>
        <p:spPr>
          <a:xfrm>
            <a:off x="15438121" y="33289"/>
            <a:ext cx="2667674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30F409-7369-4BBB-A052-AA475ABA432D}"/>
              </a:ext>
            </a:extLst>
          </p:cNvPr>
          <p:cNvSpPr txBox="1"/>
          <p:nvPr/>
        </p:nvSpPr>
        <p:spPr>
          <a:xfrm>
            <a:off x="8615363" y="9429750"/>
            <a:ext cx="2227711" cy="646331"/>
          </a:xfrm>
          <a:prstGeom prst="rect">
            <a:avLst/>
          </a:prstGeom>
          <a:noFill/>
          <a:ln>
            <a:solidFill>
              <a:srgbClr val="2190D7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Sentenced population Dec 2019: </a:t>
            </a:r>
            <a:r>
              <a:rPr lang="en-AU" b="1" dirty="0"/>
              <a:t>2,312</a:t>
            </a:r>
            <a:r>
              <a:rPr lang="en-AU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056653-8078-451A-8746-BD58AF4E27BE}"/>
              </a:ext>
            </a:extLst>
          </p:cNvPr>
          <p:cNvSpPr txBox="1"/>
          <p:nvPr/>
        </p:nvSpPr>
        <p:spPr>
          <a:xfrm>
            <a:off x="6869603" y="2793530"/>
            <a:ext cx="7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299,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96DC0-D690-4A6F-A5DA-560C290CE611}"/>
              </a:ext>
            </a:extLst>
          </p:cNvPr>
          <p:cNvSpPr txBox="1"/>
          <p:nvPr/>
        </p:nvSpPr>
        <p:spPr>
          <a:xfrm>
            <a:off x="6906961" y="3467842"/>
            <a:ext cx="68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263,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37519D-C94A-4DF7-91BA-7300B0792031}"/>
              </a:ext>
            </a:extLst>
          </p:cNvPr>
          <p:cNvSpPr txBox="1"/>
          <p:nvPr/>
        </p:nvSpPr>
        <p:spPr>
          <a:xfrm>
            <a:off x="6946523" y="4106523"/>
            <a:ext cx="7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218,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97D4D-D4B8-46B0-B55D-E863A375BDE6}"/>
              </a:ext>
            </a:extLst>
          </p:cNvPr>
          <p:cNvSpPr txBox="1"/>
          <p:nvPr/>
        </p:nvSpPr>
        <p:spPr>
          <a:xfrm>
            <a:off x="6946523" y="4759788"/>
            <a:ext cx="70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213,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3EE07-0F6D-4888-A1AD-0C1DF8479535}"/>
              </a:ext>
            </a:extLst>
          </p:cNvPr>
          <p:cNvSpPr txBox="1"/>
          <p:nvPr/>
        </p:nvSpPr>
        <p:spPr>
          <a:xfrm>
            <a:off x="7020123" y="5439565"/>
            <a:ext cx="65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186,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C0F1C3-6606-4728-A641-2C60B9DF848B}"/>
              </a:ext>
            </a:extLst>
          </p:cNvPr>
          <p:cNvSpPr txBox="1"/>
          <p:nvPr/>
        </p:nvSpPr>
        <p:spPr>
          <a:xfrm>
            <a:off x="7027262" y="6092786"/>
            <a:ext cx="65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156,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F2ADFA-F396-41A6-A004-B2F918E679E6}"/>
              </a:ext>
            </a:extLst>
          </p:cNvPr>
          <p:cNvSpPr txBox="1"/>
          <p:nvPr/>
        </p:nvSpPr>
        <p:spPr>
          <a:xfrm>
            <a:off x="7027262" y="6753996"/>
            <a:ext cx="66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127,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23ECEB-8D92-4A8B-B6DD-5A18B186F2A9}"/>
              </a:ext>
            </a:extLst>
          </p:cNvPr>
          <p:cNvSpPr txBox="1"/>
          <p:nvPr/>
        </p:nvSpPr>
        <p:spPr>
          <a:xfrm>
            <a:off x="6840760" y="2133801"/>
            <a:ext cx="7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316,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6F2E46-B13C-499B-A765-A399DD8E440E}"/>
              </a:ext>
            </a:extLst>
          </p:cNvPr>
          <p:cNvSpPr txBox="1"/>
          <p:nvPr/>
        </p:nvSpPr>
        <p:spPr>
          <a:xfrm>
            <a:off x="7173965" y="7425828"/>
            <a:ext cx="66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87,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1F40BB-5A25-4808-9DF4-DE2B783C9F98}"/>
              </a:ext>
            </a:extLst>
          </p:cNvPr>
          <p:cNvSpPr txBox="1"/>
          <p:nvPr/>
        </p:nvSpPr>
        <p:spPr>
          <a:xfrm>
            <a:off x="7224869" y="8097660"/>
            <a:ext cx="66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86,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82F133-B09A-4C88-BD0A-BF275B107888}"/>
              </a:ext>
            </a:extLst>
          </p:cNvPr>
          <p:cNvSpPr txBox="1"/>
          <p:nvPr/>
        </p:nvSpPr>
        <p:spPr>
          <a:xfrm>
            <a:off x="7224868" y="8740281"/>
            <a:ext cx="66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75,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F48412-9AD8-40D5-A2AF-9C048A0C42A7}"/>
              </a:ext>
            </a:extLst>
          </p:cNvPr>
          <p:cNvSpPr txBox="1"/>
          <p:nvPr/>
        </p:nvSpPr>
        <p:spPr>
          <a:xfrm>
            <a:off x="7237008" y="9429750"/>
            <a:ext cx="66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74,</a:t>
            </a:r>
          </a:p>
        </p:txBody>
      </p:sp>
    </p:spTree>
    <p:extLst>
      <p:ext uri="{BB962C8B-B14F-4D97-AF65-F5344CB8AC3E}">
        <p14:creationId xmlns:p14="http://schemas.microsoft.com/office/powerpoint/2010/main" val="25630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Graphic spid="14" grpId="0">
        <p:bldAsOne/>
      </p:bldGraphic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3F599-FCD0-4467-9F4F-D6E87FFC3D51}"/>
              </a:ext>
            </a:extLst>
          </p:cNvPr>
          <p:cNvSpPr txBox="1"/>
          <p:nvPr/>
        </p:nvSpPr>
        <p:spPr>
          <a:xfrm>
            <a:off x="3141120" y="261939"/>
            <a:ext cx="13369493" cy="708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Summary: key drivers of Aboriginal adults in custody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50" name="Graphic 49" descr="Court">
            <a:extLst>
              <a:ext uri="{FF2B5EF4-FFF2-40B4-BE49-F238E27FC236}">
                <a16:creationId xmlns:a16="http://schemas.microsoft.com/office/drawing/2014/main" id="{5F5DE2CD-FE0D-4CBF-8265-6CD3B5B8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011" y="2259079"/>
            <a:ext cx="978017" cy="977114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80FFB1D0-CBF4-4BB7-B64D-C19B5FE27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7688" y="2563584"/>
            <a:ext cx="1003830" cy="1003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4653A-C12E-4C1B-B616-D6A24187CD6D}"/>
              </a:ext>
            </a:extLst>
          </p:cNvPr>
          <p:cNvSpPr txBox="1"/>
          <p:nvPr/>
        </p:nvSpPr>
        <p:spPr>
          <a:xfrm>
            <a:off x="2130859" y="4448613"/>
            <a:ext cx="2880000" cy="206210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241F55"/>
                </a:solidFill>
              </a:rPr>
              <a:t>Total population up </a:t>
            </a:r>
            <a:r>
              <a:rPr lang="en-AU" sz="2400" b="1" dirty="0">
                <a:solidFill>
                  <a:srgbClr val="241F55"/>
                </a:solidFill>
              </a:rPr>
              <a:t>61%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241F55"/>
                </a:solidFill>
              </a:rPr>
              <a:t>Remand</a:t>
            </a:r>
            <a:r>
              <a:rPr lang="en-AU" sz="2000" dirty="0"/>
              <a:t> is growing faster than sentenced custody: </a:t>
            </a:r>
            <a:r>
              <a:rPr lang="en-AU" sz="2000" b="1" dirty="0">
                <a:solidFill>
                  <a:srgbClr val="241F55"/>
                </a:solidFill>
              </a:rPr>
              <a:t>up </a:t>
            </a:r>
            <a:r>
              <a:rPr lang="en-AU" sz="2400" b="1" dirty="0">
                <a:solidFill>
                  <a:srgbClr val="241F55"/>
                </a:solidFill>
              </a:rPr>
              <a:t>143%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75ACE-27D6-4376-B973-C7419EC6A32C}"/>
              </a:ext>
            </a:extLst>
          </p:cNvPr>
          <p:cNvSpPr txBox="1"/>
          <p:nvPr/>
        </p:nvSpPr>
        <p:spPr>
          <a:xfrm>
            <a:off x="5220544" y="4426618"/>
            <a:ext cx="2880000" cy="3293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4F408E"/>
                </a:solidFill>
              </a:rPr>
              <a:t>Violent offences </a:t>
            </a:r>
            <a:r>
              <a:rPr lang="en-AU" sz="2000" dirty="0"/>
              <a:t>made up around </a:t>
            </a:r>
            <a:r>
              <a:rPr lang="en-AU" sz="2400" b="1" dirty="0">
                <a:solidFill>
                  <a:srgbClr val="4F408E"/>
                </a:solidFill>
              </a:rPr>
              <a:t>two thirds</a:t>
            </a:r>
            <a:r>
              <a:rPr lang="en-AU" sz="24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increase in sentenced custody &amp; remand (in 5 years)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4F408E"/>
                </a:solidFill>
              </a:rPr>
              <a:t>Sentencing order breaches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made up a </a:t>
            </a:r>
            <a:r>
              <a:rPr lang="en-AU" sz="2400" b="1" dirty="0">
                <a:solidFill>
                  <a:srgbClr val="4F408E"/>
                </a:solidFill>
              </a:rPr>
              <a:t>quarter</a:t>
            </a:r>
            <a:r>
              <a:rPr lang="en-AU" sz="2000" b="1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growth in sentenced custody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DF9D7-DD24-4BDE-BB7F-444DC0DB7349}"/>
              </a:ext>
            </a:extLst>
          </p:cNvPr>
          <p:cNvSpPr txBox="1"/>
          <p:nvPr/>
        </p:nvSpPr>
        <p:spPr>
          <a:xfrm>
            <a:off x="8347492" y="4448755"/>
            <a:ext cx="2880000" cy="298543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Proven appearances rose </a:t>
            </a:r>
            <a:r>
              <a:rPr lang="en-AU" sz="2400" b="1" dirty="0">
                <a:solidFill>
                  <a:srgbClr val="7F7F7F"/>
                </a:solidFill>
              </a:rPr>
              <a:t>10%</a:t>
            </a:r>
            <a:r>
              <a:rPr lang="en-AU" sz="2000" b="1" dirty="0">
                <a:solidFill>
                  <a:srgbClr val="FFBB00"/>
                </a:solidFill>
              </a:rPr>
              <a:t> </a:t>
            </a:r>
            <a:r>
              <a:rPr lang="en-AU" sz="2000" dirty="0"/>
              <a:t>in 5 years, leading to more prison sentences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7F7F7F"/>
                </a:solidFill>
              </a:rPr>
              <a:t>Violent offending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7F7F7F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increase in court volume and had relatively high imprisonment rates </a:t>
            </a:r>
            <a:endParaRPr lang="en-AU" sz="20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41B4-A7A0-497D-9DA1-5E225DEB6C27}"/>
              </a:ext>
            </a:extLst>
          </p:cNvPr>
          <p:cNvSpPr txBox="1"/>
          <p:nvPr/>
        </p:nvSpPr>
        <p:spPr>
          <a:xfrm>
            <a:off x="11534789" y="4423840"/>
            <a:ext cx="2880000" cy="3662541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The number of </a:t>
            </a:r>
            <a:r>
              <a:rPr lang="en-AU" sz="2000" b="1" dirty="0">
                <a:solidFill>
                  <a:srgbClr val="2190D7"/>
                </a:solidFill>
              </a:rPr>
              <a:t>Court 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refusals</a:t>
            </a:r>
            <a:r>
              <a:rPr lang="en-AU" sz="2000" b="1" dirty="0"/>
              <a:t> </a:t>
            </a:r>
            <a:r>
              <a:rPr lang="en-AU" sz="2000" dirty="0"/>
              <a:t>rose by </a:t>
            </a:r>
            <a:r>
              <a:rPr lang="en-AU" sz="2400" b="1" dirty="0">
                <a:solidFill>
                  <a:srgbClr val="2190D7"/>
                </a:solidFill>
              </a:rPr>
              <a:t>40%</a:t>
            </a:r>
            <a:r>
              <a:rPr lang="en-AU" sz="2000" b="1" dirty="0"/>
              <a:t>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>
                <a:solidFill>
                  <a:srgbClr val="2190D7"/>
                </a:solidFill>
              </a:rPr>
              <a:t>Bail refusal rates</a:t>
            </a:r>
            <a:r>
              <a:rPr lang="en-AU" sz="2000" b="1" dirty="0"/>
              <a:t> </a:t>
            </a:r>
            <a:r>
              <a:rPr lang="en-AU" sz="2000" dirty="0"/>
              <a:t>also rose by </a:t>
            </a:r>
            <a:r>
              <a:rPr lang="en-AU" sz="2400" b="1" dirty="0">
                <a:solidFill>
                  <a:srgbClr val="2190D7"/>
                </a:solidFill>
              </a:rPr>
              <a:t>22%</a:t>
            </a:r>
            <a:r>
              <a:rPr lang="en-AU" sz="2400" b="1" dirty="0"/>
              <a:t> </a:t>
            </a:r>
            <a:r>
              <a:rPr lang="en-AU" sz="2000" dirty="0"/>
              <a:t>for Police and </a:t>
            </a:r>
            <a:r>
              <a:rPr lang="en-AU" sz="2400" b="1" dirty="0">
                <a:solidFill>
                  <a:srgbClr val="2190D7"/>
                </a:solidFill>
              </a:rPr>
              <a:t>11%</a:t>
            </a:r>
            <a:r>
              <a:rPr lang="en-AU" sz="2000" dirty="0"/>
              <a:t> for courts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The volume of </a:t>
            </a:r>
            <a:r>
              <a:rPr lang="en-AU" sz="2000" b="1" dirty="0">
                <a:solidFill>
                  <a:srgbClr val="2190D7"/>
                </a:solidFill>
              </a:rPr>
              <a:t>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breaches</a:t>
            </a:r>
            <a:r>
              <a:rPr lang="en-AU" sz="2000" b="1" dirty="0"/>
              <a:t> </a:t>
            </a:r>
            <a:r>
              <a:rPr lang="en-AU" sz="2000" dirty="0"/>
              <a:t>established in court rose but the revocation rate fell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CD643-6BBA-48F5-A449-464F9202CE1F}"/>
              </a:ext>
            </a:extLst>
          </p:cNvPr>
          <p:cNvSpPr txBox="1"/>
          <p:nvPr/>
        </p:nvSpPr>
        <p:spPr>
          <a:xfrm>
            <a:off x="14751487" y="5314414"/>
            <a:ext cx="28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7DB85-088C-4F7E-AA39-F14F9526BF37}"/>
              </a:ext>
            </a:extLst>
          </p:cNvPr>
          <p:cNvSpPr txBox="1"/>
          <p:nvPr/>
        </p:nvSpPr>
        <p:spPr>
          <a:xfrm>
            <a:off x="14608532" y="4448613"/>
            <a:ext cx="2880000" cy="3847207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Some evidence of systemic </a:t>
            </a:r>
            <a:r>
              <a:rPr lang="en-AU" sz="2000" b="1" dirty="0">
                <a:solidFill>
                  <a:srgbClr val="FFBB00"/>
                </a:solidFill>
              </a:rPr>
              <a:t>bias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Multiple and frequent contacts with the system from a young age compounded by </a:t>
            </a:r>
            <a:r>
              <a:rPr lang="en-AU" sz="2000" b="1" dirty="0">
                <a:solidFill>
                  <a:srgbClr val="FFBB00"/>
                </a:solidFill>
              </a:rPr>
              <a:t>socio economic factors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Almost </a:t>
            </a:r>
            <a:r>
              <a:rPr lang="en-AU" sz="2400" b="1" dirty="0">
                <a:solidFill>
                  <a:srgbClr val="FFBB00"/>
                </a:solidFill>
              </a:rPr>
              <a:t>half</a:t>
            </a:r>
            <a:r>
              <a:rPr lang="en-AU" sz="2000" dirty="0"/>
              <a:t> of Aboriginal offenders </a:t>
            </a:r>
            <a:r>
              <a:rPr lang="en-AU" sz="2000" b="1" dirty="0">
                <a:solidFill>
                  <a:srgbClr val="FFBB00"/>
                </a:solidFill>
              </a:rPr>
              <a:t>reoffend</a:t>
            </a:r>
            <a:r>
              <a:rPr lang="en-AU" sz="2000" b="1" dirty="0"/>
              <a:t> </a:t>
            </a:r>
            <a:r>
              <a:rPr lang="en-AU" sz="2000" dirty="0"/>
              <a:t>within 6 months of release</a:t>
            </a: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97CFA674-9186-416C-BA93-B530F6BE406B}"/>
              </a:ext>
            </a:extLst>
          </p:cNvPr>
          <p:cNvSpPr>
            <a:spLocks/>
          </p:cNvSpPr>
          <p:nvPr/>
        </p:nvSpPr>
        <p:spPr bwMode="auto">
          <a:xfrm>
            <a:off x="5080146" y="7909559"/>
            <a:ext cx="3177982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03BA0E8B-1445-478C-B6AB-D4BC20F2D6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7244" y="2226540"/>
            <a:ext cx="8017" cy="5683019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8" name="Line 24">
            <a:extLst>
              <a:ext uri="{FF2B5EF4-FFF2-40B4-BE49-F238E27FC236}">
                <a16:creationId xmlns:a16="http://schemas.microsoft.com/office/drawing/2014/main" id="{5A90F8AB-2D1D-4BBD-8995-B766F1E0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331" y="2170894"/>
            <a:ext cx="77846" cy="573866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Arc 22">
            <a:extLst>
              <a:ext uri="{FF2B5EF4-FFF2-40B4-BE49-F238E27FC236}">
                <a16:creationId xmlns:a16="http://schemas.microsoft.com/office/drawing/2014/main" id="{6E1BF4AC-050B-481E-BDBC-13528C7D6EDB}"/>
              </a:ext>
            </a:extLst>
          </p:cNvPr>
          <p:cNvSpPr>
            <a:spLocks/>
          </p:cNvSpPr>
          <p:nvPr/>
        </p:nvSpPr>
        <p:spPr bwMode="auto">
          <a:xfrm rot="10800000">
            <a:off x="2018587" y="1237827"/>
            <a:ext cx="3041091" cy="1021252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Arc 22">
            <a:extLst>
              <a:ext uri="{FF2B5EF4-FFF2-40B4-BE49-F238E27FC236}">
                <a16:creationId xmlns:a16="http://schemas.microsoft.com/office/drawing/2014/main" id="{098438DA-69B0-418A-83B7-F3DD492CCA7E}"/>
              </a:ext>
            </a:extLst>
          </p:cNvPr>
          <p:cNvSpPr>
            <a:spLocks/>
          </p:cNvSpPr>
          <p:nvPr/>
        </p:nvSpPr>
        <p:spPr bwMode="auto">
          <a:xfrm rot="10800000">
            <a:off x="8185331" y="1237827"/>
            <a:ext cx="3093257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3" name="Arc 22">
            <a:extLst>
              <a:ext uri="{FF2B5EF4-FFF2-40B4-BE49-F238E27FC236}">
                <a16:creationId xmlns:a16="http://schemas.microsoft.com/office/drawing/2014/main" id="{A23CEEE9-7C1D-4470-B509-21D3AC89E049}"/>
              </a:ext>
            </a:extLst>
          </p:cNvPr>
          <p:cNvSpPr>
            <a:spLocks/>
          </p:cNvSpPr>
          <p:nvPr/>
        </p:nvSpPr>
        <p:spPr bwMode="auto">
          <a:xfrm>
            <a:off x="11257465" y="7909558"/>
            <a:ext cx="3190228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B35D063-D9A6-4275-8A6A-7AE0FADF6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2514" y="2127471"/>
            <a:ext cx="353" cy="5782087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Line 24">
            <a:extLst>
              <a:ext uri="{FF2B5EF4-FFF2-40B4-BE49-F238E27FC236}">
                <a16:creationId xmlns:a16="http://schemas.microsoft.com/office/drawing/2014/main" id="{0B0C5CE8-09ED-4FD8-ABA5-37833ABAD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9675" y="2059172"/>
            <a:ext cx="88018" cy="585038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8" name="Arc 22">
            <a:extLst>
              <a:ext uri="{FF2B5EF4-FFF2-40B4-BE49-F238E27FC236}">
                <a16:creationId xmlns:a16="http://schemas.microsoft.com/office/drawing/2014/main" id="{6314685A-6A39-4F90-BCEC-6B7080F25EAF}"/>
              </a:ext>
            </a:extLst>
          </p:cNvPr>
          <p:cNvSpPr>
            <a:spLocks/>
          </p:cNvSpPr>
          <p:nvPr/>
        </p:nvSpPr>
        <p:spPr bwMode="auto">
          <a:xfrm rot="10800000">
            <a:off x="14359675" y="1120958"/>
            <a:ext cx="3025671" cy="992378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CB6A8-269A-4107-8B00-60599B90BD1E}"/>
              </a:ext>
            </a:extLst>
          </p:cNvPr>
          <p:cNvGrpSpPr/>
          <p:nvPr/>
        </p:nvGrpSpPr>
        <p:grpSpPr>
          <a:xfrm>
            <a:off x="2132451" y="1651915"/>
            <a:ext cx="2684157" cy="2340000"/>
            <a:chOff x="2132451" y="1651915"/>
            <a:chExt cx="2684157" cy="234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91F3C4-2923-44AF-8F69-031FC9DD1008}"/>
                </a:ext>
              </a:extLst>
            </p:cNvPr>
            <p:cNvGrpSpPr/>
            <p:nvPr/>
          </p:nvGrpSpPr>
          <p:grpSpPr>
            <a:xfrm>
              <a:off x="2324377" y="1651915"/>
              <a:ext cx="2340000" cy="2340000"/>
              <a:chOff x="2397236" y="1655387"/>
              <a:chExt cx="2235020" cy="223081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89FE3-6D0E-4002-817E-65C47A17FD98}"/>
                  </a:ext>
                </a:extLst>
              </p:cNvPr>
              <p:cNvSpPr/>
              <p:nvPr/>
            </p:nvSpPr>
            <p:spPr>
              <a:xfrm>
                <a:off x="2397236" y="1655387"/>
                <a:ext cx="2235020" cy="2230812"/>
              </a:xfrm>
              <a:prstGeom prst="ellipse">
                <a:avLst/>
              </a:prstGeom>
              <a:solidFill>
                <a:srgbClr val="241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Graphic 39" descr="Upward trend">
                <a:extLst>
                  <a:ext uri="{FF2B5EF4-FFF2-40B4-BE49-F238E27FC236}">
                    <a16:creationId xmlns:a16="http://schemas.microsoft.com/office/drawing/2014/main" id="{0D49D673-C99D-43AF-AD57-B8F8D2312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74746" y="1749522"/>
                <a:ext cx="1080000" cy="10779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F48220-06D0-49FC-A2BC-3B0C2E4621FC}"/>
                </a:ext>
              </a:extLst>
            </p:cNvPr>
            <p:cNvSpPr txBox="1"/>
            <p:nvPr/>
          </p:nvSpPr>
          <p:spPr>
            <a:xfrm>
              <a:off x="2132451" y="2842144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Prison population increasing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A50A21-757E-4701-A18C-7C82CDED5E54}"/>
              </a:ext>
            </a:extLst>
          </p:cNvPr>
          <p:cNvGrpSpPr/>
          <p:nvPr/>
        </p:nvGrpSpPr>
        <p:grpSpPr>
          <a:xfrm>
            <a:off x="11647327" y="1651915"/>
            <a:ext cx="2340000" cy="2340000"/>
            <a:chOff x="11647327" y="1651915"/>
            <a:chExt cx="2340000" cy="23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BD141-60BD-42B9-8E92-EEA33AEF8535}"/>
                </a:ext>
              </a:extLst>
            </p:cNvPr>
            <p:cNvGrpSpPr/>
            <p:nvPr/>
          </p:nvGrpSpPr>
          <p:grpSpPr>
            <a:xfrm>
              <a:off x="11647327" y="1651915"/>
              <a:ext cx="2340000" cy="2340000"/>
              <a:chOff x="11647327" y="1651915"/>
              <a:chExt cx="2340000" cy="234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5B7AFA-0D4F-4285-BE3F-345D5379D3D1}"/>
                  </a:ext>
                </a:extLst>
              </p:cNvPr>
              <p:cNvSpPr/>
              <p:nvPr/>
            </p:nvSpPr>
            <p:spPr>
              <a:xfrm>
                <a:off x="11647327" y="1651915"/>
                <a:ext cx="2340000" cy="2340000"/>
              </a:xfrm>
              <a:prstGeom prst="ellipse">
                <a:avLst/>
              </a:prstGeom>
              <a:solidFill>
                <a:srgbClr val="219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Graphic 52" descr="Handcuffs">
                <a:extLst>
                  <a:ext uri="{FF2B5EF4-FFF2-40B4-BE49-F238E27FC236}">
                    <a16:creationId xmlns:a16="http://schemas.microsoft.com/office/drawing/2014/main" id="{64D78258-CB5A-4905-8DFF-B3232920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52701" y="1806344"/>
                <a:ext cx="1132861" cy="1132861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811B96-821E-4867-805D-849E74E6F4E4}"/>
                </a:ext>
              </a:extLst>
            </p:cNvPr>
            <p:cNvSpPr txBox="1"/>
            <p:nvPr/>
          </p:nvSpPr>
          <p:spPr>
            <a:xfrm>
              <a:off x="11704632" y="2831340"/>
              <a:ext cx="222538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Increase in remand &amp; bail breaches</a:t>
              </a:r>
            </a:p>
            <a:p>
              <a:endParaRPr lang="en-AU" sz="2300" dirty="0">
                <a:solidFill>
                  <a:srgbClr val="2190D7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046778-65E5-4104-82E1-171444987CC0}"/>
              </a:ext>
            </a:extLst>
          </p:cNvPr>
          <p:cNvGrpSpPr/>
          <p:nvPr/>
        </p:nvGrpSpPr>
        <p:grpSpPr>
          <a:xfrm>
            <a:off x="5428402" y="1750993"/>
            <a:ext cx="2425187" cy="2340000"/>
            <a:chOff x="5428402" y="1750993"/>
            <a:chExt cx="2425187" cy="234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8BBFA6-DC7C-4F91-9EE8-1EECAAC8480E}"/>
                </a:ext>
              </a:extLst>
            </p:cNvPr>
            <p:cNvGrpSpPr/>
            <p:nvPr/>
          </p:nvGrpSpPr>
          <p:grpSpPr>
            <a:xfrm>
              <a:off x="5434446" y="1750993"/>
              <a:ext cx="2340000" cy="2340000"/>
              <a:chOff x="5507196" y="1749842"/>
              <a:chExt cx="2235020" cy="223081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17509D-B3F9-4731-8EAF-0EECF234C09F}"/>
                  </a:ext>
                </a:extLst>
              </p:cNvPr>
              <p:cNvSpPr/>
              <p:nvPr/>
            </p:nvSpPr>
            <p:spPr>
              <a:xfrm>
                <a:off x="5507196" y="1749842"/>
                <a:ext cx="2235020" cy="2230812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aphic 6" descr="Group of men">
                <a:extLst>
                  <a:ext uri="{FF2B5EF4-FFF2-40B4-BE49-F238E27FC236}">
                    <a16:creationId xmlns:a16="http://schemas.microsoft.com/office/drawing/2014/main" id="{82C68DEB-A374-4E52-B45C-D9378491DC94}"/>
                  </a:ext>
                </a:extLst>
              </p:cNvPr>
              <p:cNvGrpSpPr/>
              <p:nvPr/>
            </p:nvGrpSpPr>
            <p:grpSpPr>
              <a:xfrm>
                <a:off x="6191749" y="1993176"/>
                <a:ext cx="836509" cy="756599"/>
                <a:chOff x="6206405" y="2051442"/>
                <a:chExt cx="836509" cy="756599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37934A-E70B-4C95-B216-1572E1DADB5B}"/>
                    </a:ext>
                  </a:extLst>
                </p:cNvPr>
                <p:cNvSpPr/>
                <p:nvPr/>
              </p:nvSpPr>
              <p:spPr>
                <a:xfrm>
                  <a:off x="68001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A2D464D-21AD-4B15-96AB-044117C8DF70}"/>
                    </a:ext>
                  </a:extLst>
                </p:cNvPr>
                <p:cNvSpPr/>
                <p:nvPr/>
              </p:nvSpPr>
              <p:spPr>
                <a:xfrm>
                  <a:off x="63126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9DF5FFB-11CE-4F14-96D9-8102E8F84525}"/>
                    </a:ext>
                  </a:extLst>
                </p:cNvPr>
                <p:cNvSpPr/>
                <p:nvPr/>
              </p:nvSpPr>
              <p:spPr>
                <a:xfrm>
                  <a:off x="655644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AADA67B-209E-465D-87E4-5778B12851B4}"/>
                    </a:ext>
                  </a:extLst>
                </p:cNvPr>
                <p:cNvSpPr/>
                <p:nvPr/>
              </p:nvSpPr>
              <p:spPr>
                <a:xfrm>
                  <a:off x="6452107" y="2208416"/>
                  <a:ext cx="347069" cy="599625"/>
                </a:xfrm>
                <a:custGeom>
                  <a:avLst/>
                  <a:gdLst>
                    <a:gd name="connsiteX0" fmla="*/ 346139 w 347069"/>
                    <a:gd name="connsiteY0" fmla="*/ 229125 h 599625"/>
                    <a:gd name="connsiteX1" fmla="*/ 302264 w 347069"/>
                    <a:gd name="connsiteY1" fmla="*/ 67275 h 599625"/>
                    <a:gd name="connsiteX2" fmla="*/ 293489 w 347069"/>
                    <a:gd name="connsiteY2" fmla="*/ 51675 h 599625"/>
                    <a:gd name="connsiteX3" fmla="*/ 226214 w 347069"/>
                    <a:gd name="connsiteY3" fmla="*/ 8775 h 599625"/>
                    <a:gd name="connsiteX4" fmla="*/ 173564 w 347069"/>
                    <a:gd name="connsiteY4" fmla="*/ 0 h 599625"/>
                    <a:gd name="connsiteX5" fmla="*/ 120914 w 347069"/>
                    <a:gd name="connsiteY5" fmla="*/ 8775 h 599625"/>
                    <a:gd name="connsiteX6" fmla="*/ 53639 w 347069"/>
                    <a:gd name="connsiteY6" fmla="*/ 51675 h 599625"/>
                    <a:gd name="connsiteX7" fmla="*/ 44864 w 347069"/>
                    <a:gd name="connsiteY7" fmla="*/ 67275 h 599625"/>
                    <a:gd name="connsiteX8" fmla="*/ 989 w 347069"/>
                    <a:gd name="connsiteY8" fmla="*/ 229125 h 599625"/>
                    <a:gd name="connsiteX9" fmla="*/ 21464 w 347069"/>
                    <a:gd name="connsiteY9" fmla="*/ 266175 h 599625"/>
                    <a:gd name="connsiteX10" fmla="*/ 29264 w 347069"/>
                    <a:gd name="connsiteY10" fmla="*/ 267150 h 599625"/>
                    <a:gd name="connsiteX11" fmla="*/ 57539 w 347069"/>
                    <a:gd name="connsiteY11" fmla="*/ 245700 h 599625"/>
                    <a:gd name="connsiteX12" fmla="*/ 96539 w 347069"/>
                    <a:gd name="connsiteY12" fmla="*/ 103350 h 599625"/>
                    <a:gd name="connsiteX13" fmla="*/ 96539 w 347069"/>
                    <a:gd name="connsiteY13" fmla="*/ 599625 h 599625"/>
                    <a:gd name="connsiteX14" fmla="*/ 155039 w 347069"/>
                    <a:gd name="connsiteY14" fmla="*/ 599625 h 599625"/>
                    <a:gd name="connsiteX15" fmla="*/ 155039 w 347069"/>
                    <a:gd name="connsiteY15" fmla="*/ 320775 h 599625"/>
                    <a:gd name="connsiteX16" fmla="*/ 194039 w 347069"/>
                    <a:gd name="connsiteY16" fmla="*/ 320775 h 599625"/>
                    <a:gd name="connsiteX17" fmla="*/ 194039 w 347069"/>
                    <a:gd name="connsiteY17" fmla="*/ 598650 h 599625"/>
                    <a:gd name="connsiteX18" fmla="*/ 252539 w 347069"/>
                    <a:gd name="connsiteY18" fmla="*/ 598650 h 599625"/>
                    <a:gd name="connsiteX19" fmla="*/ 252539 w 347069"/>
                    <a:gd name="connsiteY19" fmla="*/ 103350 h 599625"/>
                    <a:gd name="connsiteX20" fmla="*/ 291539 w 347069"/>
                    <a:gd name="connsiteY20" fmla="*/ 245700 h 599625"/>
                    <a:gd name="connsiteX21" fmla="*/ 319814 w 347069"/>
                    <a:gd name="connsiteY21" fmla="*/ 267150 h 599625"/>
                    <a:gd name="connsiteX22" fmla="*/ 327614 w 347069"/>
                    <a:gd name="connsiteY22" fmla="*/ 266175 h 599625"/>
                    <a:gd name="connsiteX23" fmla="*/ 346139 w 347069"/>
                    <a:gd name="connsiteY23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69" h="599625">
                      <a:moveTo>
                        <a:pt x="346139" y="229125"/>
                      </a:moveTo>
                      <a:lnTo>
                        <a:pt x="302264" y="67275"/>
                      </a:lnTo>
                      <a:cubicBezTo>
                        <a:pt x="300314" y="61425"/>
                        <a:pt x="297389" y="55575"/>
                        <a:pt x="293489" y="51675"/>
                      </a:cubicBezTo>
                      <a:cubicBezTo>
                        <a:pt x="274964" y="32175"/>
                        <a:pt x="251564" y="1755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29125"/>
                      </a:lnTo>
                      <a:cubicBezTo>
                        <a:pt x="-2911" y="244725"/>
                        <a:pt x="4889" y="262275"/>
                        <a:pt x="21464" y="266175"/>
                      </a:cubicBezTo>
                      <a:cubicBezTo>
                        <a:pt x="24389" y="267150"/>
                        <a:pt x="26339" y="267150"/>
                        <a:pt x="29264" y="267150"/>
                      </a:cubicBezTo>
                      <a:cubicBezTo>
                        <a:pt x="41939" y="267150"/>
                        <a:pt x="53639" y="258375"/>
                        <a:pt x="57539" y="245700"/>
                      </a:cubicBezTo>
                      <a:lnTo>
                        <a:pt x="96539" y="103350"/>
                      </a:lnTo>
                      <a:lnTo>
                        <a:pt x="96539" y="599625"/>
                      </a:lnTo>
                      <a:lnTo>
                        <a:pt x="155039" y="599625"/>
                      </a:lnTo>
                      <a:lnTo>
                        <a:pt x="155039" y="320775"/>
                      </a:lnTo>
                      <a:lnTo>
                        <a:pt x="194039" y="320775"/>
                      </a:lnTo>
                      <a:lnTo>
                        <a:pt x="194039" y="598650"/>
                      </a:lnTo>
                      <a:lnTo>
                        <a:pt x="252539" y="598650"/>
                      </a:lnTo>
                      <a:lnTo>
                        <a:pt x="252539" y="103350"/>
                      </a:lnTo>
                      <a:lnTo>
                        <a:pt x="291539" y="245700"/>
                      </a:lnTo>
                      <a:cubicBezTo>
                        <a:pt x="295439" y="258375"/>
                        <a:pt x="307139" y="267150"/>
                        <a:pt x="319814" y="267150"/>
                      </a:cubicBezTo>
                      <a:cubicBezTo>
                        <a:pt x="322739" y="267150"/>
                        <a:pt x="324689" y="267150"/>
                        <a:pt x="327614" y="266175"/>
                      </a:cubicBezTo>
                      <a:cubicBezTo>
                        <a:pt x="341264" y="262275"/>
                        <a:pt x="350039" y="244725"/>
                        <a:pt x="346139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E44BB5A-8451-43BB-82AF-CE00976BB556}"/>
                    </a:ext>
                  </a:extLst>
                </p:cNvPr>
                <p:cNvSpPr/>
                <p:nvPr/>
              </p:nvSpPr>
              <p:spPr>
                <a:xfrm>
                  <a:off x="6206405" y="2207441"/>
                  <a:ext cx="281788" cy="600600"/>
                </a:xfrm>
                <a:custGeom>
                  <a:avLst/>
                  <a:gdLst>
                    <a:gd name="connsiteX0" fmla="*/ 226214 w 281788"/>
                    <a:gd name="connsiteY0" fmla="*/ 225225 h 600600"/>
                    <a:gd name="connsiteX1" fmla="*/ 270089 w 281788"/>
                    <a:gd name="connsiteY1" fmla="*/ 63375 h 600600"/>
                    <a:gd name="connsiteX2" fmla="*/ 281789 w 281788"/>
                    <a:gd name="connsiteY2" fmla="*/ 39975 h 600600"/>
                    <a:gd name="connsiteX3" fmla="*/ 226214 w 281788"/>
                    <a:gd name="connsiteY3" fmla="*/ 8775 h 600600"/>
                    <a:gd name="connsiteX4" fmla="*/ 173564 w 281788"/>
                    <a:gd name="connsiteY4" fmla="*/ 0 h 600600"/>
                    <a:gd name="connsiteX5" fmla="*/ 120914 w 281788"/>
                    <a:gd name="connsiteY5" fmla="*/ 8775 h 600600"/>
                    <a:gd name="connsiteX6" fmla="*/ 53639 w 281788"/>
                    <a:gd name="connsiteY6" fmla="*/ 51675 h 600600"/>
                    <a:gd name="connsiteX7" fmla="*/ 44864 w 281788"/>
                    <a:gd name="connsiteY7" fmla="*/ 67275 h 600600"/>
                    <a:gd name="connsiteX8" fmla="*/ 989 w 281788"/>
                    <a:gd name="connsiteY8" fmla="*/ 230100 h 600600"/>
                    <a:gd name="connsiteX9" fmla="*/ 21464 w 281788"/>
                    <a:gd name="connsiteY9" fmla="*/ 267150 h 600600"/>
                    <a:gd name="connsiteX10" fmla="*/ 29264 w 281788"/>
                    <a:gd name="connsiteY10" fmla="*/ 268125 h 600600"/>
                    <a:gd name="connsiteX11" fmla="*/ 57539 w 281788"/>
                    <a:gd name="connsiteY11" fmla="*/ 246675 h 600600"/>
                    <a:gd name="connsiteX12" fmla="*/ 96539 w 281788"/>
                    <a:gd name="connsiteY12" fmla="*/ 104325 h 600600"/>
                    <a:gd name="connsiteX13" fmla="*/ 96539 w 281788"/>
                    <a:gd name="connsiteY13" fmla="*/ 600600 h 600600"/>
                    <a:gd name="connsiteX14" fmla="*/ 155039 w 281788"/>
                    <a:gd name="connsiteY14" fmla="*/ 600600 h 600600"/>
                    <a:gd name="connsiteX15" fmla="*/ 155039 w 281788"/>
                    <a:gd name="connsiteY15" fmla="*/ 321750 h 600600"/>
                    <a:gd name="connsiteX16" fmla="*/ 194039 w 281788"/>
                    <a:gd name="connsiteY16" fmla="*/ 321750 h 600600"/>
                    <a:gd name="connsiteX17" fmla="*/ 194039 w 281788"/>
                    <a:gd name="connsiteY17" fmla="*/ 599625 h 600600"/>
                    <a:gd name="connsiteX18" fmla="*/ 252539 w 281788"/>
                    <a:gd name="connsiteY18" fmla="*/ 599625 h 600600"/>
                    <a:gd name="connsiteX19" fmla="*/ 252539 w 281788"/>
                    <a:gd name="connsiteY19" fmla="*/ 283725 h 600600"/>
                    <a:gd name="connsiteX20" fmla="*/ 226214 w 281788"/>
                    <a:gd name="connsiteY20" fmla="*/ 225225 h 6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1788" h="600600">
                      <a:moveTo>
                        <a:pt x="226214" y="225225"/>
                      </a:moveTo>
                      <a:lnTo>
                        <a:pt x="270089" y="63375"/>
                      </a:lnTo>
                      <a:cubicBezTo>
                        <a:pt x="272039" y="54600"/>
                        <a:pt x="276914" y="46800"/>
                        <a:pt x="281789" y="39975"/>
                      </a:cubicBezTo>
                      <a:cubicBezTo>
                        <a:pt x="266189" y="26325"/>
                        <a:pt x="246689" y="1560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30100"/>
                      </a:lnTo>
                      <a:cubicBezTo>
                        <a:pt x="-2911" y="245700"/>
                        <a:pt x="4889" y="263250"/>
                        <a:pt x="21464" y="267150"/>
                      </a:cubicBezTo>
                      <a:cubicBezTo>
                        <a:pt x="24389" y="268125"/>
                        <a:pt x="26339" y="268125"/>
                        <a:pt x="29264" y="268125"/>
                      </a:cubicBezTo>
                      <a:cubicBezTo>
                        <a:pt x="41939" y="268125"/>
                        <a:pt x="53639" y="259350"/>
                        <a:pt x="57539" y="246675"/>
                      </a:cubicBezTo>
                      <a:lnTo>
                        <a:pt x="96539" y="104325"/>
                      </a:lnTo>
                      <a:lnTo>
                        <a:pt x="96539" y="600600"/>
                      </a:lnTo>
                      <a:lnTo>
                        <a:pt x="155039" y="600600"/>
                      </a:lnTo>
                      <a:lnTo>
                        <a:pt x="155039" y="321750"/>
                      </a:lnTo>
                      <a:lnTo>
                        <a:pt x="194039" y="321750"/>
                      </a:lnTo>
                      <a:lnTo>
                        <a:pt x="194039" y="599625"/>
                      </a:lnTo>
                      <a:lnTo>
                        <a:pt x="252539" y="599625"/>
                      </a:lnTo>
                      <a:lnTo>
                        <a:pt x="252539" y="283725"/>
                      </a:lnTo>
                      <a:cubicBezTo>
                        <a:pt x="232064" y="273975"/>
                        <a:pt x="220364" y="249600"/>
                        <a:pt x="226214" y="225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446E394-6B42-43BC-AF2E-6B788B640631}"/>
                    </a:ext>
                  </a:extLst>
                </p:cNvPr>
                <p:cNvSpPr/>
                <p:nvPr/>
              </p:nvSpPr>
              <p:spPr>
                <a:xfrm>
                  <a:off x="6760221" y="2208416"/>
                  <a:ext cx="282693" cy="599625"/>
                </a:xfrm>
                <a:custGeom>
                  <a:avLst/>
                  <a:gdLst>
                    <a:gd name="connsiteX0" fmla="*/ 281775 w 282693"/>
                    <a:gd name="connsiteY0" fmla="*/ 229125 h 599625"/>
                    <a:gd name="connsiteX1" fmla="*/ 236925 w 282693"/>
                    <a:gd name="connsiteY1" fmla="*/ 67275 h 599625"/>
                    <a:gd name="connsiteX2" fmla="*/ 228150 w 282693"/>
                    <a:gd name="connsiteY2" fmla="*/ 51675 h 599625"/>
                    <a:gd name="connsiteX3" fmla="*/ 160875 w 282693"/>
                    <a:gd name="connsiteY3" fmla="*/ 8775 h 599625"/>
                    <a:gd name="connsiteX4" fmla="*/ 108225 w 282693"/>
                    <a:gd name="connsiteY4" fmla="*/ 0 h 599625"/>
                    <a:gd name="connsiteX5" fmla="*/ 55575 w 282693"/>
                    <a:gd name="connsiteY5" fmla="*/ 8775 h 599625"/>
                    <a:gd name="connsiteX6" fmla="*/ 0 w 282693"/>
                    <a:gd name="connsiteY6" fmla="*/ 39975 h 599625"/>
                    <a:gd name="connsiteX7" fmla="*/ 11700 w 282693"/>
                    <a:gd name="connsiteY7" fmla="*/ 62400 h 599625"/>
                    <a:gd name="connsiteX8" fmla="*/ 55575 w 282693"/>
                    <a:gd name="connsiteY8" fmla="*/ 224250 h 599625"/>
                    <a:gd name="connsiteX9" fmla="*/ 29250 w 282693"/>
                    <a:gd name="connsiteY9" fmla="*/ 282750 h 599625"/>
                    <a:gd name="connsiteX10" fmla="*/ 29250 w 282693"/>
                    <a:gd name="connsiteY10" fmla="*/ 599625 h 599625"/>
                    <a:gd name="connsiteX11" fmla="*/ 87750 w 282693"/>
                    <a:gd name="connsiteY11" fmla="*/ 599625 h 599625"/>
                    <a:gd name="connsiteX12" fmla="*/ 87750 w 282693"/>
                    <a:gd name="connsiteY12" fmla="*/ 320775 h 599625"/>
                    <a:gd name="connsiteX13" fmla="*/ 126750 w 282693"/>
                    <a:gd name="connsiteY13" fmla="*/ 320775 h 599625"/>
                    <a:gd name="connsiteX14" fmla="*/ 126750 w 282693"/>
                    <a:gd name="connsiteY14" fmla="*/ 598650 h 599625"/>
                    <a:gd name="connsiteX15" fmla="*/ 185250 w 282693"/>
                    <a:gd name="connsiteY15" fmla="*/ 598650 h 599625"/>
                    <a:gd name="connsiteX16" fmla="*/ 185250 w 282693"/>
                    <a:gd name="connsiteY16" fmla="*/ 103350 h 599625"/>
                    <a:gd name="connsiteX17" fmla="*/ 224250 w 282693"/>
                    <a:gd name="connsiteY17" fmla="*/ 245700 h 599625"/>
                    <a:gd name="connsiteX18" fmla="*/ 252525 w 282693"/>
                    <a:gd name="connsiteY18" fmla="*/ 267150 h 599625"/>
                    <a:gd name="connsiteX19" fmla="*/ 260325 w 282693"/>
                    <a:gd name="connsiteY19" fmla="*/ 266175 h 599625"/>
                    <a:gd name="connsiteX20" fmla="*/ 281775 w 282693"/>
                    <a:gd name="connsiteY20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2693" h="599625">
                      <a:moveTo>
                        <a:pt x="281775" y="229125"/>
                      </a:moveTo>
                      <a:lnTo>
                        <a:pt x="236925" y="67275"/>
                      </a:lnTo>
                      <a:cubicBezTo>
                        <a:pt x="234975" y="61425"/>
                        <a:pt x="232050" y="55575"/>
                        <a:pt x="228150" y="51675"/>
                      </a:cubicBezTo>
                      <a:cubicBezTo>
                        <a:pt x="209625" y="32175"/>
                        <a:pt x="186225" y="17550"/>
                        <a:pt x="160875" y="8775"/>
                      </a:cubicBezTo>
                      <a:cubicBezTo>
                        <a:pt x="144300" y="2925"/>
                        <a:pt x="126750" y="0"/>
                        <a:pt x="108225" y="0"/>
                      </a:cubicBezTo>
                      <a:cubicBezTo>
                        <a:pt x="89700" y="0"/>
                        <a:pt x="72150" y="2925"/>
                        <a:pt x="55575" y="8775"/>
                      </a:cubicBezTo>
                      <a:cubicBezTo>
                        <a:pt x="35100" y="15600"/>
                        <a:pt x="16575" y="26325"/>
                        <a:pt x="0" y="39975"/>
                      </a:cubicBezTo>
                      <a:cubicBezTo>
                        <a:pt x="5850" y="46800"/>
                        <a:pt x="9750" y="54600"/>
                        <a:pt x="11700" y="62400"/>
                      </a:cubicBezTo>
                      <a:lnTo>
                        <a:pt x="55575" y="224250"/>
                      </a:lnTo>
                      <a:cubicBezTo>
                        <a:pt x="62400" y="248625"/>
                        <a:pt x="49725" y="273000"/>
                        <a:pt x="29250" y="282750"/>
                      </a:cubicBezTo>
                      <a:lnTo>
                        <a:pt x="29250" y="599625"/>
                      </a:lnTo>
                      <a:lnTo>
                        <a:pt x="87750" y="599625"/>
                      </a:lnTo>
                      <a:lnTo>
                        <a:pt x="87750" y="320775"/>
                      </a:lnTo>
                      <a:lnTo>
                        <a:pt x="126750" y="320775"/>
                      </a:lnTo>
                      <a:lnTo>
                        <a:pt x="126750" y="598650"/>
                      </a:lnTo>
                      <a:lnTo>
                        <a:pt x="185250" y="598650"/>
                      </a:lnTo>
                      <a:lnTo>
                        <a:pt x="185250" y="103350"/>
                      </a:lnTo>
                      <a:lnTo>
                        <a:pt x="224250" y="245700"/>
                      </a:lnTo>
                      <a:cubicBezTo>
                        <a:pt x="228150" y="258375"/>
                        <a:pt x="239850" y="267150"/>
                        <a:pt x="252525" y="267150"/>
                      </a:cubicBezTo>
                      <a:cubicBezTo>
                        <a:pt x="255450" y="267150"/>
                        <a:pt x="257400" y="267150"/>
                        <a:pt x="260325" y="266175"/>
                      </a:cubicBezTo>
                      <a:cubicBezTo>
                        <a:pt x="276900" y="262275"/>
                        <a:pt x="285675" y="244725"/>
                        <a:pt x="281775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DD3AB1-0E71-4512-A174-0AF131FD12DA}"/>
                </a:ext>
              </a:extLst>
            </p:cNvPr>
            <p:cNvSpPr txBox="1"/>
            <p:nvPr/>
          </p:nvSpPr>
          <p:spPr>
            <a:xfrm>
              <a:off x="5428402" y="2853290"/>
              <a:ext cx="2425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86">
                <a:buClr>
                  <a:srgbClr val="FF0000"/>
                </a:buClr>
                <a:defRPr/>
              </a:pPr>
              <a:r>
                <a:rPr lang="en-AU" sz="2000" b="1" dirty="0">
                  <a:solidFill>
                    <a:schemeClr val="bg1"/>
                  </a:solidFill>
                </a:rPr>
                <a:t>More violent &amp; breach offenders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95275-75FA-4668-8E36-ADE29057721E}"/>
              </a:ext>
            </a:extLst>
          </p:cNvPr>
          <p:cNvGrpSpPr/>
          <p:nvPr/>
        </p:nvGrpSpPr>
        <p:grpSpPr>
          <a:xfrm>
            <a:off x="14689745" y="1617147"/>
            <a:ext cx="2485106" cy="2340000"/>
            <a:chOff x="14689745" y="1617147"/>
            <a:chExt cx="2485106" cy="234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2F8AB-730E-4140-A59E-1ECAD19658A2}"/>
                </a:ext>
              </a:extLst>
            </p:cNvPr>
            <p:cNvSpPr/>
            <p:nvPr/>
          </p:nvSpPr>
          <p:spPr>
            <a:xfrm>
              <a:off x="14755487" y="1617147"/>
              <a:ext cx="2340000" cy="234000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8C59D7-5563-4F06-B82C-97A98DE5D676}"/>
                </a:ext>
              </a:extLst>
            </p:cNvPr>
            <p:cNvSpPr txBox="1"/>
            <p:nvPr/>
          </p:nvSpPr>
          <p:spPr>
            <a:xfrm>
              <a:off x="14689745" y="2842144"/>
              <a:ext cx="248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High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 imprisonment 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rate</a:t>
              </a:r>
              <a:endParaRPr lang="en-US" sz="2000" b="1" dirty="0"/>
            </a:p>
          </p:txBody>
        </p:sp>
        <p:pic>
          <p:nvPicPr>
            <p:cNvPr id="6" name="Graphic 5" descr="Gavel">
              <a:extLst>
                <a:ext uri="{FF2B5EF4-FFF2-40B4-BE49-F238E27FC236}">
                  <a16:creationId xmlns:a16="http://schemas.microsoft.com/office/drawing/2014/main" id="{7EBE7059-5360-4C96-AB54-EAB8A40F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430404" y="178974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5FD3-EFA4-435F-A279-301A2DB50761}"/>
              </a:ext>
            </a:extLst>
          </p:cNvPr>
          <p:cNvGrpSpPr/>
          <p:nvPr/>
        </p:nvGrpSpPr>
        <p:grpSpPr>
          <a:xfrm>
            <a:off x="8385447" y="1651915"/>
            <a:ext cx="2684157" cy="2340000"/>
            <a:chOff x="8385447" y="1651915"/>
            <a:chExt cx="2684157" cy="23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1D7487-9AB1-45FC-BA37-0A1AF26264AA}"/>
                </a:ext>
              </a:extLst>
            </p:cNvPr>
            <p:cNvSpPr/>
            <p:nvPr/>
          </p:nvSpPr>
          <p:spPr>
            <a:xfrm>
              <a:off x="8539677" y="1651915"/>
              <a:ext cx="2340000" cy="2340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FEF934-4DAC-4C9A-9DF8-E2A7D6BC958F}"/>
                </a:ext>
              </a:extLst>
            </p:cNvPr>
            <p:cNvSpPr txBox="1"/>
            <p:nvPr/>
          </p:nvSpPr>
          <p:spPr>
            <a:xfrm>
              <a:off x="8385447" y="2907806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More legal </a:t>
              </a:r>
            </a:p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actions</a:t>
              </a:r>
            </a:p>
            <a:p>
              <a:endParaRPr lang="en-AU" dirty="0"/>
            </a:p>
          </p:txBody>
        </p:sp>
        <p:pic>
          <p:nvPicPr>
            <p:cNvPr id="12" name="Graphic 11" descr="Police">
              <a:extLst>
                <a:ext uri="{FF2B5EF4-FFF2-40B4-BE49-F238E27FC236}">
                  <a16:creationId xmlns:a16="http://schemas.microsoft.com/office/drawing/2014/main" id="{EE8CC89E-D782-4FA1-AC58-523A0A8F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5028" y="1894225"/>
              <a:ext cx="1080000" cy="1080000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E77437-3C89-44D6-B4C1-3517645BAC69}"/>
              </a:ext>
            </a:extLst>
          </p:cNvPr>
          <p:cNvSpPr/>
          <p:nvPr/>
        </p:nvSpPr>
        <p:spPr>
          <a:xfrm>
            <a:off x="14553279" y="4090993"/>
            <a:ext cx="3207723" cy="5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AF94B-0210-4FF0-A065-0D4560B5D253}"/>
              </a:ext>
            </a:extLst>
          </p:cNvPr>
          <p:cNvSpPr/>
          <p:nvPr/>
        </p:nvSpPr>
        <p:spPr>
          <a:xfrm>
            <a:off x="11452501" y="402701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6452D5-75EC-462B-9678-1D5DA9D9D97B}"/>
              </a:ext>
            </a:extLst>
          </p:cNvPr>
          <p:cNvSpPr/>
          <p:nvPr/>
        </p:nvSpPr>
        <p:spPr>
          <a:xfrm>
            <a:off x="8298199" y="437692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80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668E5-7950-4353-9DD8-31A377340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7707" y="30480"/>
            <a:ext cx="4127531" cy="968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54AB75-4B79-4547-A63F-7CA4EBE52734}"/>
              </a:ext>
            </a:extLst>
          </p:cNvPr>
          <p:cNvSpPr/>
          <p:nvPr/>
        </p:nvSpPr>
        <p:spPr>
          <a:xfrm>
            <a:off x="13837707" y="122388"/>
            <a:ext cx="1667469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D90AF-9737-4912-81B6-02563A6B14EB}"/>
              </a:ext>
            </a:extLst>
          </p:cNvPr>
          <p:cNvSpPr/>
          <p:nvPr/>
        </p:nvSpPr>
        <p:spPr>
          <a:xfrm>
            <a:off x="16331631" y="3980"/>
            <a:ext cx="1870753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6D489-DD55-41E4-9C0E-1A4F12728AF9}"/>
              </a:ext>
            </a:extLst>
          </p:cNvPr>
          <p:cNvSpPr/>
          <p:nvPr/>
        </p:nvSpPr>
        <p:spPr>
          <a:xfrm>
            <a:off x="16302096" y="75828"/>
            <a:ext cx="1870753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14228-B74B-4818-966D-E52C21EF3BC3}"/>
              </a:ext>
            </a:extLst>
          </p:cNvPr>
          <p:cNvSpPr txBox="1"/>
          <p:nvPr/>
        </p:nvSpPr>
        <p:spPr>
          <a:xfrm>
            <a:off x="5339915" y="88580"/>
            <a:ext cx="48317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</a:rPr>
              <a:t>Cou</a:t>
            </a:r>
            <a:r>
              <a:rPr lang="en-US" sz="4000" b="1" spc="300" dirty="0">
                <a:solidFill>
                  <a:srgbClr val="453977"/>
                </a:solidFill>
                <a:latin typeface="+mn-lt"/>
                <a:cs typeface="+mn-cs"/>
              </a:rPr>
              <a:t>rt appearances</a:t>
            </a:r>
          </a:p>
        </p:txBody>
      </p:sp>
      <p:sp>
        <p:nvSpPr>
          <p:cNvPr id="9" name="Facts rectangle">
            <a:extLst>
              <a:ext uri="{FF2B5EF4-FFF2-40B4-BE49-F238E27FC236}">
                <a16:creationId xmlns:a16="http://schemas.microsoft.com/office/drawing/2014/main" id="{660A6A2E-C39E-453A-85DD-7BE21C5CC65B}"/>
              </a:ext>
            </a:extLst>
          </p:cNvPr>
          <p:cNvSpPr>
            <a:spLocks/>
          </p:cNvSpPr>
          <p:nvPr/>
        </p:nvSpPr>
        <p:spPr>
          <a:xfrm>
            <a:off x="2083383" y="5585342"/>
            <a:ext cx="8310297" cy="4613077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5C5CB9-CF6A-45C0-BDAC-037C9CD8874E}"/>
              </a:ext>
            </a:extLst>
          </p:cNvPr>
          <p:cNvSpPr/>
          <p:nvPr/>
        </p:nvSpPr>
        <p:spPr>
          <a:xfrm>
            <a:off x="10565594" y="5610529"/>
            <a:ext cx="7636790" cy="3323912"/>
          </a:xfrm>
          <a:prstGeom prst="roundRect">
            <a:avLst>
              <a:gd name="adj" fmla="val 3176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AU" sz="2000" b="1" dirty="0">
                <a:solidFill>
                  <a:schemeClr val="bg1"/>
                </a:solidFill>
              </a:rPr>
              <a:t>Matters brought to court rose, increasing total convictions</a:t>
            </a:r>
          </a:p>
          <a:p>
            <a:pPr algn="ctr">
              <a:defRPr/>
            </a:pPr>
            <a:endParaRPr lang="en-AU" sz="2000" b="1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/>
                </a:solidFill>
              </a:rPr>
              <a:t>The rise in convictions was </a:t>
            </a:r>
            <a:r>
              <a:rPr lang="en-AU" sz="2000" b="1" u="sng" dirty="0">
                <a:solidFill>
                  <a:schemeClr val="bg1"/>
                </a:solidFill>
              </a:rPr>
              <a:t>not</a:t>
            </a:r>
            <a:r>
              <a:rPr lang="en-AU" sz="2000" dirty="0">
                <a:solidFill>
                  <a:schemeClr val="bg1"/>
                </a:solidFill>
              </a:rPr>
              <a:t> due to changes in the conviction rate or imprisonment rate, both were stable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/>
                </a:solidFill>
              </a:rPr>
              <a:t>The six offences to the left were the top growing offences in sentenced custody, they also made up 37% of growth in proven court appearances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/>
                </a:solidFill>
              </a:rPr>
              <a:t>Violent offences made up 27% of growth in proven appearances</a:t>
            </a:r>
          </a:p>
        </p:txBody>
      </p:sp>
      <p:sp>
        <p:nvSpPr>
          <p:cNvPr id="11" name="Facts rectangle">
            <a:extLst>
              <a:ext uri="{FF2B5EF4-FFF2-40B4-BE49-F238E27FC236}">
                <a16:creationId xmlns:a16="http://schemas.microsoft.com/office/drawing/2014/main" id="{68648847-22D7-4B52-A97A-3B547054356A}"/>
              </a:ext>
            </a:extLst>
          </p:cNvPr>
          <p:cNvSpPr>
            <a:spLocks/>
          </p:cNvSpPr>
          <p:nvPr/>
        </p:nvSpPr>
        <p:spPr>
          <a:xfrm>
            <a:off x="2101315" y="981506"/>
            <a:ext cx="16101069" cy="4418797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CCA401-F67B-439C-8D9F-1AC76D4D520F}"/>
              </a:ext>
            </a:extLst>
          </p:cNvPr>
          <p:cNvGraphicFramePr>
            <a:graphicFrameLocks/>
          </p:cNvGraphicFramePr>
          <p:nvPr/>
        </p:nvGraphicFramePr>
        <p:xfrm>
          <a:off x="2302721" y="1006937"/>
          <a:ext cx="5271784" cy="429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021BB580-ACE9-47F0-93CF-A766F79B7281}"/>
              </a:ext>
            </a:extLst>
          </p:cNvPr>
          <p:cNvSpPr/>
          <p:nvPr/>
        </p:nvSpPr>
        <p:spPr>
          <a:xfrm rot="20478285">
            <a:off x="3152675" y="3467503"/>
            <a:ext cx="3718752" cy="447655"/>
          </a:xfrm>
          <a:prstGeom prst="rightArrow">
            <a:avLst/>
          </a:prstGeom>
          <a:solidFill>
            <a:srgbClr val="2190D7"/>
          </a:solidFill>
          <a:ln>
            <a:solidFill>
              <a:srgbClr val="2190D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15% INCREASE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C3D5896-0099-4D1C-9945-11E96B312BB0}"/>
              </a:ext>
            </a:extLst>
          </p:cNvPr>
          <p:cNvGraphicFramePr>
            <a:graphicFrameLocks/>
          </p:cNvGraphicFramePr>
          <p:nvPr/>
        </p:nvGraphicFramePr>
        <p:xfrm>
          <a:off x="7436240" y="1060580"/>
          <a:ext cx="5555709" cy="426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DDDC405-909B-43BA-9756-9C58D352E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507430"/>
              </p:ext>
            </p:extLst>
          </p:nvPr>
        </p:nvGraphicFramePr>
        <p:xfrm>
          <a:off x="2083383" y="5608893"/>
          <a:ext cx="9023885" cy="451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2AD2165A-2B31-46D6-B9D8-732FC4EF9694}"/>
              </a:ext>
            </a:extLst>
          </p:cNvPr>
          <p:cNvSpPr/>
          <p:nvPr/>
        </p:nvSpPr>
        <p:spPr>
          <a:xfrm rot="20674289">
            <a:off x="8655354" y="3230270"/>
            <a:ext cx="3718752" cy="4476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16% INCREASE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A2B6B-7440-4071-9E52-1D5DBD48CE4D}"/>
              </a:ext>
            </a:extLst>
          </p:cNvPr>
          <p:cNvGrpSpPr/>
          <p:nvPr/>
        </p:nvGrpSpPr>
        <p:grpSpPr>
          <a:xfrm>
            <a:off x="8031753" y="9630727"/>
            <a:ext cx="2212931" cy="384813"/>
            <a:chOff x="2054546" y="361291"/>
            <a:chExt cx="2212931" cy="3848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C0DA7E-FE29-4A8E-B697-75FE5E8FF55F}"/>
                </a:ext>
              </a:extLst>
            </p:cNvPr>
            <p:cNvSpPr/>
            <p:nvPr/>
          </p:nvSpPr>
          <p:spPr>
            <a:xfrm>
              <a:off x="2054546" y="361291"/>
              <a:ext cx="1101616" cy="379429"/>
            </a:xfrm>
            <a:prstGeom prst="rect">
              <a:avLst/>
            </a:prstGeom>
            <a:solidFill>
              <a:srgbClr val="241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/>
                <a:t>Violent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FA99AF-2F8B-487F-8D71-6CA06A76A442}"/>
                </a:ext>
              </a:extLst>
            </p:cNvPr>
            <p:cNvSpPr/>
            <p:nvPr/>
          </p:nvSpPr>
          <p:spPr>
            <a:xfrm>
              <a:off x="3165860" y="366675"/>
              <a:ext cx="1101617" cy="379429"/>
            </a:xfrm>
            <a:prstGeom prst="rect">
              <a:avLst/>
            </a:prstGeom>
            <a:solidFill>
              <a:srgbClr val="2190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/>
                <a:t>Non-violent</a:t>
              </a:r>
              <a:endParaRPr lang="en-AU" sz="1200" b="1" dirty="0"/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A9A623E-1A8B-43B9-987C-AA9393BA8BE9}"/>
              </a:ext>
            </a:extLst>
          </p:cNvPr>
          <p:cNvGraphicFramePr>
            <a:graphicFrameLocks/>
          </p:cNvGraphicFramePr>
          <p:nvPr/>
        </p:nvGraphicFramePr>
        <p:xfrm>
          <a:off x="12988412" y="920376"/>
          <a:ext cx="4976826" cy="479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F60F0EBB-68E0-4B69-ADD1-8F5B1EF02D10}"/>
              </a:ext>
            </a:extLst>
          </p:cNvPr>
          <p:cNvSpPr/>
          <p:nvPr/>
        </p:nvSpPr>
        <p:spPr>
          <a:xfrm>
            <a:off x="13425776" y="2823120"/>
            <a:ext cx="4102097" cy="49561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10457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Graphic spid="12" grpId="0">
        <p:bldAsOne/>
      </p:bldGraphic>
      <p:bldP spid="13" grpId="0" animBg="1"/>
      <p:bldGraphic spid="14" grpId="0">
        <p:bldAsOne/>
      </p:bldGraphic>
      <p:bldGraphic spid="15" grpId="0">
        <p:bldAsOne/>
      </p:bldGraphic>
      <p:bldP spid="16" grpId="0" animBg="1"/>
      <p:bldGraphic spid="20" grpId="0">
        <p:bldAsOne/>
      </p:bldGraphic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557881-074E-4BC5-B692-22E8E7016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00438"/>
              </p:ext>
            </p:extLst>
          </p:nvPr>
        </p:nvGraphicFramePr>
        <p:xfrm>
          <a:off x="1922761" y="1079215"/>
          <a:ext cx="11570853" cy="902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465332-8CCC-47BC-B152-DAD78A29BDE9}"/>
              </a:ext>
            </a:extLst>
          </p:cNvPr>
          <p:cNvSpPr txBox="1"/>
          <p:nvPr/>
        </p:nvSpPr>
        <p:spPr>
          <a:xfrm>
            <a:off x="1922761" y="70818"/>
            <a:ext cx="106297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  <a:latin typeface="+mn-lt"/>
                <a:cs typeface="+mn-cs"/>
              </a:rPr>
              <a:t>Offence types in court &amp; prison sentences</a:t>
            </a:r>
          </a:p>
        </p:txBody>
      </p:sp>
      <p:sp>
        <p:nvSpPr>
          <p:cNvPr id="6" name="Facts rectangle">
            <a:extLst>
              <a:ext uri="{FF2B5EF4-FFF2-40B4-BE49-F238E27FC236}">
                <a16:creationId xmlns:a16="http://schemas.microsoft.com/office/drawing/2014/main" id="{3D3051BC-09C6-470C-8BC3-EC4712D825C0}"/>
              </a:ext>
            </a:extLst>
          </p:cNvPr>
          <p:cNvSpPr>
            <a:spLocks/>
          </p:cNvSpPr>
          <p:nvPr/>
        </p:nvSpPr>
        <p:spPr>
          <a:xfrm>
            <a:off x="1922761" y="998313"/>
            <a:ext cx="11570854" cy="9233293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1E89F-0AEA-4CDC-BC71-390B433D18F7}"/>
              </a:ext>
            </a:extLst>
          </p:cNvPr>
          <p:cNvSpPr/>
          <p:nvPr/>
        </p:nvSpPr>
        <p:spPr>
          <a:xfrm>
            <a:off x="13664281" y="1159154"/>
            <a:ext cx="4233901" cy="4952086"/>
          </a:xfrm>
          <a:prstGeom prst="roundRect">
            <a:avLst>
              <a:gd name="adj" fmla="val 3708"/>
            </a:avLst>
          </a:prstGeom>
          <a:solidFill>
            <a:srgbClr val="7F7F7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04815">
              <a:defRPr/>
            </a:pPr>
            <a:r>
              <a:rPr lang="en-AU" sz="2000" b="1" dirty="0">
                <a:solidFill>
                  <a:schemeClr val="bg1"/>
                </a:solidFill>
                <a:latin typeface="Calibri" panose="020F0502020204030204"/>
              </a:rPr>
              <a:t>Offences with high imprisonment rates have more influence on the prison population </a:t>
            </a:r>
          </a:p>
          <a:p>
            <a:pPr algn="ctr" defTabSz="304815">
              <a:defRPr/>
            </a:pPr>
            <a:endParaRPr lang="en-AU" sz="2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solidFill>
                  <a:schemeClr val="bg1"/>
                </a:solidFill>
              </a:rPr>
              <a:t>Traffic &amp; illicit drug offences </a:t>
            </a:r>
            <a:r>
              <a:rPr lang="en-AU" sz="2000" dirty="0">
                <a:solidFill>
                  <a:schemeClr val="bg1"/>
                </a:solidFill>
              </a:rPr>
              <a:t>made up 29% of court appearances in 2019 but had low imprisonment rates</a:t>
            </a:r>
          </a:p>
          <a:p>
            <a:pPr defTabSz="304815"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solidFill>
                  <a:schemeClr val="bg1"/>
                </a:solidFill>
              </a:rPr>
              <a:t>Violent offences </a:t>
            </a:r>
            <a:r>
              <a:rPr lang="en-AU" sz="2000" dirty="0">
                <a:solidFill>
                  <a:schemeClr val="bg1"/>
                </a:solidFill>
              </a:rPr>
              <a:t>have a proportionately high imprisonment rate, exerting more influence on the prison population than other offence types</a:t>
            </a: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defTabSz="304815">
              <a:defRPr/>
            </a:pPr>
            <a:endParaRPr lang="en-A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6C91C15-DCE0-4431-A13A-234F19209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63" y="901155"/>
            <a:ext cx="5668872" cy="4114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Aboriginal proven appearances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3FAF66-C59F-4210-84F9-5E3A56106993}"/>
              </a:ext>
            </a:extLst>
          </p:cNvPr>
          <p:cNvGrpSpPr/>
          <p:nvPr/>
        </p:nvGrpSpPr>
        <p:grpSpPr>
          <a:xfrm>
            <a:off x="2091821" y="1208370"/>
            <a:ext cx="2212931" cy="391830"/>
            <a:chOff x="2054546" y="361291"/>
            <a:chExt cx="2212931" cy="391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82EB44-9031-4669-BFC0-A6565499E724}"/>
                </a:ext>
              </a:extLst>
            </p:cNvPr>
            <p:cNvSpPr/>
            <p:nvPr/>
          </p:nvSpPr>
          <p:spPr>
            <a:xfrm>
              <a:off x="2054546" y="361291"/>
              <a:ext cx="1101616" cy="391830"/>
            </a:xfrm>
            <a:prstGeom prst="rect">
              <a:avLst/>
            </a:prstGeom>
            <a:solidFill>
              <a:srgbClr val="241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/>
                <a:t>Violent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8F1E24-6FFF-4A6A-A760-A985F5364C0F}"/>
                </a:ext>
              </a:extLst>
            </p:cNvPr>
            <p:cNvSpPr/>
            <p:nvPr/>
          </p:nvSpPr>
          <p:spPr>
            <a:xfrm>
              <a:off x="3165860" y="366675"/>
              <a:ext cx="1101617" cy="379429"/>
            </a:xfrm>
            <a:prstGeom prst="rect">
              <a:avLst/>
            </a:prstGeom>
            <a:solidFill>
              <a:srgbClr val="2190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/>
                <a:t>Non-violent</a:t>
              </a:r>
              <a:endParaRPr lang="en-AU" sz="1200" b="1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AC369-7491-49B5-820A-C37692646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BD6BFB-971C-407C-A681-1CFBFFDF5B40}"/>
              </a:ext>
            </a:extLst>
          </p:cNvPr>
          <p:cNvSpPr/>
          <p:nvPr/>
        </p:nvSpPr>
        <p:spPr>
          <a:xfrm>
            <a:off x="13770651" y="91908"/>
            <a:ext cx="1667469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72D701-391F-4463-B499-9B8E2565F23C}"/>
              </a:ext>
            </a:extLst>
          </p:cNvPr>
          <p:cNvSpPr/>
          <p:nvPr/>
        </p:nvSpPr>
        <p:spPr>
          <a:xfrm>
            <a:off x="16235041" y="33289"/>
            <a:ext cx="1870753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231E8-2B53-4966-A45C-FD53DBF3CCE5}"/>
              </a:ext>
            </a:extLst>
          </p:cNvPr>
          <p:cNvSpPr txBox="1"/>
          <p:nvPr/>
        </p:nvSpPr>
        <p:spPr>
          <a:xfrm>
            <a:off x="13659660" y="8250683"/>
            <a:ext cx="4233901" cy="1754326"/>
          </a:xfrm>
          <a:prstGeom prst="rect">
            <a:avLst/>
          </a:prstGeom>
          <a:noFill/>
          <a:ln>
            <a:solidFill>
              <a:srgbClr val="FFBB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Note: all offences in the chart grew in volume from 2015 to 2019. </a:t>
            </a:r>
          </a:p>
          <a:p>
            <a:r>
              <a:rPr lang="en-AU" dirty="0"/>
              <a:t>Homicide and miscellaneous offences are not pictured as they both have small volumes in court and did not grow over the period.</a:t>
            </a:r>
          </a:p>
        </p:txBody>
      </p:sp>
    </p:spTree>
    <p:extLst>
      <p:ext uri="{BB962C8B-B14F-4D97-AF65-F5344CB8AC3E}">
        <p14:creationId xmlns:p14="http://schemas.microsoft.com/office/powerpoint/2010/main" val="21394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3F599-FCD0-4467-9F4F-D6E87FFC3D51}"/>
              </a:ext>
            </a:extLst>
          </p:cNvPr>
          <p:cNvSpPr txBox="1"/>
          <p:nvPr/>
        </p:nvSpPr>
        <p:spPr>
          <a:xfrm>
            <a:off x="3141120" y="261939"/>
            <a:ext cx="13369493" cy="708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Summary: key drivers of Aboriginal adults in custody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50" name="Graphic 49" descr="Court">
            <a:extLst>
              <a:ext uri="{FF2B5EF4-FFF2-40B4-BE49-F238E27FC236}">
                <a16:creationId xmlns:a16="http://schemas.microsoft.com/office/drawing/2014/main" id="{5F5DE2CD-FE0D-4CBF-8265-6CD3B5B8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011" y="2259079"/>
            <a:ext cx="978017" cy="977114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80FFB1D0-CBF4-4BB7-B64D-C19B5FE27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7688" y="2563584"/>
            <a:ext cx="1003830" cy="1003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4653A-C12E-4C1B-B616-D6A24187CD6D}"/>
              </a:ext>
            </a:extLst>
          </p:cNvPr>
          <p:cNvSpPr txBox="1"/>
          <p:nvPr/>
        </p:nvSpPr>
        <p:spPr>
          <a:xfrm>
            <a:off x="2130859" y="4448613"/>
            <a:ext cx="2880000" cy="206210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241F55"/>
                </a:solidFill>
              </a:rPr>
              <a:t>Total population up </a:t>
            </a:r>
            <a:r>
              <a:rPr lang="en-AU" sz="2400" b="1" dirty="0">
                <a:solidFill>
                  <a:srgbClr val="241F55"/>
                </a:solidFill>
              </a:rPr>
              <a:t>61%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241F55"/>
                </a:solidFill>
              </a:rPr>
              <a:t>Remand</a:t>
            </a:r>
            <a:r>
              <a:rPr lang="en-AU" sz="2000" dirty="0"/>
              <a:t> is growing faster than sentenced custody: </a:t>
            </a:r>
            <a:r>
              <a:rPr lang="en-AU" sz="2000" b="1" dirty="0">
                <a:solidFill>
                  <a:srgbClr val="241F55"/>
                </a:solidFill>
              </a:rPr>
              <a:t>up </a:t>
            </a:r>
            <a:r>
              <a:rPr lang="en-AU" sz="2400" b="1" dirty="0">
                <a:solidFill>
                  <a:srgbClr val="241F55"/>
                </a:solidFill>
              </a:rPr>
              <a:t>143%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75ACE-27D6-4376-B973-C7419EC6A32C}"/>
              </a:ext>
            </a:extLst>
          </p:cNvPr>
          <p:cNvSpPr txBox="1"/>
          <p:nvPr/>
        </p:nvSpPr>
        <p:spPr>
          <a:xfrm>
            <a:off x="5220544" y="4426618"/>
            <a:ext cx="2880000" cy="3293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4F408E"/>
                </a:solidFill>
              </a:rPr>
              <a:t>Violent offences </a:t>
            </a:r>
            <a:r>
              <a:rPr lang="en-AU" sz="2000" dirty="0"/>
              <a:t>made up around </a:t>
            </a:r>
            <a:r>
              <a:rPr lang="en-AU" sz="2400" b="1" dirty="0">
                <a:solidFill>
                  <a:srgbClr val="4F408E"/>
                </a:solidFill>
              </a:rPr>
              <a:t>two thirds</a:t>
            </a:r>
            <a:r>
              <a:rPr lang="en-AU" sz="24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increase in sentenced custody &amp; remand (in 5 years)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4F408E"/>
                </a:solidFill>
              </a:rPr>
              <a:t>Sentencing order breaches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made up a </a:t>
            </a:r>
            <a:r>
              <a:rPr lang="en-AU" sz="2400" b="1" dirty="0">
                <a:solidFill>
                  <a:srgbClr val="4F408E"/>
                </a:solidFill>
              </a:rPr>
              <a:t>quarter</a:t>
            </a:r>
            <a:r>
              <a:rPr lang="en-AU" sz="2000" b="1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growth in sentenced custody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DF9D7-DD24-4BDE-BB7F-444DC0DB7349}"/>
              </a:ext>
            </a:extLst>
          </p:cNvPr>
          <p:cNvSpPr txBox="1"/>
          <p:nvPr/>
        </p:nvSpPr>
        <p:spPr>
          <a:xfrm>
            <a:off x="8347492" y="4448755"/>
            <a:ext cx="2880000" cy="298543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Proven appearances rose </a:t>
            </a:r>
            <a:r>
              <a:rPr lang="en-AU" sz="2400" b="1" dirty="0">
                <a:solidFill>
                  <a:srgbClr val="7F7F7F"/>
                </a:solidFill>
              </a:rPr>
              <a:t>16%</a:t>
            </a:r>
            <a:r>
              <a:rPr lang="en-AU" sz="2000" b="1" dirty="0">
                <a:solidFill>
                  <a:srgbClr val="FFBB00"/>
                </a:solidFill>
              </a:rPr>
              <a:t> </a:t>
            </a:r>
            <a:r>
              <a:rPr lang="en-AU" sz="2000" dirty="0"/>
              <a:t>in 5 years, leading to more prison sentences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7F7F7F"/>
                </a:solidFill>
              </a:rPr>
              <a:t>Violent offending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7F7F7F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increase in court volume and had relatively high imprisonment rates </a:t>
            </a:r>
            <a:endParaRPr lang="en-AU" sz="20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41B4-A7A0-497D-9DA1-5E225DEB6C27}"/>
              </a:ext>
            </a:extLst>
          </p:cNvPr>
          <p:cNvSpPr txBox="1"/>
          <p:nvPr/>
        </p:nvSpPr>
        <p:spPr>
          <a:xfrm>
            <a:off x="11534789" y="4423840"/>
            <a:ext cx="2880000" cy="3662541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The number of </a:t>
            </a:r>
            <a:r>
              <a:rPr lang="en-AU" sz="2000" b="1" dirty="0">
                <a:solidFill>
                  <a:srgbClr val="2190D7"/>
                </a:solidFill>
              </a:rPr>
              <a:t>Court 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refusals</a:t>
            </a:r>
            <a:r>
              <a:rPr lang="en-AU" sz="2000" b="1" dirty="0"/>
              <a:t> </a:t>
            </a:r>
            <a:r>
              <a:rPr lang="en-AU" sz="2000" dirty="0"/>
              <a:t>rose by </a:t>
            </a:r>
            <a:r>
              <a:rPr lang="en-AU" sz="2400" b="1" dirty="0">
                <a:solidFill>
                  <a:srgbClr val="2190D7"/>
                </a:solidFill>
              </a:rPr>
              <a:t>40%</a:t>
            </a:r>
            <a:r>
              <a:rPr lang="en-AU" sz="2000" b="1" dirty="0"/>
              <a:t>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>
                <a:solidFill>
                  <a:srgbClr val="2190D7"/>
                </a:solidFill>
              </a:rPr>
              <a:t>Bail refusal rates</a:t>
            </a:r>
            <a:r>
              <a:rPr lang="en-AU" sz="2000" b="1" dirty="0"/>
              <a:t> </a:t>
            </a:r>
            <a:r>
              <a:rPr lang="en-AU" sz="2000" dirty="0"/>
              <a:t>also rose by </a:t>
            </a:r>
            <a:r>
              <a:rPr lang="en-AU" sz="2400" b="1" dirty="0">
                <a:solidFill>
                  <a:srgbClr val="2190D7"/>
                </a:solidFill>
              </a:rPr>
              <a:t>22%</a:t>
            </a:r>
            <a:r>
              <a:rPr lang="en-AU" sz="2400" b="1" dirty="0"/>
              <a:t> </a:t>
            </a:r>
            <a:r>
              <a:rPr lang="en-AU" sz="2000" dirty="0"/>
              <a:t>for Police and </a:t>
            </a:r>
            <a:r>
              <a:rPr lang="en-AU" sz="2400" b="1" dirty="0">
                <a:solidFill>
                  <a:srgbClr val="2190D7"/>
                </a:solidFill>
              </a:rPr>
              <a:t>11%</a:t>
            </a:r>
            <a:r>
              <a:rPr lang="en-AU" sz="2000" dirty="0"/>
              <a:t> for courts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The volume of </a:t>
            </a:r>
            <a:r>
              <a:rPr lang="en-AU" sz="2000" b="1" dirty="0">
                <a:solidFill>
                  <a:srgbClr val="2190D7"/>
                </a:solidFill>
              </a:rPr>
              <a:t>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breaches</a:t>
            </a:r>
            <a:r>
              <a:rPr lang="en-AU" sz="2000" b="1" dirty="0"/>
              <a:t> </a:t>
            </a:r>
            <a:r>
              <a:rPr lang="en-AU" sz="2000" dirty="0"/>
              <a:t>established in court rose but the revocation rate fell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CD643-6BBA-48F5-A449-464F9202CE1F}"/>
              </a:ext>
            </a:extLst>
          </p:cNvPr>
          <p:cNvSpPr txBox="1"/>
          <p:nvPr/>
        </p:nvSpPr>
        <p:spPr>
          <a:xfrm>
            <a:off x="14751487" y="5314414"/>
            <a:ext cx="28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7DB85-088C-4F7E-AA39-F14F9526BF37}"/>
              </a:ext>
            </a:extLst>
          </p:cNvPr>
          <p:cNvSpPr txBox="1"/>
          <p:nvPr/>
        </p:nvSpPr>
        <p:spPr>
          <a:xfrm>
            <a:off x="14608532" y="4448613"/>
            <a:ext cx="2880000" cy="3847207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Some evidence of systemic </a:t>
            </a:r>
            <a:r>
              <a:rPr lang="en-AU" sz="2000" b="1" dirty="0">
                <a:solidFill>
                  <a:srgbClr val="FFBB00"/>
                </a:solidFill>
              </a:rPr>
              <a:t>bias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Multiple and frequent contacts with the system from a young age compounded by </a:t>
            </a:r>
            <a:r>
              <a:rPr lang="en-AU" sz="2000" b="1" dirty="0">
                <a:solidFill>
                  <a:srgbClr val="FFBB00"/>
                </a:solidFill>
              </a:rPr>
              <a:t>socio economic factors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Almost </a:t>
            </a:r>
            <a:r>
              <a:rPr lang="en-AU" sz="2400" b="1" dirty="0">
                <a:solidFill>
                  <a:srgbClr val="FFBB00"/>
                </a:solidFill>
              </a:rPr>
              <a:t>half</a:t>
            </a:r>
            <a:r>
              <a:rPr lang="en-AU" sz="2000" dirty="0"/>
              <a:t> of Aboriginal offenders </a:t>
            </a:r>
            <a:r>
              <a:rPr lang="en-AU" sz="2000" b="1" dirty="0">
                <a:solidFill>
                  <a:srgbClr val="FFBB00"/>
                </a:solidFill>
              </a:rPr>
              <a:t>reoffend</a:t>
            </a:r>
            <a:r>
              <a:rPr lang="en-AU" sz="2000" b="1" dirty="0"/>
              <a:t> </a:t>
            </a:r>
            <a:r>
              <a:rPr lang="en-AU" sz="2000" dirty="0"/>
              <a:t>within 6 months of release</a:t>
            </a: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97CFA674-9186-416C-BA93-B530F6BE406B}"/>
              </a:ext>
            </a:extLst>
          </p:cNvPr>
          <p:cNvSpPr>
            <a:spLocks/>
          </p:cNvSpPr>
          <p:nvPr/>
        </p:nvSpPr>
        <p:spPr bwMode="auto">
          <a:xfrm>
            <a:off x="5080146" y="7909559"/>
            <a:ext cx="3177982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03BA0E8B-1445-478C-B6AB-D4BC20F2D6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7244" y="2226540"/>
            <a:ext cx="8017" cy="5683019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8" name="Line 24">
            <a:extLst>
              <a:ext uri="{FF2B5EF4-FFF2-40B4-BE49-F238E27FC236}">
                <a16:creationId xmlns:a16="http://schemas.microsoft.com/office/drawing/2014/main" id="{5A90F8AB-2D1D-4BBD-8995-B766F1E0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331" y="2170894"/>
            <a:ext cx="77846" cy="573866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Arc 22">
            <a:extLst>
              <a:ext uri="{FF2B5EF4-FFF2-40B4-BE49-F238E27FC236}">
                <a16:creationId xmlns:a16="http://schemas.microsoft.com/office/drawing/2014/main" id="{6E1BF4AC-050B-481E-BDBC-13528C7D6EDB}"/>
              </a:ext>
            </a:extLst>
          </p:cNvPr>
          <p:cNvSpPr>
            <a:spLocks/>
          </p:cNvSpPr>
          <p:nvPr/>
        </p:nvSpPr>
        <p:spPr bwMode="auto">
          <a:xfrm rot="10800000">
            <a:off x="2018587" y="1237827"/>
            <a:ext cx="3041091" cy="1021252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Arc 22">
            <a:extLst>
              <a:ext uri="{FF2B5EF4-FFF2-40B4-BE49-F238E27FC236}">
                <a16:creationId xmlns:a16="http://schemas.microsoft.com/office/drawing/2014/main" id="{098438DA-69B0-418A-83B7-F3DD492CCA7E}"/>
              </a:ext>
            </a:extLst>
          </p:cNvPr>
          <p:cNvSpPr>
            <a:spLocks/>
          </p:cNvSpPr>
          <p:nvPr/>
        </p:nvSpPr>
        <p:spPr bwMode="auto">
          <a:xfrm rot="10800000">
            <a:off x="8185331" y="1237827"/>
            <a:ext cx="3093257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3" name="Arc 22">
            <a:extLst>
              <a:ext uri="{FF2B5EF4-FFF2-40B4-BE49-F238E27FC236}">
                <a16:creationId xmlns:a16="http://schemas.microsoft.com/office/drawing/2014/main" id="{A23CEEE9-7C1D-4470-B509-21D3AC89E049}"/>
              </a:ext>
            </a:extLst>
          </p:cNvPr>
          <p:cNvSpPr>
            <a:spLocks/>
          </p:cNvSpPr>
          <p:nvPr/>
        </p:nvSpPr>
        <p:spPr bwMode="auto">
          <a:xfrm>
            <a:off x="11257465" y="7909558"/>
            <a:ext cx="3190228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B35D063-D9A6-4275-8A6A-7AE0FADF6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2514" y="2127471"/>
            <a:ext cx="353" cy="5782087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Line 24">
            <a:extLst>
              <a:ext uri="{FF2B5EF4-FFF2-40B4-BE49-F238E27FC236}">
                <a16:creationId xmlns:a16="http://schemas.microsoft.com/office/drawing/2014/main" id="{0B0C5CE8-09ED-4FD8-ABA5-37833ABAD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9675" y="2059172"/>
            <a:ext cx="88018" cy="585038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8" name="Arc 22">
            <a:extLst>
              <a:ext uri="{FF2B5EF4-FFF2-40B4-BE49-F238E27FC236}">
                <a16:creationId xmlns:a16="http://schemas.microsoft.com/office/drawing/2014/main" id="{6314685A-6A39-4F90-BCEC-6B7080F25EAF}"/>
              </a:ext>
            </a:extLst>
          </p:cNvPr>
          <p:cNvSpPr>
            <a:spLocks/>
          </p:cNvSpPr>
          <p:nvPr/>
        </p:nvSpPr>
        <p:spPr bwMode="auto">
          <a:xfrm rot="10800000">
            <a:off x="14359675" y="1120958"/>
            <a:ext cx="3025671" cy="992378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CB6A8-269A-4107-8B00-60599B90BD1E}"/>
              </a:ext>
            </a:extLst>
          </p:cNvPr>
          <p:cNvGrpSpPr/>
          <p:nvPr/>
        </p:nvGrpSpPr>
        <p:grpSpPr>
          <a:xfrm>
            <a:off x="2132451" y="1651915"/>
            <a:ext cx="2684157" cy="2340000"/>
            <a:chOff x="2132451" y="1651915"/>
            <a:chExt cx="2684157" cy="234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91F3C4-2923-44AF-8F69-031FC9DD1008}"/>
                </a:ext>
              </a:extLst>
            </p:cNvPr>
            <p:cNvGrpSpPr/>
            <p:nvPr/>
          </p:nvGrpSpPr>
          <p:grpSpPr>
            <a:xfrm>
              <a:off x="2324377" y="1651915"/>
              <a:ext cx="2340000" cy="2340000"/>
              <a:chOff x="2397236" y="1655387"/>
              <a:chExt cx="2235020" cy="223081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89FE3-6D0E-4002-817E-65C47A17FD98}"/>
                  </a:ext>
                </a:extLst>
              </p:cNvPr>
              <p:cNvSpPr/>
              <p:nvPr/>
            </p:nvSpPr>
            <p:spPr>
              <a:xfrm>
                <a:off x="2397236" y="1655387"/>
                <a:ext cx="2235020" cy="2230812"/>
              </a:xfrm>
              <a:prstGeom prst="ellipse">
                <a:avLst/>
              </a:prstGeom>
              <a:solidFill>
                <a:srgbClr val="241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Graphic 39" descr="Upward trend">
                <a:extLst>
                  <a:ext uri="{FF2B5EF4-FFF2-40B4-BE49-F238E27FC236}">
                    <a16:creationId xmlns:a16="http://schemas.microsoft.com/office/drawing/2014/main" id="{0D49D673-C99D-43AF-AD57-B8F8D2312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74746" y="1749522"/>
                <a:ext cx="1080000" cy="10779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F48220-06D0-49FC-A2BC-3B0C2E4621FC}"/>
                </a:ext>
              </a:extLst>
            </p:cNvPr>
            <p:cNvSpPr txBox="1"/>
            <p:nvPr/>
          </p:nvSpPr>
          <p:spPr>
            <a:xfrm>
              <a:off x="2132451" y="2842144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Prison population increasing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A50A21-757E-4701-A18C-7C82CDED5E54}"/>
              </a:ext>
            </a:extLst>
          </p:cNvPr>
          <p:cNvGrpSpPr/>
          <p:nvPr/>
        </p:nvGrpSpPr>
        <p:grpSpPr>
          <a:xfrm>
            <a:off x="11647327" y="1651915"/>
            <a:ext cx="2340000" cy="2340000"/>
            <a:chOff x="11647327" y="1651915"/>
            <a:chExt cx="2340000" cy="23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BD141-60BD-42B9-8E92-EEA33AEF8535}"/>
                </a:ext>
              </a:extLst>
            </p:cNvPr>
            <p:cNvGrpSpPr/>
            <p:nvPr/>
          </p:nvGrpSpPr>
          <p:grpSpPr>
            <a:xfrm>
              <a:off x="11647327" y="1651915"/>
              <a:ext cx="2340000" cy="2340000"/>
              <a:chOff x="11647327" y="1651915"/>
              <a:chExt cx="2340000" cy="234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5B7AFA-0D4F-4285-BE3F-345D5379D3D1}"/>
                  </a:ext>
                </a:extLst>
              </p:cNvPr>
              <p:cNvSpPr/>
              <p:nvPr/>
            </p:nvSpPr>
            <p:spPr>
              <a:xfrm>
                <a:off x="11647327" y="1651915"/>
                <a:ext cx="2340000" cy="2340000"/>
              </a:xfrm>
              <a:prstGeom prst="ellipse">
                <a:avLst/>
              </a:prstGeom>
              <a:solidFill>
                <a:srgbClr val="219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Graphic 52" descr="Handcuffs">
                <a:extLst>
                  <a:ext uri="{FF2B5EF4-FFF2-40B4-BE49-F238E27FC236}">
                    <a16:creationId xmlns:a16="http://schemas.microsoft.com/office/drawing/2014/main" id="{64D78258-CB5A-4905-8DFF-B3232920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52701" y="1806344"/>
                <a:ext cx="1132861" cy="1132861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811B96-821E-4867-805D-849E74E6F4E4}"/>
                </a:ext>
              </a:extLst>
            </p:cNvPr>
            <p:cNvSpPr txBox="1"/>
            <p:nvPr/>
          </p:nvSpPr>
          <p:spPr>
            <a:xfrm>
              <a:off x="11704632" y="2831340"/>
              <a:ext cx="222538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Increase in remand &amp; bail breaches</a:t>
              </a:r>
            </a:p>
            <a:p>
              <a:endParaRPr lang="en-AU" sz="2300" dirty="0">
                <a:solidFill>
                  <a:srgbClr val="2190D7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046778-65E5-4104-82E1-171444987CC0}"/>
              </a:ext>
            </a:extLst>
          </p:cNvPr>
          <p:cNvGrpSpPr/>
          <p:nvPr/>
        </p:nvGrpSpPr>
        <p:grpSpPr>
          <a:xfrm>
            <a:off x="5428402" y="1750993"/>
            <a:ext cx="2425187" cy="2340000"/>
            <a:chOff x="5428402" y="1750993"/>
            <a:chExt cx="2425187" cy="234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8BBFA6-DC7C-4F91-9EE8-1EECAAC8480E}"/>
                </a:ext>
              </a:extLst>
            </p:cNvPr>
            <p:cNvGrpSpPr/>
            <p:nvPr/>
          </p:nvGrpSpPr>
          <p:grpSpPr>
            <a:xfrm>
              <a:off x="5434446" y="1750993"/>
              <a:ext cx="2340000" cy="2340000"/>
              <a:chOff x="5507196" y="1749842"/>
              <a:chExt cx="2235020" cy="223081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17509D-B3F9-4731-8EAF-0EECF234C09F}"/>
                  </a:ext>
                </a:extLst>
              </p:cNvPr>
              <p:cNvSpPr/>
              <p:nvPr/>
            </p:nvSpPr>
            <p:spPr>
              <a:xfrm>
                <a:off x="5507196" y="1749842"/>
                <a:ext cx="2235020" cy="2230812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aphic 6" descr="Group of men">
                <a:extLst>
                  <a:ext uri="{FF2B5EF4-FFF2-40B4-BE49-F238E27FC236}">
                    <a16:creationId xmlns:a16="http://schemas.microsoft.com/office/drawing/2014/main" id="{82C68DEB-A374-4E52-B45C-D9378491DC94}"/>
                  </a:ext>
                </a:extLst>
              </p:cNvPr>
              <p:cNvGrpSpPr/>
              <p:nvPr/>
            </p:nvGrpSpPr>
            <p:grpSpPr>
              <a:xfrm>
                <a:off x="6191749" y="1993176"/>
                <a:ext cx="836509" cy="756599"/>
                <a:chOff x="6206405" y="2051442"/>
                <a:chExt cx="836509" cy="756599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37934A-E70B-4C95-B216-1572E1DADB5B}"/>
                    </a:ext>
                  </a:extLst>
                </p:cNvPr>
                <p:cNvSpPr/>
                <p:nvPr/>
              </p:nvSpPr>
              <p:spPr>
                <a:xfrm>
                  <a:off x="68001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A2D464D-21AD-4B15-96AB-044117C8DF70}"/>
                    </a:ext>
                  </a:extLst>
                </p:cNvPr>
                <p:cNvSpPr/>
                <p:nvPr/>
              </p:nvSpPr>
              <p:spPr>
                <a:xfrm>
                  <a:off x="63126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9DF5FFB-11CE-4F14-96D9-8102E8F84525}"/>
                    </a:ext>
                  </a:extLst>
                </p:cNvPr>
                <p:cNvSpPr/>
                <p:nvPr/>
              </p:nvSpPr>
              <p:spPr>
                <a:xfrm>
                  <a:off x="655644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AADA67B-209E-465D-87E4-5778B12851B4}"/>
                    </a:ext>
                  </a:extLst>
                </p:cNvPr>
                <p:cNvSpPr/>
                <p:nvPr/>
              </p:nvSpPr>
              <p:spPr>
                <a:xfrm>
                  <a:off x="6452107" y="2208416"/>
                  <a:ext cx="347069" cy="599625"/>
                </a:xfrm>
                <a:custGeom>
                  <a:avLst/>
                  <a:gdLst>
                    <a:gd name="connsiteX0" fmla="*/ 346139 w 347069"/>
                    <a:gd name="connsiteY0" fmla="*/ 229125 h 599625"/>
                    <a:gd name="connsiteX1" fmla="*/ 302264 w 347069"/>
                    <a:gd name="connsiteY1" fmla="*/ 67275 h 599625"/>
                    <a:gd name="connsiteX2" fmla="*/ 293489 w 347069"/>
                    <a:gd name="connsiteY2" fmla="*/ 51675 h 599625"/>
                    <a:gd name="connsiteX3" fmla="*/ 226214 w 347069"/>
                    <a:gd name="connsiteY3" fmla="*/ 8775 h 599625"/>
                    <a:gd name="connsiteX4" fmla="*/ 173564 w 347069"/>
                    <a:gd name="connsiteY4" fmla="*/ 0 h 599625"/>
                    <a:gd name="connsiteX5" fmla="*/ 120914 w 347069"/>
                    <a:gd name="connsiteY5" fmla="*/ 8775 h 599625"/>
                    <a:gd name="connsiteX6" fmla="*/ 53639 w 347069"/>
                    <a:gd name="connsiteY6" fmla="*/ 51675 h 599625"/>
                    <a:gd name="connsiteX7" fmla="*/ 44864 w 347069"/>
                    <a:gd name="connsiteY7" fmla="*/ 67275 h 599625"/>
                    <a:gd name="connsiteX8" fmla="*/ 989 w 347069"/>
                    <a:gd name="connsiteY8" fmla="*/ 229125 h 599625"/>
                    <a:gd name="connsiteX9" fmla="*/ 21464 w 347069"/>
                    <a:gd name="connsiteY9" fmla="*/ 266175 h 599625"/>
                    <a:gd name="connsiteX10" fmla="*/ 29264 w 347069"/>
                    <a:gd name="connsiteY10" fmla="*/ 267150 h 599625"/>
                    <a:gd name="connsiteX11" fmla="*/ 57539 w 347069"/>
                    <a:gd name="connsiteY11" fmla="*/ 245700 h 599625"/>
                    <a:gd name="connsiteX12" fmla="*/ 96539 w 347069"/>
                    <a:gd name="connsiteY12" fmla="*/ 103350 h 599625"/>
                    <a:gd name="connsiteX13" fmla="*/ 96539 w 347069"/>
                    <a:gd name="connsiteY13" fmla="*/ 599625 h 599625"/>
                    <a:gd name="connsiteX14" fmla="*/ 155039 w 347069"/>
                    <a:gd name="connsiteY14" fmla="*/ 599625 h 599625"/>
                    <a:gd name="connsiteX15" fmla="*/ 155039 w 347069"/>
                    <a:gd name="connsiteY15" fmla="*/ 320775 h 599625"/>
                    <a:gd name="connsiteX16" fmla="*/ 194039 w 347069"/>
                    <a:gd name="connsiteY16" fmla="*/ 320775 h 599625"/>
                    <a:gd name="connsiteX17" fmla="*/ 194039 w 347069"/>
                    <a:gd name="connsiteY17" fmla="*/ 598650 h 599625"/>
                    <a:gd name="connsiteX18" fmla="*/ 252539 w 347069"/>
                    <a:gd name="connsiteY18" fmla="*/ 598650 h 599625"/>
                    <a:gd name="connsiteX19" fmla="*/ 252539 w 347069"/>
                    <a:gd name="connsiteY19" fmla="*/ 103350 h 599625"/>
                    <a:gd name="connsiteX20" fmla="*/ 291539 w 347069"/>
                    <a:gd name="connsiteY20" fmla="*/ 245700 h 599625"/>
                    <a:gd name="connsiteX21" fmla="*/ 319814 w 347069"/>
                    <a:gd name="connsiteY21" fmla="*/ 267150 h 599625"/>
                    <a:gd name="connsiteX22" fmla="*/ 327614 w 347069"/>
                    <a:gd name="connsiteY22" fmla="*/ 266175 h 599625"/>
                    <a:gd name="connsiteX23" fmla="*/ 346139 w 347069"/>
                    <a:gd name="connsiteY23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69" h="599625">
                      <a:moveTo>
                        <a:pt x="346139" y="229125"/>
                      </a:moveTo>
                      <a:lnTo>
                        <a:pt x="302264" y="67275"/>
                      </a:lnTo>
                      <a:cubicBezTo>
                        <a:pt x="300314" y="61425"/>
                        <a:pt x="297389" y="55575"/>
                        <a:pt x="293489" y="51675"/>
                      </a:cubicBezTo>
                      <a:cubicBezTo>
                        <a:pt x="274964" y="32175"/>
                        <a:pt x="251564" y="1755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29125"/>
                      </a:lnTo>
                      <a:cubicBezTo>
                        <a:pt x="-2911" y="244725"/>
                        <a:pt x="4889" y="262275"/>
                        <a:pt x="21464" y="266175"/>
                      </a:cubicBezTo>
                      <a:cubicBezTo>
                        <a:pt x="24389" y="267150"/>
                        <a:pt x="26339" y="267150"/>
                        <a:pt x="29264" y="267150"/>
                      </a:cubicBezTo>
                      <a:cubicBezTo>
                        <a:pt x="41939" y="267150"/>
                        <a:pt x="53639" y="258375"/>
                        <a:pt x="57539" y="245700"/>
                      </a:cubicBezTo>
                      <a:lnTo>
                        <a:pt x="96539" y="103350"/>
                      </a:lnTo>
                      <a:lnTo>
                        <a:pt x="96539" y="599625"/>
                      </a:lnTo>
                      <a:lnTo>
                        <a:pt x="155039" y="599625"/>
                      </a:lnTo>
                      <a:lnTo>
                        <a:pt x="155039" y="320775"/>
                      </a:lnTo>
                      <a:lnTo>
                        <a:pt x="194039" y="320775"/>
                      </a:lnTo>
                      <a:lnTo>
                        <a:pt x="194039" y="598650"/>
                      </a:lnTo>
                      <a:lnTo>
                        <a:pt x="252539" y="598650"/>
                      </a:lnTo>
                      <a:lnTo>
                        <a:pt x="252539" y="103350"/>
                      </a:lnTo>
                      <a:lnTo>
                        <a:pt x="291539" y="245700"/>
                      </a:lnTo>
                      <a:cubicBezTo>
                        <a:pt x="295439" y="258375"/>
                        <a:pt x="307139" y="267150"/>
                        <a:pt x="319814" y="267150"/>
                      </a:cubicBezTo>
                      <a:cubicBezTo>
                        <a:pt x="322739" y="267150"/>
                        <a:pt x="324689" y="267150"/>
                        <a:pt x="327614" y="266175"/>
                      </a:cubicBezTo>
                      <a:cubicBezTo>
                        <a:pt x="341264" y="262275"/>
                        <a:pt x="350039" y="244725"/>
                        <a:pt x="346139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E44BB5A-8451-43BB-82AF-CE00976BB556}"/>
                    </a:ext>
                  </a:extLst>
                </p:cNvPr>
                <p:cNvSpPr/>
                <p:nvPr/>
              </p:nvSpPr>
              <p:spPr>
                <a:xfrm>
                  <a:off x="6206405" y="2207441"/>
                  <a:ext cx="281788" cy="600600"/>
                </a:xfrm>
                <a:custGeom>
                  <a:avLst/>
                  <a:gdLst>
                    <a:gd name="connsiteX0" fmla="*/ 226214 w 281788"/>
                    <a:gd name="connsiteY0" fmla="*/ 225225 h 600600"/>
                    <a:gd name="connsiteX1" fmla="*/ 270089 w 281788"/>
                    <a:gd name="connsiteY1" fmla="*/ 63375 h 600600"/>
                    <a:gd name="connsiteX2" fmla="*/ 281789 w 281788"/>
                    <a:gd name="connsiteY2" fmla="*/ 39975 h 600600"/>
                    <a:gd name="connsiteX3" fmla="*/ 226214 w 281788"/>
                    <a:gd name="connsiteY3" fmla="*/ 8775 h 600600"/>
                    <a:gd name="connsiteX4" fmla="*/ 173564 w 281788"/>
                    <a:gd name="connsiteY4" fmla="*/ 0 h 600600"/>
                    <a:gd name="connsiteX5" fmla="*/ 120914 w 281788"/>
                    <a:gd name="connsiteY5" fmla="*/ 8775 h 600600"/>
                    <a:gd name="connsiteX6" fmla="*/ 53639 w 281788"/>
                    <a:gd name="connsiteY6" fmla="*/ 51675 h 600600"/>
                    <a:gd name="connsiteX7" fmla="*/ 44864 w 281788"/>
                    <a:gd name="connsiteY7" fmla="*/ 67275 h 600600"/>
                    <a:gd name="connsiteX8" fmla="*/ 989 w 281788"/>
                    <a:gd name="connsiteY8" fmla="*/ 230100 h 600600"/>
                    <a:gd name="connsiteX9" fmla="*/ 21464 w 281788"/>
                    <a:gd name="connsiteY9" fmla="*/ 267150 h 600600"/>
                    <a:gd name="connsiteX10" fmla="*/ 29264 w 281788"/>
                    <a:gd name="connsiteY10" fmla="*/ 268125 h 600600"/>
                    <a:gd name="connsiteX11" fmla="*/ 57539 w 281788"/>
                    <a:gd name="connsiteY11" fmla="*/ 246675 h 600600"/>
                    <a:gd name="connsiteX12" fmla="*/ 96539 w 281788"/>
                    <a:gd name="connsiteY12" fmla="*/ 104325 h 600600"/>
                    <a:gd name="connsiteX13" fmla="*/ 96539 w 281788"/>
                    <a:gd name="connsiteY13" fmla="*/ 600600 h 600600"/>
                    <a:gd name="connsiteX14" fmla="*/ 155039 w 281788"/>
                    <a:gd name="connsiteY14" fmla="*/ 600600 h 600600"/>
                    <a:gd name="connsiteX15" fmla="*/ 155039 w 281788"/>
                    <a:gd name="connsiteY15" fmla="*/ 321750 h 600600"/>
                    <a:gd name="connsiteX16" fmla="*/ 194039 w 281788"/>
                    <a:gd name="connsiteY16" fmla="*/ 321750 h 600600"/>
                    <a:gd name="connsiteX17" fmla="*/ 194039 w 281788"/>
                    <a:gd name="connsiteY17" fmla="*/ 599625 h 600600"/>
                    <a:gd name="connsiteX18" fmla="*/ 252539 w 281788"/>
                    <a:gd name="connsiteY18" fmla="*/ 599625 h 600600"/>
                    <a:gd name="connsiteX19" fmla="*/ 252539 w 281788"/>
                    <a:gd name="connsiteY19" fmla="*/ 283725 h 600600"/>
                    <a:gd name="connsiteX20" fmla="*/ 226214 w 281788"/>
                    <a:gd name="connsiteY20" fmla="*/ 225225 h 6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1788" h="600600">
                      <a:moveTo>
                        <a:pt x="226214" y="225225"/>
                      </a:moveTo>
                      <a:lnTo>
                        <a:pt x="270089" y="63375"/>
                      </a:lnTo>
                      <a:cubicBezTo>
                        <a:pt x="272039" y="54600"/>
                        <a:pt x="276914" y="46800"/>
                        <a:pt x="281789" y="39975"/>
                      </a:cubicBezTo>
                      <a:cubicBezTo>
                        <a:pt x="266189" y="26325"/>
                        <a:pt x="246689" y="1560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30100"/>
                      </a:lnTo>
                      <a:cubicBezTo>
                        <a:pt x="-2911" y="245700"/>
                        <a:pt x="4889" y="263250"/>
                        <a:pt x="21464" y="267150"/>
                      </a:cubicBezTo>
                      <a:cubicBezTo>
                        <a:pt x="24389" y="268125"/>
                        <a:pt x="26339" y="268125"/>
                        <a:pt x="29264" y="268125"/>
                      </a:cubicBezTo>
                      <a:cubicBezTo>
                        <a:pt x="41939" y="268125"/>
                        <a:pt x="53639" y="259350"/>
                        <a:pt x="57539" y="246675"/>
                      </a:cubicBezTo>
                      <a:lnTo>
                        <a:pt x="96539" y="104325"/>
                      </a:lnTo>
                      <a:lnTo>
                        <a:pt x="96539" y="600600"/>
                      </a:lnTo>
                      <a:lnTo>
                        <a:pt x="155039" y="600600"/>
                      </a:lnTo>
                      <a:lnTo>
                        <a:pt x="155039" y="321750"/>
                      </a:lnTo>
                      <a:lnTo>
                        <a:pt x="194039" y="321750"/>
                      </a:lnTo>
                      <a:lnTo>
                        <a:pt x="194039" y="599625"/>
                      </a:lnTo>
                      <a:lnTo>
                        <a:pt x="252539" y="599625"/>
                      </a:lnTo>
                      <a:lnTo>
                        <a:pt x="252539" y="283725"/>
                      </a:lnTo>
                      <a:cubicBezTo>
                        <a:pt x="232064" y="273975"/>
                        <a:pt x="220364" y="249600"/>
                        <a:pt x="226214" y="225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446E394-6B42-43BC-AF2E-6B788B640631}"/>
                    </a:ext>
                  </a:extLst>
                </p:cNvPr>
                <p:cNvSpPr/>
                <p:nvPr/>
              </p:nvSpPr>
              <p:spPr>
                <a:xfrm>
                  <a:off x="6760221" y="2208416"/>
                  <a:ext cx="282693" cy="599625"/>
                </a:xfrm>
                <a:custGeom>
                  <a:avLst/>
                  <a:gdLst>
                    <a:gd name="connsiteX0" fmla="*/ 281775 w 282693"/>
                    <a:gd name="connsiteY0" fmla="*/ 229125 h 599625"/>
                    <a:gd name="connsiteX1" fmla="*/ 236925 w 282693"/>
                    <a:gd name="connsiteY1" fmla="*/ 67275 h 599625"/>
                    <a:gd name="connsiteX2" fmla="*/ 228150 w 282693"/>
                    <a:gd name="connsiteY2" fmla="*/ 51675 h 599625"/>
                    <a:gd name="connsiteX3" fmla="*/ 160875 w 282693"/>
                    <a:gd name="connsiteY3" fmla="*/ 8775 h 599625"/>
                    <a:gd name="connsiteX4" fmla="*/ 108225 w 282693"/>
                    <a:gd name="connsiteY4" fmla="*/ 0 h 599625"/>
                    <a:gd name="connsiteX5" fmla="*/ 55575 w 282693"/>
                    <a:gd name="connsiteY5" fmla="*/ 8775 h 599625"/>
                    <a:gd name="connsiteX6" fmla="*/ 0 w 282693"/>
                    <a:gd name="connsiteY6" fmla="*/ 39975 h 599625"/>
                    <a:gd name="connsiteX7" fmla="*/ 11700 w 282693"/>
                    <a:gd name="connsiteY7" fmla="*/ 62400 h 599625"/>
                    <a:gd name="connsiteX8" fmla="*/ 55575 w 282693"/>
                    <a:gd name="connsiteY8" fmla="*/ 224250 h 599625"/>
                    <a:gd name="connsiteX9" fmla="*/ 29250 w 282693"/>
                    <a:gd name="connsiteY9" fmla="*/ 282750 h 599625"/>
                    <a:gd name="connsiteX10" fmla="*/ 29250 w 282693"/>
                    <a:gd name="connsiteY10" fmla="*/ 599625 h 599625"/>
                    <a:gd name="connsiteX11" fmla="*/ 87750 w 282693"/>
                    <a:gd name="connsiteY11" fmla="*/ 599625 h 599625"/>
                    <a:gd name="connsiteX12" fmla="*/ 87750 w 282693"/>
                    <a:gd name="connsiteY12" fmla="*/ 320775 h 599625"/>
                    <a:gd name="connsiteX13" fmla="*/ 126750 w 282693"/>
                    <a:gd name="connsiteY13" fmla="*/ 320775 h 599625"/>
                    <a:gd name="connsiteX14" fmla="*/ 126750 w 282693"/>
                    <a:gd name="connsiteY14" fmla="*/ 598650 h 599625"/>
                    <a:gd name="connsiteX15" fmla="*/ 185250 w 282693"/>
                    <a:gd name="connsiteY15" fmla="*/ 598650 h 599625"/>
                    <a:gd name="connsiteX16" fmla="*/ 185250 w 282693"/>
                    <a:gd name="connsiteY16" fmla="*/ 103350 h 599625"/>
                    <a:gd name="connsiteX17" fmla="*/ 224250 w 282693"/>
                    <a:gd name="connsiteY17" fmla="*/ 245700 h 599625"/>
                    <a:gd name="connsiteX18" fmla="*/ 252525 w 282693"/>
                    <a:gd name="connsiteY18" fmla="*/ 267150 h 599625"/>
                    <a:gd name="connsiteX19" fmla="*/ 260325 w 282693"/>
                    <a:gd name="connsiteY19" fmla="*/ 266175 h 599625"/>
                    <a:gd name="connsiteX20" fmla="*/ 281775 w 282693"/>
                    <a:gd name="connsiteY20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2693" h="599625">
                      <a:moveTo>
                        <a:pt x="281775" y="229125"/>
                      </a:moveTo>
                      <a:lnTo>
                        <a:pt x="236925" y="67275"/>
                      </a:lnTo>
                      <a:cubicBezTo>
                        <a:pt x="234975" y="61425"/>
                        <a:pt x="232050" y="55575"/>
                        <a:pt x="228150" y="51675"/>
                      </a:cubicBezTo>
                      <a:cubicBezTo>
                        <a:pt x="209625" y="32175"/>
                        <a:pt x="186225" y="17550"/>
                        <a:pt x="160875" y="8775"/>
                      </a:cubicBezTo>
                      <a:cubicBezTo>
                        <a:pt x="144300" y="2925"/>
                        <a:pt x="126750" y="0"/>
                        <a:pt x="108225" y="0"/>
                      </a:cubicBezTo>
                      <a:cubicBezTo>
                        <a:pt x="89700" y="0"/>
                        <a:pt x="72150" y="2925"/>
                        <a:pt x="55575" y="8775"/>
                      </a:cubicBezTo>
                      <a:cubicBezTo>
                        <a:pt x="35100" y="15600"/>
                        <a:pt x="16575" y="26325"/>
                        <a:pt x="0" y="39975"/>
                      </a:cubicBezTo>
                      <a:cubicBezTo>
                        <a:pt x="5850" y="46800"/>
                        <a:pt x="9750" y="54600"/>
                        <a:pt x="11700" y="62400"/>
                      </a:cubicBezTo>
                      <a:lnTo>
                        <a:pt x="55575" y="224250"/>
                      </a:lnTo>
                      <a:cubicBezTo>
                        <a:pt x="62400" y="248625"/>
                        <a:pt x="49725" y="273000"/>
                        <a:pt x="29250" y="282750"/>
                      </a:cubicBezTo>
                      <a:lnTo>
                        <a:pt x="29250" y="599625"/>
                      </a:lnTo>
                      <a:lnTo>
                        <a:pt x="87750" y="599625"/>
                      </a:lnTo>
                      <a:lnTo>
                        <a:pt x="87750" y="320775"/>
                      </a:lnTo>
                      <a:lnTo>
                        <a:pt x="126750" y="320775"/>
                      </a:lnTo>
                      <a:lnTo>
                        <a:pt x="126750" y="598650"/>
                      </a:lnTo>
                      <a:lnTo>
                        <a:pt x="185250" y="598650"/>
                      </a:lnTo>
                      <a:lnTo>
                        <a:pt x="185250" y="103350"/>
                      </a:lnTo>
                      <a:lnTo>
                        <a:pt x="224250" y="245700"/>
                      </a:lnTo>
                      <a:cubicBezTo>
                        <a:pt x="228150" y="258375"/>
                        <a:pt x="239850" y="267150"/>
                        <a:pt x="252525" y="267150"/>
                      </a:cubicBezTo>
                      <a:cubicBezTo>
                        <a:pt x="255450" y="267150"/>
                        <a:pt x="257400" y="267150"/>
                        <a:pt x="260325" y="266175"/>
                      </a:cubicBezTo>
                      <a:cubicBezTo>
                        <a:pt x="276900" y="262275"/>
                        <a:pt x="285675" y="244725"/>
                        <a:pt x="281775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DD3AB1-0E71-4512-A174-0AF131FD12DA}"/>
                </a:ext>
              </a:extLst>
            </p:cNvPr>
            <p:cNvSpPr txBox="1"/>
            <p:nvPr/>
          </p:nvSpPr>
          <p:spPr>
            <a:xfrm>
              <a:off x="5428402" y="2853290"/>
              <a:ext cx="2425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86">
                <a:buClr>
                  <a:srgbClr val="FF0000"/>
                </a:buClr>
                <a:defRPr/>
              </a:pPr>
              <a:r>
                <a:rPr lang="en-AU" sz="2000" b="1" dirty="0">
                  <a:solidFill>
                    <a:schemeClr val="bg1"/>
                  </a:solidFill>
                </a:rPr>
                <a:t>More violent &amp; breach offenders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95275-75FA-4668-8E36-ADE29057721E}"/>
              </a:ext>
            </a:extLst>
          </p:cNvPr>
          <p:cNvGrpSpPr/>
          <p:nvPr/>
        </p:nvGrpSpPr>
        <p:grpSpPr>
          <a:xfrm>
            <a:off x="14689745" y="1617147"/>
            <a:ext cx="2485106" cy="2340000"/>
            <a:chOff x="14689745" y="1617147"/>
            <a:chExt cx="2485106" cy="234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2F8AB-730E-4140-A59E-1ECAD19658A2}"/>
                </a:ext>
              </a:extLst>
            </p:cNvPr>
            <p:cNvSpPr/>
            <p:nvPr/>
          </p:nvSpPr>
          <p:spPr>
            <a:xfrm>
              <a:off x="14755487" y="1617147"/>
              <a:ext cx="2340000" cy="234000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8C59D7-5563-4F06-B82C-97A98DE5D676}"/>
                </a:ext>
              </a:extLst>
            </p:cNvPr>
            <p:cNvSpPr txBox="1"/>
            <p:nvPr/>
          </p:nvSpPr>
          <p:spPr>
            <a:xfrm>
              <a:off x="14689745" y="2842144"/>
              <a:ext cx="248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High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 imprisonment 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rate</a:t>
              </a:r>
              <a:endParaRPr lang="en-US" sz="2000" b="1" dirty="0"/>
            </a:p>
          </p:txBody>
        </p:sp>
        <p:pic>
          <p:nvPicPr>
            <p:cNvPr id="6" name="Graphic 5" descr="Gavel">
              <a:extLst>
                <a:ext uri="{FF2B5EF4-FFF2-40B4-BE49-F238E27FC236}">
                  <a16:creationId xmlns:a16="http://schemas.microsoft.com/office/drawing/2014/main" id="{7EBE7059-5360-4C96-AB54-EAB8A40F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430404" y="178974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5FD3-EFA4-435F-A279-301A2DB50761}"/>
              </a:ext>
            </a:extLst>
          </p:cNvPr>
          <p:cNvGrpSpPr/>
          <p:nvPr/>
        </p:nvGrpSpPr>
        <p:grpSpPr>
          <a:xfrm>
            <a:off x="8385447" y="1651915"/>
            <a:ext cx="2684157" cy="2340000"/>
            <a:chOff x="8385447" y="1651915"/>
            <a:chExt cx="2684157" cy="23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1D7487-9AB1-45FC-BA37-0A1AF26264AA}"/>
                </a:ext>
              </a:extLst>
            </p:cNvPr>
            <p:cNvSpPr/>
            <p:nvPr/>
          </p:nvSpPr>
          <p:spPr>
            <a:xfrm>
              <a:off x="8539677" y="1651915"/>
              <a:ext cx="2340000" cy="2340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FEF934-4DAC-4C9A-9DF8-E2A7D6BC958F}"/>
                </a:ext>
              </a:extLst>
            </p:cNvPr>
            <p:cNvSpPr txBox="1"/>
            <p:nvPr/>
          </p:nvSpPr>
          <p:spPr>
            <a:xfrm>
              <a:off x="8385447" y="2907806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More legal </a:t>
              </a:r>
            </a:p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actions</a:t>
              </a:r>
            </a:p>
            <a:p>
              <a:endParaRPr lang="en-AU" dirty="0"/>
            </a:p>
          </p:txBody>
        </p:sp>
        <p:pic>
          <p:nvPicPr>
            <p:cNvPr id="12" name="Graphic 11" descr="Police">
              <a:extLst>
                <a:ext uri="{FF2B5EF4-FFF2-40B4-BE49-F238E27FC236}">
                  <a16:creationId xmlns:a16="http://schemas.microsoft.com/office/drawing/2014/main" id="{EE8CC89E-D782-4FA1-AC58-523A0A8F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5028" y="1894225"/>
              <a:ext cx="1080000" cy="1080000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E77437-3C89-44D6-B4C1-3517645BAC69}"/>
              </a:ext>
            </a:extLst>
          </p:cNvPr>
          <p:cNvSpPr/>
          <p:nvPr/>
        </p:nvSpPr>
        <p:spPr>
          <a:xfrm>
            <a:off x="14553279" y="4090993"/>
            <a:ext cx="3207723" cy="5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AF94B-0210-4FF0-A065-0D4560B5D253}"/>
              </a:ext>
            </a:extLst>
          </p:cNvPr>
          <p:cNvSpPr/>
          <p:nvPr/>
        </p:nvSpPr>
        <p:spPr>
          <a:xfrm>
            <a:off x="11452501" y="402701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055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290158-4382-40C4-A063-82E5F1444E23}"/>
              </a:ext>
            </a:extLst>
          </p:cNvPr>
          <p:cNvSpPr/>
          <p:nvPr/>
        </p:nvSpPr>
        <p:spPr>
          <a:xfrm>
            <a:off x="13392085" y="157739"/>
            <a:ext cx="2701356" cy="8788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C82F5-0119-4C38-8C77-8B869544FFCD}"/>
              </a:ext>
            </a:extLst>
          </p:cNvPr>
          <p:cNvSpPr/>
          <p:nvPr/>
        </p:nvSpPr>
        <p:spPr>
          <a:xfrm>
            <a:off x="16959958" y="157738"/>
            <a:ext cx="1027386" cy="8788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B2316D-62F7-4DF2-8981-4D91C989D168}"/>
              </a:ext>
            </a:extLst>
          </p:cNvPr>
          <p:cNvGrpSpPr/>
          <p:nvPr/>
        </p:nvGrpSpPr>
        <p:grpSpPr>
          <a:xfrm>
            <a:off x="2111660" y="954540"/>
            <a:ext cx="7710883" cy="8975129"/>
            <a:chOff x="2631286" y="6210213"/>
            <a:chExt cx="11132151" cy="5095008"/>
          </a:xfrm>
        </p:grpSpPr>
        <p:sp>
          <p:nvSpPr>
            <p:cNvPr id="7" name="Facts rectangle">
              <a:extLst>
                <a:ext uri="{FF2B5EF4-FFF2-40B4-BE49-F238E27FC236}">
                  <a16:creationId xmlns:a16="http://schemas.microsoft.com/office/drawing/2014/main" id="{B6CA017F-440E-45B0-BC37-3442EC45BB75}"/>
                </a:ext>
              </a:extLst>
            </p:cNvPr>
            <p:cNvSpPr>
              <a:spLocks/>
            </p:cNvSpPr>
            <p:nvPr/>
          </p:nvSpPr>
          <p:spPr>
            <a:xfrm>
              <a:off x="2631286" y="6291200"/>
              <a:ext cx="11132151" cy="5014021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D507692F-17AF-4032-9C56-16A95A552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761" y="6210213"/>
              <a:ext cx="5921374" cy="268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4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Aboriginal bail decisions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24E668-5C32-47E0-953A-DAC0728ED0F3}"/>
              </a:ext>
            </a:extLst>
          </p:cNvPr>
          <p:cNvSpPr txBox="1"/>
          <p:nvPr/>
        </p:nvSpPr>
        <p:spPr>
          <a:xfrm>
            <a:off x="4510928" y="28941"/>
            <a:ext cx="77030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</a:rPr>
              <a:t>Bail refusal volumes and rates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7E1A35-8D00-44F6-9EE7-A44B5F333C4E}"/>
              </a:ext>
            </a:extLst>
          </p:cNvPr>
          <p:cNvSpPr/>
          <p:nvPr/>
        </p:nvSpPr>
        <p:spPr>
          <a:xfrm>
            <a:off x="10157612" y="6172200"/>
            <a:ext cx="7740570" cy="2798999"/>
          </a:xfrm>
          <a:prstGeom prst="roundRect">
            <a:avLst>
              <a:gd name="adj" fmla="val 4587"/>
            </a:avLst>
          </a:prstGeom>
          <a:solidFill>
            <a:srgbClr val="2190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AU" sz="2000" b="1" dirty="0">
                <a:solidFill>
                  <a:schemeClr val="bg1"/>
                </a:solidFill>
              </a:rPr>
              <a:t>Bail refusal volumes &amp; bail refusal rates were both up</a:t>
            </a:r>
          </a:p>
          <a:p>
            <a:pPr algn="ctr">
              <a:defRPr/>
            </a:pPr>
            <a:r>
              <a:rPr lang="en-AU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/>
                </a:solidFill>
              </a:rPr>
              <a:t>The total number of bail decisions grew by </a:t>
            </a:r>
            <a:r>
              <a:rPr lang="en-AU" sz="2000" b="1" dirty="0">
                <a:solidFill>
                  <a:schemeClr val="bg1"/>
                </a:solidFill>
              </a:rPr>
              <a:t>26%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/>
                </a:solidFill>
              </a:rPr>
              <a:t>The number of incidents where a person was police bail refused but court bail granted </a:t>
            </a:r>
            <a:r>
              <a:rPr lang="en-AU" sz="2000" b="1" dirty="0">
                <a:solidFill>
                  <a:schemeClr val="bg1"/>
                </a:solidFill>
              </a:rPr>
              <a:t>rose 78%</a:t>
            </a:r>
          </a:p>
          <a:p>
            <a:pPr>
              <a:defRPr/>
            </a:pPr>
            <a:endParaRPr lang="en-AU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bg1"/>
                </a:solidFill>
              </a:rPr>
              <a:t>The rate of police and court bail refusals both increased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2C2B6-F51B-484B-B6B9-E54051152595}"/>
              </a:ext>
            </a:extLst>
          </p:cNvPr>
          <p:cNvGrpSpPr/>
          <p:nvPr/>
        </p:nvGrpSpPr>
        <p:grpSpPr>
          <a:xfrm>
            <a:off x="10157612" y="1023016"/>
            <a:ext cx="7710883" cy="4788806"/>
            <a:chOff x="2631286" y="6129746"/>
            <a:chExt cx="11132151" cy="4602180"/>
          </a:xfrm>
        </p:grpSpPr>
        <p:sp>
          <p:nvSpPr>
            <p:cNvPr id="12" name="Facts rectangle">
              <a:extLst>
                <a:ext uri="{FF2B5EF4-FFF2-40B4-BE49-F238E27FC236}">
                  <a16:creationId xmlns:a16="http://schemas.microsoft.com/office/drawing/2014/main" id="{FA435639-2AC9-450B-AF00-0F399EF434DD}"/>
                </a:ext>
              </a:extLst>
            </p:cNvPr>
            <p:cNvSpPr>
              <a:spLocks/>
            </p:cNvSpPr>
            <p:nvPr/>
          </p:nvSpPr>
          <p:spPr>
            <a:xfrm>
              <a:off x="2631286" y="6291201"/>
              <a:ext cx="11132151" cy="4440725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14FB4DD2-0AEC-449E-9C8A-EE40D1314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194" y="6129746"/>
              <a:ext cx="7071934" cy="550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4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Aboriginal bail refusal rates</a:t>
              </a: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44C57AB-56DD-4626-BA3F-E431598EB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639121"/>
              </p:ext>
            </p:extLst>
          </p:nvPr>
        </p:nvGraphicFramePr>
        <p:xfrm>
          <a:off x="10561314" y="1281780"/>
          <a:ext cx="7426030" cy="431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6DC3A51-33FD-4A07-B405-55CF70B20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060001"/>
              </p:ext>
            </p:extLst>
          </p:nvPr>
        </p:nvGraphicFramePr>
        <p:xfrm>
          <a:off x="2237608" y="736827"/>
          <a:ext cx="8054256" cy="919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A5C51CA-87F6-4AF1-B4F0-90D1C3C72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9033FE-AB7B-4833-88B9-DE0F992AB0FC}"/>
              </a:ext>
            </a:extLst>
          </p:cNvPr>
          <p:cNvSpPr/>
          <p:nvPr/>
        </p:nvSpPr>
        <p:spPr>
          <a:xfrm>
            <a:off x="13770651" y="91908"/>
            <a:ext cx="2475189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728E9-AA4B-4CDC-B902-C7AD30DE42E0}"/>
              </a:ext>
            </a:extLst>
          </p:cNvPr>
          <p:cNvSpPr/>
          <p:nvPr/>
        </p:nvSpPr>
        <p:spPr>
          <a:xfrm>
            <a:off x="17031358" y="33289"/>
            <a:ext cx="1074436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20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4" grpId="0">
        <p:bldAsOne/>
      </p:bldGraphic>
      <p:bldGraphic spid="15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1AA6896-F839-4B9A-A7B6-3EDCA96AD612}"/>
              </a:ext>
            </a:extLst>
          </p:cNvPr>
          <p:cNvGraphicFramePr>
            <a:graphicFrameLocks/>
          </p:cNvGraphicFramePr>
          <p:nvPr/>
        </p:nvGraphicFramePr>
        <p:xfrm>
          <a:off x="2514481" y="1193935"/>
          <a:ext cx="10880704" cy="405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4" name="Facts rectangle">
            <a:extLst>
              <a:ext uri="{FF2B5EF4-FFF2-40B4-BE49-F238E27FC236}">
                <a16:creationId xmlns:a16="http://schemas.microsoft.com/office/drawing/2014/main" id="{C0F63B9F-5A6D-4C8B-A1A6-60899D2D339C}"/>
              </a:ext>
            </a:extLst>
          </p:cNvPr>
          <p:cNvSpPr>
            <a:spLocks/>
          </p:cNvSpPr>
          <p:nvPr/>
        </p:nvSpPr>
        <p:spPr>
          <a:xfrm>
            <a:off x="2381783" y="908577"/>
            <a:ext cx="11132151" cy="4440725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12B97-1754-4537-80C1-58438155708F}"/>
              </a:ext>
            </a:extLst>
          </p:cNvPr>
          <p:cNvSpPr txBox="1"/>
          <p:nvPr/>
        </p:nvSpPr>
        <p:spPr>
          <a:xfrm>
            <a:off x="1828800" y="80911"/>
            <a:ext cx="13050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</a:rPr>
              <a:t>Bail breach and revocation</a:t>
            </a:r>
            <a:endParaRPr lang="en-US" sz="4000" b="1" spc="300" dirty="0">
              <a:solidFill>
                <a:srgbClr val="453977"/>
              </a:solidFill>
              <a:latin typeface="+mn-lt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A2F7F9-6ED6-4DAB-8B69-5BF415C1650B}"/>
              </a:ext>
            </a:extLst>
          </p:cNvPr>
          <p:cNvSpPr/>
          <p:nvPr/>
        </p:nvSpPr>
        <p:spPr>
          <a:xfrm>
            <a:off x="13685248" y="1080723"/>
            <a:ext cx="4420546" cy="4278795"/>
          </a:xfrm>
          <a:prstGeom prst="roundRect">
            <a:avLst>
              <a:gd name="adj" fmla="val 5850"/>
            </a:avLst>
          </a:prstGeom>
          <a:solidFill>
            <a:srgbClr val="2190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2000" b="1" dirty="0">
                <a:solidFill>
                  <a:schemeClr val="bg1"/>
                </a:solidFill>
              </a:rPr>
              <a:t>Bail breaches established in court rose; most did not result in revocation</a:t>
            </a:r>
          </a:p>
          <a:p>
            <a:pPr algn="ctr"/>
            <a:endParaRPr lang="en-AU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Most bail breaches did not result in revocation, the bail revocation rate fell from 2015-19</a:t>
            </a:r>
          </a:p>
          <a:p>
            <a:endParaRPr lang="en-A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Where the breach involved a further offence, 46% resulted in revocation in 2019.</a:t>
            </a:r>
          </a:p>
        </p:txBody>
      </p:sp>
      <p:sp>
        <p:nvSpPr>
          <p:cNvPr id="7" name="Facts rectangle">
            <a:extLst>
              <a:ext uri="{FF2B5EF4-FFF2-40B4-BE49-F238E27FC236}">
                <a16:creationId xmlns:a16="http://schemas.microsoft.com/office/drawing/2014/main" id="{3A4B113A-C365-41A1-A818-5C8433AE26B0}"/>
              </a:ext>
            </a:extLst>
          </p:cNvPr>
          <p:cNvSpPr>
            <a:spLocks/>
          </p:cNvSpPr>
          <p:nvPr/>
        </p:nvSpPr>
        <p:spPr>
          <a:xfrm>
            <a:off x="2381783" y="5538969"/>
            <a:ext cx="15585134" cy="4440725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031228C-C046-4312-8ECB-A33541E22127}"/>
              </a:ext>
            </a:extLst>
          </p:cNvPr>
          <p:cNvSpPr/>
          <p:nvPr/>
        </p:nvSpPr>
        <p:spPr>
          <a:xfrm rot="21339229">
            <a:off x="2972137" y="1433608"/>
            <a:ext cx="6348267" cy="60536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Up 51%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A37E38B-3E59-452D-ACCC-CC5D9E88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077" y="724717"/>
            <a:ext cx="7097273" cy="4729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Court bail revocations for Aboriginal adults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759924-1DF4-4DC8-B206-A67D0607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E4B4A4-A3E1-428F-ACE5-E72CD6D3902D}"/>
              </a:ext>
            </a:extLst>
          </p:cNvPr>
          <p:cNvSpPr/>
          <p:nvPr/>
        </p:nvSpPr>
        <p:spPr>
          <a:xfrm>
            <a:off x="13770651" y="91908"/>
            <a:ext cx="2475189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71C10-94CF-40CF-B6B0-54F864C994B9}"/>
              </a:ext>
            </a:extLst>
          </p:cNvPr>
          <p:cNvSpPr/>
          <p:nvPr/>
        </p:nvSpPr>
        <p:spPr>
          <a:xfrm>
            <a:off x="17031358" y="33289"/>
            <a:ext cx="1074436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2A2B91-A7FA-4EE2-A2DE-9599DFA10AE7}"/>
              </a:ext>
            </a:extLst>
          </p:cNvPr>
          <p:cNvGrpSpPr/>
          <p:nvPr/>
        </p:nvGrpSpPr>
        <p:grpSpPr>
          <a:xfrm>
            <a:off x="8621611" y="5581590"/>
            <a:ext cx="9661966" cy="4405256"/>
            <a:chOff x="6583874" y="4108524"/>
            <a:chExt cx="9661966" cy="4405256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49B8B58A-BF13-42C9-865D-60FA7DAA56D1}"/>
                </a:ext>
              </a:extLst>
            </p:cNvPr>
            <p:cNvSpPr txBox="1"/>
            <p:nvPr/>
          </p:nvSpPr>
          <p:spPr>
            <a:xfrm>
              <a:off x="13442255" y="7415327"/>
              <a:ext cx="2066335" cy="7686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400" dirty="0"/>
                <a:t>A single bail breach incident can involve more than one breach category</a:t>
              </a:r>
              <a:endParaRPr lang="en-AU" sz="11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AAC36F-594C-4751-9828-919BCFCD8596}"/>
                </a:ext>
              </a:extLst>
            </p:cNvPr>
            <p:cNvGrpSpPr/>
            <p:nvPr/>
          </p:nvGrpSpPr>
          <p:grpSpPr>
            <a:xfrm>
              <a:off x="6583874" y="4108524"/>
              <a:ext cx="9661966" cy="4405256"/>
              <a:chOff x="8236216" y="5549186"/>
              <a:chExt cx="9661966" cy="4405256"/>
            </a:xfrm>
          </p:grpSpPr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1C12C537-000E-4863-9BBF-6A8C49BD5DA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236216" y="5549186"/>
              <a:ext cx="9661966" cy="44052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B32440A-2018-40E8-8F9D-CBF8DEEE3926}"/>
                  </a:ext>
                </a:extLst>
              </p:cNvPr>
              <p:cNvGrpSpPr/>
              <p:nvPr/>
            </p:nvGrpSpPr>
            <p:grpSpPr>
              <a:xfrm>
                <a:off x="11997352" y="6616751"/>
                <a:ext cx="5571224" cy="3210457"/>
                <a:chOff x="4620238" y="1073283"/>
                <a:chExt cx="5571224" cy="3210457"/>
              </a:xfrm>
            </p:grpSpPr>
            <p:sp>
              <p:nvSpPr>
                <p:cNvPr id="20" name="Callout: Line 19">
                  <a:extLst>
                    <a:ext uri="{FF2B5EF4-FFF2-40B4-BE49-F238E27FC236}">
                      <a16:creationId xmlns:a16="http://schemas.microsoft.com/office/drawing/2014/main" id="{FC595DA5-2427-495F-964F-ABAC5E46C18D}"/>
                    </a:ext>
                  </a:extLst>
                </p:cNvPr>
                <p:cNvSpPr/>
                <p:nvPr/>
              </p:nvSpPr>
              <p:spPr>
                <a:xfrm>
                  <a:off x="8877518" y="1073283"/>
                  <a:ext cx="1313944" cy="381472"/>
                </a:xfrm>
                <a:prstGeom prst="borderCallout1">
                  <a:avLst>
                    <a:gd name="adj1" fmla="val 9237"/>
                    <a:gd name="adj2" fmla="val 57464"/>
                    <a:gd name="adj3" fmla="val -52242"/>
                    <a:gd name="adj4" fmla="val 36033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46% revoked</a:t>
                  </a:r>
                </a:p>
              </p:txBody>
            </p:sp>
            <p:sp>
              <p:nvSpPr>
                <p:cNvPr id="21" name="Callout: Line 20">
                  <a:extLst>
                    <a:ext uri="{FF2B5EF4-FFF2-40B4-BE49-F238E27FC236}">
                      <a16:creationId xmlns:a16="http://schemas.microsoft.com/office/drawing/2014/main" id="{6FCBC4A0-64D7-49D3-8C85-E0193176BCCE}"/>
                    </a:ext>
                  </a:extLst>
                </p:cNvPr>
                <p:cNvSpPr/>
                <p:nvPr/>
              </p:nvSpPr>
              <p:spPr>
                <a:xfrm>
                  <a:off x="7497517" y="1428775"/>
                  <a:ext cx="1313840" cy="405083"/>
                </a:xfrm>
                <a:prstGeom prst="borderCallout1">
                  <a:avLst>
                    <a:gd name="adj1" fmla="val 5164"/>
                    <a:gd name="adj2" fmla="val 2792"/>
                    <a:gd name="adj3" fmla="val -21068"/>
                    <a:gd name="adj4" fmla="val -14861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21% revoked</a:t>
                  </a:r>
                </a:p>
              </p:txBody>
            </p:sp>
            <p:sp>
              <p:nvSpPr>
                <p:cNvPr id="22" name="Callout: Line 21">
                  <a:extLst>
                    <a:ext uri="{FF2B5EF4-FFF2-40B4-BE49-F238E27FC236}">
                      <a16:creationId xmlns:a16="http://schemas.microsoft.com/office/drawing/2014/main" id="{0CB20EAB-8088-4C98-A103-69D14E2E4309}"/>
                    </a:ext>
                  </a:extLst>
                </p:cNvPr>
                <p:cNvSpPr/>
                <p:nvPr/>
              </p:nvSpPr>
              <p:spPr>
                <a:xfrm>
                  <a:off x="5984060" y="1681467"/>
                  <a:ext cx="1313943" cy="405082"/>
                </a:xfrm>
                <a:prstGeom prst="borderCallout1">
                  <a:avLst>
                    <a:gd name="adj1" fmla="val 56621"/>
                    <a:gd name="adj2" fmla="val -353"/>
                    <a:gd name="adj3" fmla="val 33479"/>
                    <a:gd name="adj4" fmla="val -25958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29% revoked</a:t>
                  </a:r>
                </a:p>
              </p:txBody>
            </p:sp>
            <p:sp>
              <p:nvSpPr>
                <p:cNvPr id="23" name="Callout: Line 22">
                  <a:extLst>
                    <a:ext uri="{FF2B5EF4-FFF2-40B4-BE49-F238E27FC236}">
                      <a16:creationId xmlns:a16="http://schemas.microsoft.com/office/drawing/2014/main" id="{F55900EC-478E-4DDC-AED9-B956F94D1DBD}"/>
                    </a:ext>
                  </a:extLst>
                </p:cNvPr>
                <p:cNvSpPr/>
                <p:nvPr/>
              </p:nvSpPr>
              <p:spPr>
                <a:xfrm>
                  <a:off x="5455494" y="2273322"/>
                  <a:ext cx="1313943" cy="405039"/>
                </a:xfrm>
                <a:prstGeom prst="borderCallout1">
                  <a:avLst>
                    <a:gd name="adj1" fmla="val 56621"/>
                    <a:gd name="adj2" fmla="val -353"/>
                    <a:gd name="adj3" fmla="val 30970"/>
                    <a:gd name="adj4" fmla="val -21962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30% revoked</a:t>
                  </a:r>
                </a:p>
              </p:txBody>
            </p:sp>
            <p:sp>
              <p:nvSpPr>
                <p:cNvPr id="24" name="Callout: Line 23">
                  <a:extLst>
                    <a:ext uri="{FF2B5EF4-FFF2-40B4-BE49-F238E27FC236}">
                      <a16:creationId xmlns:a16="http://schemas.microsoft.com/office/drawing/2014/main" id="{A23C06F5-5ECB-42EE-998B-938F1CB1E954}"/>
                    </a:ext>
                  </a:extLst>
                </p:cNvPr>
                <p:cNvSpPr/>
                <p:nvPr/>
              </p:nvSpPr>
              <p:spPr>
                <a:xfrm>
                  <a:off x="5254435" y="2742471"/>
                  <a:ext cx="1313943" cy="405039"/>
                </a:xfrm>
                <a:prstGeom prst="borderCallout1">
                  <a:avLst>
                    <a:gd name="adj1" fmla="val 56621"/>
                    <a:gd name="adj2" fmla="val -353"/>
                    <a:gd name="adj3" fmla="val 30970"/>
                    <a:gd name="adj4" fmla="val -21962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31% revoked</a:t>
                  </a:r>
                </a:p>
              </p:txBody>
            </p:sp>
            <p:sp>
              <p:nvSpPr>
                <p:cNvPr id="25" name="Callout: Line 24">
                  <a:extLst>
                    <a:ext uri="{FF2B5EF4-FFF2-40B4-BE49-F238E27FC236}">
                      <a16:creationId xmlns:a16="http://schemas.microsoft.com/office/drawing/2014/main" id="{7E4A6D93-E766-49F7-9FDF-09F02AB9C157}"/>
                    </a:ext>
                  </a:extLst>
                </p:cNvPr>
                <p:cNvSpPr/>
                <p:nvPr/>
              </p:nvSpPr>
              <p:spPr>
                <a:xfrm>
                  <a:off x="5038433" y="3286933"/>
                  <a:ext cx="1313943" cy="405082"/>
                </a:xfrm>
                <a:prstGeom prst="borderCallout1">
                  <a:avLst>
                    <a:gd name="adj1" fmla="val 56621"/>
                    <a:gd name="adj2" fmla="val -353"/>
                    <a:gd name="adj3" fmla="val 30970"/>
                    <a:gd name="adj4" fmla="val -21962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33% revoked</a:t>
                  </a:r>
                </a:p>
              </p:txBody>
            </p:sp>
            <p:sp>
              <p:nvSpPr>
                <p:cNvPr id="27" name="Callout: Line 26">
                  <a:extLst>
                    <a:ext uri="{FF2B5EF4-FFF2-40B4-BE49-F238E27FC236}">
                      <a16:creationId xmlns:a16="http://schemas.microsoft.com/office/drawing/2014/main" id="{CA1880D9-DE9A-4697-A3BA-E56FF21688AD}"/>
                    </a:ext>
                  </a:extLst>
                </p:cNvPr>
                <p:cNvSpPr/>
                <p:nvPr/>
              </p:nvSpPr>
              <p:spPr>
                <a:xfrm>
                  <a:off x="4620238" y="3878658"/>
                  <a:ext cx="1313944" cy="405082"/>
                </a:xfrm>
                <a:prstGeom prst="borderCallout1">
                  <a:avLst>
                    <a:gd name="adj1" fmla="val 56621"/>
                    <a:gd name="adj2" fmla="val -353"/>
                    <a:gd name="adj3" fmla="val 30970"/>
                    <a:gd name="adj4" fmla="val -21962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AU" sz="1600" b="1" dirty="0"/>
                    <a:t>36% revoked</a:t>
                  </a: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D1B09B9-C520-480C-8A6F-6145DB23B021}"/>
              </a:ext>
            </a:extLst>
          </p:cNvPr>
          <p:cNvGrpSpPr/>
          <p:nvPr/>
        </p:nvGrpSpPr>
        <p:grpSpPr>
          <a:xfrm>
            <a:off x="2681974" y="7032355"/>
            <a:ext cx="5724526" cy="2335212"/>
            <a:chOff x="2681974" y="7032355"/>
            <a:chExt cx="5724526" cy="23352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2C88F7D-29CF-4AE0-8F68-8752D3F62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2961" y="7306992"/>
              <a:ext cx="4837113" cy="2060575"/>
            </a:xfrm>
            <a:custGeom>
              <a:avLst/>
              <a:gdLst>
                <a:gd name="T0" fmla="*/ 0 w 3047"/>
                <a:gd name="T1" fmla="*/ 652 h 1298"/>
                <a:gd name="T2" fmla="*/ 162 w 3047"/>
                <a:gd name="T3" fmla="*/ 652 h 1298"/>
                <a:gd name="T4" fmla="*/ 162 w 3047"/>
                <a:gd name="T5" fmla="*/ 1298 h 1298"/>
                <a:gd name="T6" fmla="*/ 0 w 3047"/>
                <a:gd name="T7" fmla="*/ 1298 h 1298"/>
                <a:gd name="T8" fmla="*/ 0 w 3047"/>
                <a:gd name="T9" fmla="*/ 652 h 1298"/>
                <a:gd name="T10" fmla="*/ 721 w 3047"/>
                <a:gd name="T11" fmla="*/ 449 h 1298"/>
                <a:gd name="T12" fmla="*/ 883 w 3047"/>
                <a:gd name="T13" fmla="*/ 449 h 1298"/>
                <a:gd name="T14" fmla="*/ 883 w 3047"/>
                <a:gd name="T15" fmla="*/ 1298 h 1298"/>
                <a:gd name="T16" fmla="*/ 721 w 3047"/>
                <a:gd name="T17" fmla="*/ 1298 h 1298"/>
                <a:gd name="T18" fmla="*/ 721 w 3047"/>
                <a:gd name="T19" fmla="*/ 449 h 1298"/>
                <a:gd name="T20" fmla="*/ 1443 w 3047"/>
                <a:gd name="T21" fmla="*/ 385 h 1298"/>
                <a:gd name="T22" fmla="*/ 1605 w 3047"/>
                <a:gd name="T23" fmla="*/ 385 h 1298"/>
                <a:gd name="T24" fmla="*/ 1605 w 3047"/>
                <a:gd name="T25" fmla="*/ 1298 h 1298"/>
                <a:gd name="T26" fmla="*/ 1443 w 3047"/>
                <a:gd name="T27" fmla="*/ 1298 h 1298"/>
                <a:gd name="T28" fmla="*/ 1443 w 3047"/>
                <a:gd name="T29" fmla="*/ 385 h 1298"/>
                <a:gd name="T30" fmla="*/ 2164 w 3047"/>
                <a:gd name="T31" fmla="*/ 197 h 1298"/>
                <a:gd name="T32" fmla="*/ 2326 w 3047"/>
                <a:gd name="T33" fmla="*/ 197 h 1298"/>
                <a:gd name="T34" fmla="*/ 2326 w 3047"/>
                <a:gd name="T35" fmla="*/ 1298 h 1298"/>
                <a:gd name="T36" fmla="*/ 2164 w 3047"/>
                <a:gd name="T37" fmla="*/ 1298 h 1298"/>
                <a:gd name="T38" fmla="*/ 2164 w 3047"/>
                <a:gd name="T39" fmla="*/ 197 h 1298"/>
                <a:gd name="T40" fmla="*/ 2885 w 3047"/>
                <a:gd name="T41" fmla="*/ 0 h 1298"/>
                <a:gd name="T42" fmla="*/ 3047 w 3047"/>
                <a:gd name="T43" fmla="*/ 0 h 1298"/>
                <a:gd name="T44" fmla="*/ 3047 w 3047"/>
                <a:gd name="T45" fmla="*/ 1298 h 1298"/>
                <a:gd name="T46" fmla="*/ 2885 w 3047"/>
                <a:gd name="T47" fmla="*/ 1298 h 1298"/>
                <a:gd name="T48" fmla="*/ 2885 w 3047"/>
                <a:gd name="T4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7" h="1298">
                  <a:moveTo>
                    <a:pt x="0" y="652"/>
                  </a:moveTo>
                  <a:lnTo>
                    <a:pt x="162" y="652"/>
                  </a:lnTo>
                  <a:lnTo>
                    <a:pt x="162" y="1298"/>
                  </a:lnTo>
                  <a:lnTo>
                    <a:pt x="0" y="1298"/>
                  </a:lnTo>
                  <a:lnTo>
                    <a:pt x="0" y="652"/>
                  </a:lnTo>
                  <a:close/>
                  <a:moveTo>
                    <a:pt x="721" y="449"/>
                  </a:moveTo>
                  <a:lnTo>
                    <a:pt x="883" y="449"/>
                  </a:lnTo>
                  <a:lnTo>
                    <a:pt x="883" y="1298"/>
                  </a:lnTo>
                  <a:lnTo>
                    <a:pt x="721" y="1298"/>
                  </a:lnTo>
                  <a:lnTo>
                    <a:pt x="721" y="449"/>
                  </a:lnTo>
                  <a:close/>
                  <a:moveTo>
                    <a:pt x="1443" y="385"/>
                  </a:moveTo>
                  <a:lnTo>
                    <a:pt x="1605" y="385"/>
                  </a:lnTo>
                  <a:lnTo>
                    <a:pt x="1605" y="1298"/>
                  </a:lnTo>
                  <a:lnTo>
                    <a:pt x="1443" y="1298"/>
                  </a:lnTo>
                  <a:lnTo>
                    <a:pt x="1443" y="385"/>
                  </a:lnTo>
                  <a:close/>
                  <a:moveTo>
                    <a:pt x="2164" y="197"/>
                  </a:moveTo>
                  <a:lnTo>
                    <a:pt x="2326" y="197"/>
                  </a:lnTo>
                  <a:lnTo>
                    <a:pt x="2326" y="1298"/>
                  </a:lnTo>
                  <a:lnTo>
                    <a:pt x="2164" y="1298"/>
                  </a:lnTo>
                  <a:lnTo>
                    <a:pt x="2164" y="197"/>
                  </a:lnTo>
                  <a:close/>
                  <a:moveTo>
                    <a:pt x="2885" y="0"/>
                  </a:moveTo>
                  <a:lnTo>
                    <a:pt x="3047" y="0"/>
                  </a:lnTo>
                  <a:lnTo>
                    <a:pt x="3047" y="1298"/>
                  </a:lnTo>
                  <a:lnTo>
                    <a:pt x="2885" y="1298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6AC09311-7FBB-47C3-A202-C8618D8A3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974" y="9367567"/>
              <a:ext cx="5724526" cy="0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45B74A83-443D-4C09-A189-6CF243C10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161" y="8067405"/>
              <a:ext cx="48736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1419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A5118FE2-9585-41E6-BF79-EAB4539C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336" y="7745142"/>
              <a:ext cx="4540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1865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211F4420-49F8-4F5D-AF44-40493E0D3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924" y="7646717"/>
              <a:ext cx="4540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2004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7D6769C1-6816-43A0-AC3F-B347FA605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512" y="7345092"/>
              <a:ext cx="48577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2418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CF09733F-C34A-4712-9559-908993EE0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099" y="7032355"/>
              <a:ext cx="48736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2851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8B694BB-5358-407F-994D-E8C42552E6F8}"/>
              </a:ext>
            </a:extLst>
          </p:cNvPr>
          <p:cNvGrpSpPr/>
          <p:nvPr/>
        </p:nvGrpSpPr>
        <p:grpSpPr>
          <a:xfrm>
            <a:off x="3283636" y="8459517"/>
            <a:ext cx="4943476" cy="908050"/>
            <a:chOff x="3283636" y="8459517"/>
            <a:chExt cx="4943476" cy="90805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C4A6A5E-D448-45E7-BB06-03E90A9AF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9986" y="8730980"/>
              <a:ext cx="4837113" cy="636587"/>
            </a:xfrm>
            <a:custGeom>
              <a:avLst/>
              <a:gdLst>
                <a:gd name="T0" fmla="*/ 0 w 3047"/>
                <a:gd name="T1" fmla="*/ 136 h 401"/>
                <a:gd name="T2" fmla="*/ 161 w 3047"/>
                <a:gd name="T3" fmla="*/ 136 h 401"/>
                <a:gd name="T4" fmla="*/ 161 w 3047"/>
                <a:gd name="T5" fmla="*/ 401 h 401"/>
                <a:gd name="T6" fmla="*/ 0 w 3047"/>
                <a:gd name="T7" fmla="*/ 401 h 401"/>
                <a:gd name="T8" fmla="*/ 0 w 3047"/>
                <a:gd name="T9" fmla="*/ 136 h 401"/>
                <a:gd name="T10" fmla="*/ 721 w 3047"/>
                <a:gd name="T11" fmla="*/ 85 h 401"/>
                <a:gd name="T12" fmla="*/ 882 w 3047"/>
                <a:gd name="T13" fmla="*/ 85 h 401"/>
                <a:gd name="T14" fmla="*/ 882 w 3047"/>
                <a:gd name="T15" fmla="*/ 401 h 401"/>
                <a:gd name="T16" fmla="*/ 721 w 3047"/>
                <a:gd name="T17" fmla="*/ 401 h 401"/>
                <a:gd name="T18" fmla="*/ 721 w 3047"/>
                <a:gd name="T19" fmla="*/ 85 h 401"/>
                <a:gd name="T20" fmla="*/ 1442 w 3047"/>
                <a:gd name="T21" fmla="*/ 82 h 401"/>
                <a:gd name="T22" fmla="*/ 1603 w 3047"/>
                <a:gd name="T23" fmla="*/ 82 h 401"/>
                <a:gd name="T24" fmla="*/ 1603 w 3047"/>
                <a:gd name="T25" fmla="*/ 401 h 401"/>
                <a:gd name="T26" fmla="*/ 1442 w 3047"/>
                <a:gd name="T27" fmla="*/ 401 h 401"/>
                <a:gd name="T28" fmla="*/ 1442 w 3047"/>
                <a:gd name="T29" fmla="*/ 82 h 401"/>
                <a:gd name="T30" fmla="*/ 2163 w 3047"/>
                <a:gd name="T31" fmla="*/ 57 h 401"/>
                <a:gd name="T32" fmla="*/ 2325 w 3047"/>
                <a:gd name="T33" fmla="*/ 57 h 401"/>
                <a:gd name="T34" fmla="*/ 2325 w 3047"/>
                <a:gd name="T35" fmla="*/ 401 h 401"/>
                <a:gd name="T36" fmla="*/ 2163 w 3047"/>
                <a:gd name="T37" fmla="*/ 401 h 401"/>
                <a:gd name="T38" fmla="*/ 2163 w 3047"/>
                <a:gd name="T39" fmla="*/ 57 h 401"/>
                <a:gd name="T40" fmla="*/ 2884 w 3047"/>
                <a:gd name="T41" fmla="*/ 0 h 401"/>
                <a:gd name="T42" fmla="*/ 3047 w 3047"/>
                <a:gd name="T43" fmla="*/ 0 h 401"/>
                <a:gd name="T44" fmla="*/ 3047 w 3047"/>
                <a:gd name="T45" fmla="*/ 401 h 401"/>
                <a:gd name="T46" fmla="*/ 2884 w 3047"/>
                <a:gd name="T47" fmla="*/ 401 h 401"/>
                <a:gd name="T48" fmla="*/ 2884 w 3047"/>
                <a:gd name="T4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7" h="401">
                  <a:moveTo>
                    <a:pt x="0" y="136"/>
                  </a:moveTo>
                  <a:lnTo>
                    <a:pt x="161" y="136"/>
                  </a:lnTo>
                  <a:lnTo>
                    <a:pt x="161" y="401"/>
                  </a:lnTo>
                  <a:lnTo>
                    <a:pt x="0" y="401"/>
                  </a:lnTo>
                  <a:lnTo>
                    <a:pt x="0" y="136"/>
                  </a:lnTo>
                  <a:close/>
                  <a:moveTo>
                    <a:pt x="721" y="85"/>
                  </a:moveTo>
                  <a:lnTo>
                    <a:pt x="882" y="85"/>
                  </a:lnTo>
                  <a:lnTo>
                    <a:pt x="882" y="401"/>
                  </a:lnTo>
                  <a:lnTo>
                    <a:pt x="721" y="401"/>
                  </a:lnTo>
                  <a:lnTo>
                    <a:pt x="721" y="85"/>
                  </a:lnTo>
                  <a:close/>
                  <a:moveTo>
                    <a:pt x="1442" y="82"/>
                  </a:moveTo>
                  <a:lnTo>
                    <a:pt x="1603" y="82"/>
                  </a:lnTo>
                  <a:lnTo>
                    <a:pt x="1603" y="401"/>
                  </a:lnTo>
                  <a:lnTo>
                    <a:pt x="1442" y="401"/>
                  </a:lnTo>
                  <a:lnTo>
                    <a:pt x="1442" y="82"/>
                  </a:lnTo>
                  <a:close/>
                  <a:moveTo>
                    <a:pt x="2163" y="57"/>
                  </a:moveTo>
                  <a:lnTo>
                    <a:pt x="2325" y="57"/>
                  </a:lnTo>
                  <a:lnTo>
                    <a:pt x="2325" y="401"/>
                  </a:lnTo>
                  <a:lnTo>
                    <a:pt x="2163" y="401"/>
                  </a:lnTo>
                  <a:lnTo>
                    <a:pt x="2163" y="57"/>
                  </a:lnTo>
                  <a:close/>
                  <a:moveTo>
                    <a:pt x="2884" y="0"/>
                  </a:moveTo>
                  <a:lnTo>
                    <a:pt x="3047" y="0"/>
                  </a:lnTo>
                  <a:lnTo>
                    <a:pt x="3047" y="401"/>
                  </a:lnTo>
                  <a:lnTo>
                    <a:pt x="2884" y="401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0BF72ECA-23D0-463F-A4B3-1DBD6E57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636" y="8673830"/>
              <a:ext cx="3635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583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B993954B-4A61-432E-9D14-A5263428E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24" y="8591280"/>
              <a:ext cx="3905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694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2951A32F-E4A8-46AA-AFD1-563E0751C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812" y="8589692"/>
              <a:ext cx="3635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A2EA8E7A-B004-419E-ABF6-2FA311BD9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399" y="8546830"/>
              <a:ext cx="3651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756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6E60F972-2F72-4C29-B147-8EE24E306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3574" y="8459517"/>
              <a:ext cx="3635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880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561F407-B2ED-4E42-911F-6AC8F1194C60}"/>
              </a:ext>
            </a:extLst>
          </p:cNvPr>
          <p:cNvGrpSpPr/>
          <p:nvPr/>
        </p:nvGrpSpPr>
        <p:grpSpPr>
          <a:xfrm>
            <a:off x="3126474" y="5746480"/>
            <a:ext cx="5162551" cy="1173162"/>
            <a:chOff x="3126474" y="5746480"/>
            <a:chExt cx="5162551" cy="117316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E96348D-6715-4760-BBE4-5BCFDD2961FA}"/>
                </a:ext>
              </a:extLst>
            </p:cNvPr>
            <p:cNvGrpSpPr/>
            <p:nvPr/>
          </p:nvGrpSpPr>
          <p:grpSpPr>
            <a:xfrm>
              <a:off x="3223311" y="6035405"/>
              <a:ext cx="4749801" cy="884237"/>
              <a:chOff x="3223311" y="6035405"/>
              <a:chExt cx="4749801" cy="884237"/>
            </a:xfrm>
          </p:grpSpPr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id="{52930EAE-F6E5-46BE-9A6C-0B0824BE6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311" y="6035405"/>
                <a:ext cx="63500" cy="65087"/>
              </a:xfrm>
              <a:prstGeom prst="ellipse">
                <a:avLst/>
              </a:pr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52FCBEC2-C593-4872-822E-CD5CDF6A4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311" y="6035405"/>
                <a:ext cx="63500" cy="63500"/>
              </a:xfrm>
              <a:prstGeom prst="ellipse">
                <a:avLst/>
              </a:prstGeom>
              <a:noFill/>
              <a:ln w="9525" cap="flat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641C91A-6A11-4C65-A2AA-FD2C54E55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899" y="6346555"/>
                <a:ext cx="63500" cy="63500"/>
              </a:xfrm>
              <a:prstGeom prst="ellipse">
                <a:avLst/>
              </a:pr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55A6C1F6-17FE-4352-9123-F1DEBD673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899" y="6346555"/>
                <a:ext cx="63500" cy="63500"/>
              </a:xfrm>
              <a:prstGeom prst="ellipse">
                <a:avLst/>
              </a:prstGeom>
              <a:noFill/>
              <a:ln w="9525" cap="flat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D897CC2D-A832-4E7E-9CA0-C6A62F83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486" y="6529117"/>
                <a:ext cx="63500" cy="65087"/>
              </a:xfrm>
              <a:prstGeom prst="ellipse">
                <a:avLst/>
              </a:pr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Oval 14">
                <a:extLst>
                  <a:ext uri="{FF2B5EF4-FFF2-40B4-BE49-F238E27FC236}">
                    <a16:creationId xmlns:a16="http://schemas.microsoft.com/office/drawing/2014/main" id="{44CB701B-8638-4D10-B156-EB9E8CC8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486" y="6529117"/>
                <a:ext cx="63500" cy="65087"/>
              </a:xfrm>
              <a:prstGeom prst="ellipse">
                <a:avLst/>
              </a:prstGeom>
              <a:noFill/>
              <a:ln w="9525" cap="flat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Oval 15">
                <a:extLst>
                  <a:ext uri="{FF2B5EF4-FFF2-40B4-BE49-F238E27FC236}">
                    <a16:creationId xmlns:a16="http://schemas.microsoft.com/office/drawing/2014/main" id="{3100FA4D-1968-4969-AD7B-27A94DD50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7074" y="6824392"/>
                <a:ext cx="65088" cy="63500"/>
              </a:xfrm>
              <a:prstGeom prst="ellipse">
                <a:avLst/>
              </a:pr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" name="Oval 16">
                <a:extLst>
                  <a:ext uri="{FF2B5EF4-FFF2-40B4-BE49-F238E27FC236}">
                    <a16:creationId xmlns:a16="http://schemas.microsoft.com/office/drawing/2014/main" id="{066B0A80-9C07-409A-9361-B76336854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7074" y="6824392"/>
                <a:ext cx="63500" cy="63500"/>
              </a:xfrm>
              <a:prstGeom prst="ellipse">
                <a:avLst/>
              </a:prstGeom>
              <a:noFill/>
              <a:ln w="9525" cap="flat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" name="Oval 17">
                <a:extLst>
                  <a:ext uri="{FF2B5EF4-FFF2-40B4-BE49-F238E27FC236}">
                    <a16:creationId xmlns:a16="http://schemas.microsoft.com/office/drawing/2014/main" id="{98A32AE0-2D69-4B45-8F83-CE17084B4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3249" y="6856142"/>
                <a:ext cx="65088" cy="63500"/>
              </a:xfrm>
              <a:prstGeom prst="ellipse">
                <a:avLst/>
              </a:pr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id="{EDA7AAEA-33A8-4F56-9FF6-E0521E284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3249" y="6856142"/>
                <a:ext cx="65088" cy="63500"/>
              </a:xfrm>
              <a:prstGeom prst="ellipse">
                <a:avLst/>
              </a:prstGeom>
              <a:noFill/>
              <a:ln w="9525" cap="flat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Line 29">
                <a:extLst>
                  <a:ext uri="{FF2B5EF4-FFF2-40B4-BE49-F238E27FC236}">
                    <a16:creationId xmlns:a16="http://schemas.microsoft.com/office/drawing/2014/main" id="{B96781CE-86EC-4E4B-A0A2-8DFB0479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649" y="6317980"/>
                <a:ext cx="82550" cy="61912"/>
              </a:xfrm>
              <a:prstGeom prst="line">
                <a:avLst/>
              </a:prstGeom>
              <a:noFill/>
              <a:ln w="952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5" name="Line 30">
                <a:extLst>
                  <a:ext uri="{FF2B5EF4-FFF2-40B4-BE49-F238E27FC236}">
                    <a16:creationId xmlns:a16="http://schemas.microsoft.com/office/drawing/2014/main" id="{04566D6B-2AAC-4CF0-8D24-9A86598A7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4237" y="6500542"/>
                <a:ext cx="111125" cy="61912"/>
              </a:xfrm>
              <a:prstGeom prst="line">
                <a:avLst/>
              </a:prstGeom>
              <a:noFill/>
              <a:ln w="952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6" name="Line 31">
                <a:extLst>
                  <a:ext uri="{FF2B5EF4-FFF2-40B4-BE49-F238E27FC236}">
                    <a16:creationId xmlns:a16="http://schemas.microsoft.com/office/drawing/2014/main" id="{5710889A-62F2-40FC-BA88-DE40DCA51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4999" y="6813280"/>
                <a:ext cx="138113" cy="74612"/>
              </a:xfrm>
              <a:prstGeom prst="line">
                <a:avLst/>
              </a:prstGeom>
              <a:noFill/>
              <a:ln w="952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78EFBD8-8EE5-4D30-B4BC-A06DA87EF720}"/>
                </a:ext>
              </a:extLst>
            </p:cNvPr>
            <p:cNvGrpSpPr/>
            <p:nvPr/>
          </p:nvGrpSpPr>
          <p:grpSpPr>
            <a:xfrm>
              <a:off x="3126474" y="5746480"/>
              <a:ext cx="5162551" cy="1142999"/>
              <a:chOff x="3126474" y="5746480"/>
              <a:chExt cx="5162551" cy="1142999"/>
            </a:xfrm>
          </p:grpSpPr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CD1A188A-8C0B-4967-B78A-D7A0748AF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474" y="6068742"/>
                <a:ext cx="4581526" cy="820737"/>
              </a:xfrm>
              <a:custGeom>
                <a:avLst/>
                <a:gdLst>
                  <a:gd name="T0" fmla="*/ 0 w 2886"/>
                  <a:gd name="T1" fmla="*/ 0 h 517"/>
                  <a:gd name="T2" fmla="*/ 722 w 2886"/>
                  <a:gd name="T3" fmla="*/ 196 h 517"/>
                  <a:gd name="T4" fmla="*/ 1443 w 2886"/>
                  <a:gd name="T5" fmla="*/ 311 h 517"/>
                  <a:gd name="T6" fmla="*/ 2165 w 2886"/>
                  <a:gd name="T7" fmla="*/ 497 h 517"/>
                  <a:gd name="T8" fmla="*/ 2886 w 288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6" h="517">
                    <a:moveTo>
                      <a:pt x="0" y="0"/>
                    </a:moveTo>
                    <a:lnTo>
                      <a:pt x="722" y="196"/>
                    </a:lnTo>
                    <a:lnTo>
                      <a:pt x="1443" y="311"/>
                    </a:lnTo>
                    <a:lnTo>
                      <a:pt x="2165" y="497"/>
                    </a:lnTo>
                    <a:lnTo>
                      <a:pt x="2886" y="517"/>
                    </a:lnTo>
                  </a:path>
                </a:pathLst>
              </a:custGeom>
              <a:noFill/>
              <a:ln w="28575" cap="rnd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7" name="Rectangle 32">
                <a:extLst>
                  <a:ext uri="{FF2B5EF4-FFF2-40B4-BE49-F238E27FC236}">
                    <a16:creationId xmlns:a16="http://schemas.microsoft.com/office/drawing/2014/main" id="{08D455CB-5DED-4DED-9A81-26E3DFC6A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474" y="5746480"/>
                <a:ext cx="512763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</a:rPr>
                  <a:t>41%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33">
                <a:extLst>
                  <a:ext uri="{FF2B5EF4-FFF2-40B4-BE49-F238E27FC236}">
                    <a16:creationId xmlns:a16="http://schemas.microsoft.com/office/drawing/2014/main" id="{FE5CD322-6811-4046-997E-5A2716014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349" y="6021117"/>
                <a:ext cx="5127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</a:rPr>
                  <a:t>37%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34">
                <a:extLst>
                  <a:ext uri="{FF2B5EF4-FFF2-40B4-BE49-F238E27FC236}">
                    <a16:creationId xmlns:a16="http://schemas.microsoft.com/office/drawing/2014/main" id="{597B2039-2EB6-4914-8A8F-96FA42815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924" y="6203680"/>
                <a:ext cx="5143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</a:rPr>
                  <a:t>35%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35">
                <a:extLst>
                  <a:ext uri="{FF2B5EF4-FFF2-40B4-BE49-F238E27FC236}">
                    <a16:creationId xmlns:a16="http://schemas.microsoft.com/office/drawing/2014/main" id="{0A394AD0-CF51-4770-B540-F61FC4769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949" y="6524355"/>
                <a:ext cx="5127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</a:rPr>
                  <a:t>31%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36">
                <a:extLst>
                  <a:ext uri="{FF2B5EF4-FFF2-40B4-BE49-F238E27FC236}">
                    <a16:creationId xmlns:a16="http://schemas.microsoft.com/office/drawing/2014/main" id="{1B7F6D41-D6CB-4530-8B06-7B1E6FFF1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6262" y="6518005"/>
                <a:ext cx="5127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</a:rPr>
                  <a:t>31%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2" name="Rectangle 37">
            <a:extLst>
              <a:ext uri="{FF2B5EF4-FFF2-40B4-BE49-F238E27FC236}">
                <a16:creationId xmlns:a16="http://schemas.microsoft.com/office/drawing/2014/main" id="{0C68017C-727E-45AF-BECF-D0C22180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9267555"/>
            <a:ext cx="2667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8AB0479C-831F-415E-9A8A-7869994EB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8865917"/>
            <a:ext cx="2667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EDC7E65C-228C-4EB1-B150-335203097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8464280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40">
            <a:extLst>
              <a:ext uri="{FF2B5EF4-FFF2-40B4-BE49-F238E27FC236}">
                <a16:creationId xmlns:a16="http://schemas.microsoft.com/office/drawing/2014/main" id="{703318F7-8EE3-4233-A19F-82D350DE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8062642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FDFFE0D2-DC0E-459D-B6F1-F50F91BB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7661005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84ECFD58-DF9B-451D-9E38-CD14B92E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7259367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43">
            <a:extLst>
              <a:ext uri="{FF2B5EF4-FFF2-40B4-BE49-F238E27FC236}">
                <a16:creationId xmlns:a16="http://schemas.microsoft.com/office/drawing/2014/main" id="{37B96A52-161D-45B4-909C-EEF24D2D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6857730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>
            <a:extLst>
              <a:ext uri="{FF2B5EF4-FFF2-40B4-BE49-F238E27FC236}">
                <a16:creationId xmlns:a16="http://schemas.microsoft.com/office/drawing/2014/main" id="{C24F8689-5D7C-4973-8B6F-10B5B8EE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6456092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3CC99605-4051-4D6C-BA8B-1B7829D8E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6052867"/>
            <a:ext cx="344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40%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CA4E40BE-C7BB-432F-BE9F-C4D27F2A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74" y="5651230"/>
            <a:ext cx="344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45%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id="{70D9AFAC-5BAD-45C2-B227-EBFE6D47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486" y="9267555"/>
            <a:ext cx="1571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63">
            <a:extLst>
              <a:ext uri="{FF2B5EF4-FFF2-40B4-BE49-F238E27FC236}">
                <a16:creationId xmlns:a16="http://schemas.microsoft.com/office/drawing/2014/main" id="{C179D0D1-D56E-401A-93F4-D8AB345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561" y="5606780"/>
            <a:ext cx="32845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Bail breaches and revocations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D5E7166-E6A9-498F-BFFC-C8560E4C233C}"/>
              </a:ext>
            </a:extLst>
          </p:cNvPr>
          <p:cNvGrpSpPr/>
          <p:nvPr/>
        </p:nvGrpSpPr>
        <p:grpSpPr>
          <a:xfrm>
            <a:off x="2815324" y="9480280"/>
            <a:ext cx="6076951" cy="487362"/>
            <a:chOff x="2815324" y="9480280"/>
            <a:chExt cx="6076951" cy="48736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E3AF95F-0E6F-4394-BAA2-1249659B4582}"/>
                </a:ext>
              </a:extLst>
            </p:cNvPr>
            <p:cNvGrpSpPr/>
            <p:nvPr/>
          </p:nvGrpSpPr>
          <p:grpSpPr>
            <a:xfrm>
              <a:off x="2815324" y="9480280"/>
              <a:ext cx="6076951" cy="487362"/>
              <a:chOff x="2815324" y="9480280"/>
              <a:chExt cx="6076951" cy="487362"/>
            </a:xfrm>
          </p:grpSpPr>
          <p:sp>
            <p:nvSpPr>
              <p:cNvPr id="83" name="Rectangle 58">
                <a:extLst>
                  <a:ext uri="{FF2B5EF4-FFF2-40B4-BE49-F238E27FC236}">
                    <a16:creationId xmlns:a16="http://schemas.microsoft.com/office/drawing/2014/main" id="{A7C82A0F-FED2-496D-A0C3-B855B3931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674" y="9480280"/>
                <a:ext cx="45402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2015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59">
                <a:extLst>
                  <a:ext uri="{FF2B5EF4-FFF2-40B4-BE49-F238E27FC236}">
                    <a16:creationId xmlns:a16="http://schemas.microsoft.com/office/drawing/2014/main" id="{B451CABF-014D-4BF6-A786-90543E31F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261" y="9480280"/>
                <a:ext cx="45402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2016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60">
                <a:extLst>
                  <a:ext uri="{FF2B5EF4-FFF2-40B4-BE49-F238E27FC236}">
                    <a16:creationId xmlns:a16="http://schemas.microsoft.com/office/drawing/2014/main" id="{7BBFFBC1-DF56-427A-A382-2721C471C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849" y="9480280"/>
                <a:ext cx="45402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2017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61">
                <a:extLst>
                  <a:ext uri="{FF2B5EF4-FFF2-40B4-BE49-F238E27FC236}">
                    <a16:creationId xmlns:a16="http://schemas.microsoft.com/office/drawing/2014/main" id="{7ADC041D-AC0E-47EA-BAEE-00D2FBFF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9437" y="9480280"/>
                <a:ext cx="455613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2018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62">
                <a:extLst>
                  <a:ext uri="{FF2B5EF4-FFF2-40B4-BE49-F238E27FC236}">
                    <a16:creationId xmlns:a16="http://schemas.microsoft.com/office/drawing/2014/main" id="{3F27D496-AFC8-40D7-A2B3-EE36E1EF7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612" y="9480280"/>
                <a:ext cx="45402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2019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64">
                <a:extLst>
                  <a:ext uri="{FF2B5EF4-FFF2-40B4-BE49-F238E27FC236}">
                    <a16:creationId xmlns:a16="http://schemas.microsoft.com/office/drawing/2014/main" id="{6C4412EE-4FBC-4AD5-9576-DD5AD0218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324" y="9770792"/>
                <a:ext cx="244475" cy="98425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0" name="Rectangle 65">
                <a:extLst>
                  <a:ext uri="{FF2B5EF4-FFF2-40B4-BE49-F238E27FC236}">
                    <a16:creationId xmlns:a16="http://schemas.microsoft.com/office/drawing/2014/main" id="{2BF29389-763A-4D18-8BD3-638C45E4C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199" y="9700942"/>
                <a:ext cx="1814513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Bail breaches - up 101%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66">
                <a:extLst>
                  <a:ext uri="{FF2B5EF4-FFF2-40B4-BE49-F238E27FC236}">
                    <a16:creationId xmlns:a16="http://schemas.microsoft.com/office/drawing/2014/main" id="{7474A66A-8FCF-4E80-9DE6-36BBA7D39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2411" y="9770792"/>
                <a:ext cx="242888" cy="98425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2" name="Rectangle 67">
                <a:extLst>
                  <a:ext uri="{FF2B5EF4-FFF2-40B4-BE49-F238E27FC236}">
                    <a16:creationId xmlns:a16="http://schemas.microsoft.com/office/drawing/2014/main" id="{64ED1F3D-FE07-462A-B8C1-B17929914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286" y="9700942"/>
                <a:ext cx="1909763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Bail revocations - up 51%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70">
                <a:extLst>
                  <a:ext uri="{FF2B5EF4-FFF2-40B4-BE49-F238E27FC236}">
                    <a16:creationId xmlns:a16="http://schemas.microsoft.com/office/drawing/2014/main" id="{3E560EEC-904E-486E-BFA0-C730CA204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5237" y="9786667"/>
                <a:ext cx="63500" cy="63500"/>
              </a:xfrm>
              <a:prstGeom prst="ellipse">
                <a:avLst/>
              </a:prstGeom>
              <a:noFill/>
              <a:ln w="9525" cap="flat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96" name="Rectangle 71">
                <a:extLst>
                  <a:ext uri="{FF2B5EF4-FFF2-40B4-BE49-F238E27FC236}">
                    <a16:creationId xmlns:a16="http://schemas.microsoft.com/office/drawing/2014/main" id="{0A7288BD-836D-43EF-90F0-30CA5ADE3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6212" y="9700942"/>
                <a:ext cx="1516063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</a:rPr>
                  <a:t>Bail revocations (%)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353D8CC-C001-4E2A-9DEC-4A88303B0A1C}"/>
                </a:ext>
              </a:extLst>
            </p:cNvPr>
            <p:cNvGrpSpPr/>
            <p:nvPr/>
          </p:nvGrpSpPr>
          <p:grpSpPr>
            <a:xfrm>
              <a:off x="7106337" y="9786667"/>
              <a:ext cx="242888" cy="63500"/>
              <a:chOff x="7106337" y="9786667"/>
              <a:chExt cx="242888" cy="63500"/>
            </a:xfrm>
          </p:grpSpPr>
          <p:sp>
            <p:nvSpPr>
              <p:cNvPr id="93" name="Line 68">
                <a:extLst>
                  <a:ext uri="{FF2B5EF4-FFF2-40B4-BE49-F238E27FC236}">
                    <a16:creationId xmlns:a16="http://schemas.microsoft.com/office/drawing/2014/main" id="{3C0E1289-512D-4B49-9E14-7C6995E0C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6337" y="9818417"/>
                <a:ext cx="242888" cy="0"/>
              </a:xfrm>
              <a:prstGeom prst="line">
                <a:avLst/>
              </a:prstGeom>
              <a:noFill/>
              <a:ln w="28575" cap="rnd">
                <a:solidFill>
                  <a:srgbClr val="A5A5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4" name="Oval 69">
                <a:extLst>
                  <a:ext uri="{FF2B5EF4-FFF2-40B4-BE49-F238E27FC236}">
                    <a16:creationId xmlns:a16="http://schemas.microsoft.com/office/drawing/2014/main" id="{6E805AAF-721C-475A-9754-844B2A177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5237" y="9786667"/>
                <a:ext cx="63500" cy="63500"/>
              </a:xfrm>
              <a:prstGeom prst="ellipse">
                <a:avLst/>
              </a:pr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6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4" grpId="0" animBg="1"/>
      <p:bldP spid="6" grpId="0" animBg="1"/>
      <p:bldP spid="7" grpId="0" animBg="1"/>
      <p:bldP spid="9" grpId="0" animBg="1"/>
      <p:bldP spid="10" grpId="0" animBg="1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133BF1-EA81-43BA-8506-72606A4FA9B2}"/>
              </a:ext>
            </a:extLst>
          </p:cNvPr>
          <p:cNvGrpSpPr/>
          <p:nvPr/>
        </p:nvGrpSpPr>
        <p:grpSpPr>
          <a:xfrm>
            <a:off x="14344959" y="2089221"/>
            <a:ext cx="2376331" cy="7741704"/>
            <a:chOff x="14344959" y="2089221"/>
            <a:chExt cx="2376331" cy="77417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92967B-C9BB-475E-B780-BB3621DA9DE9}"/>
                </a:ext>
              </a:extLst>
            </p:cNvPr>
            <p:cNvSpPr/>
            <p:nvPr/>
          </p:nvSpPr>
          <p:spPr>
            <a:xfrm>
              <a:off x="14344959" y="2089221"/>
              <a:ext cx="2367808" cy="7741704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D9E73FE-2B9E-49B2-9F2D-25714838F46F}"/>
                </a:ext>
              </a:extLst>
            </p:cNvPr>
            <p:cNvGrpSpPr/>
            <p:nvPr/>
          </p:nvGrpSpPr>
          <p:grpSpPr>
            <a:xfrm>
              <a:off x="14363766" y="4332959"/>
              <a:ext cx="2357524" cy="3176775"/>
              <a:chOff x="15580280" y="3617918"/>
              <a:chExt cx="2357524" cy="3176775"/>
            </a:xfrm>
          </p:grpSpPr>
          <p:pic>
            <p:nvPicPr>
              <p:cNvPr id="99" name="Graphic 98" descr="Jail">
                <a:extLst>
                  <a:ext uri="{FF2B5EF4-FFF2-40B4-BE49-F238E27FC236}">
                    <a16:creationId xmlns:a16="http://schemas.microsoft.com/office/drawing/2014/main" id="{1B6C6FE6-6C07-4AF6-BBFD-F1366C70F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214001" y="3617918"/>
                <a:ext cx="953552" cy="754233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579462-30F2-4F8A-8D0B-B5D31E4C73FA}"/>
                  </a:ext>
                </a:extLst>
              </p:cNvPr>
              <p:cNvSpPr txBox="1"/>
              <p:nvPr/>
            </p:nvSpPr>
            <p:spPr>
              <a:xfrm>
                <a:off x="15580280" y="4424813"/>
                <a:ext cx="2357524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b="1" dirty="0">
                    <a:solidFill>
                      <a:schemeClr val="bg1"/>
                    </a:solidFill>
                  </a:rPr>
                  <a:t>1,723</a:t>
                </a:r>
              </a:p>
              <a:p>
                <a:pPr algn="ctr"/>
                <a:r>
                  <a:rPr lang="en-AU" sz="2400" b="1" dirty="0">
                    <a:solidFill>
                      <a:schemeClr val="bg1"/>
                    </a:solidFill>
                  </a:rPr>
                  <a:t>more Aboriginal adults entered remand in 2019 than </a:t>
                </a:r>
                <a:br>
                  <a:rPr lang="en-AU" sz="2400" b="1" dirty="0">
                    <a:solidFill>
                      <a:schemeClr val="bg1"/>
                    </a:solidFill>
                  </a:rPr>
                </a:br>
                <a:r>
                  <a:rPr lang="en-AU" sz="2400" b="1" dirty="0">
                    <a:solidFill>
                      <a:schemeClr val="bg1"/>
                    </a:solidFill>
                  </a:rPr>
                  <a:t>in 2015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9D656-C9E2-49CB-8D38-1167C2DE1C4D}"/>
              </a:ext>
            </a:extLst>
          </p:cNvPr>
          <p:cNvGrpSpPr/>
          <p:nvPr/>
        </p:nvGrpSpPr>
        <p:grpSpPr>
          <a:xfrm>
            <a:off x="2784983" y="5725464"/>
            <a:ext cx="3601212" cy="4139444"/>
            <a:chOff x="2784983" y="5725464"/>
            <a:chExt cx="3601212" cy="41394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4A214E-FC49-4CD5-83F4-6D461309FE2E}"/>
                </a:ext>
              </a:extLst>
            </p:cNvPr>
            <p:cNvSpPr/>
            <p:nvPr/>
          </p:nvSpPr>
          <p:spPr>
            <a:xfrm>
              <a:off x="4018387" y="5725464"/>
              <a:ext cx="2367808" cy="4139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433B96-4B7B-4537-82F8-453585F21CDA}"/>
                </a:ext>
              </a:extLst>
            </p:cNvPr>
            <p:cNvSpPr txBox="1"/>
            <p:nvPr/>
          </p:nvSpPr>
          <p:spPr>
            <a:xfrm>
              <a:off x="4029719" y="5725465"/>
              <a:ext cx="2356476" cy="41054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Matters proceeded against to court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6053401-4A8E-4724-92F5-2DE88AA38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3030" y="5725464"/>
              <a:ext cx="0" cy="4039780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3E13FC-0E52-46F3-884D-143A7C0E70BC}"/>
                </a:ext>
              </a:extLst>
            </p:cNvPr>
            <p:cNvSpPr txBox="1"/>
            <p:nvPr/>
          </p:nvSpPr>
          <p:spPr>
            <a:xfrm>
              <a:off x="2784983" y="7256277"/>
              <a:ext cx="1028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solidFill>
                    <a:schemeClr val="accent2"/>
                  </a:solidFill>
                </a:rPr>
                <a:t>53%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C01513-60E9-4926-A028-D94FC0561ACE}"/>
              </a:ext>
            </a:extLst>
          </p:cNvPr>
          <p:cNvGrpSpPr/>
          <p:nvPr/>
        </p:nvGrpSpPr>
        <p:grpSpPr>
          <a:xfrm>
            <a:off x="7910452" y="2597720"/>
            <a:ext cx="3636254" cy="830784"/>
            <a:chOff x="7910452" y="2597720"/>
            <a:chExt cx="3636254" cy="8307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045162-A1B6-48DC-8FB2-A1D9859CD840}"/>
                </a:ext>
              </a:extLst>
            </p:cNvPr>
            <p:cNvSpPr/>
            <p:nvPr/>
          </p:nvSpPr>
          <p:spPr>
            <a:xfrm>
              <a:off x="9178898" y="2597720"/>
              <a:ext cx="2367808" cy="8214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260423B-8C79-4171-A9CC-332B6941A51A}"/>
                </a:ext>
              </a:extLst>
            </p:cNvPr>
            <p:cNvSpPr txBox="1"/>
            <p:nvPr/>
          </p:nvSpPr>
          <p:spPr>
            <a:xfrm>
              <a:off x="9206271" y="2628307"/>
              <a:ext cx="2274660" cy="80019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Technical breach </a:t>
              </a:r>
            </a:p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revocations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004A64-8C27-43BD-9995-7F0CB0330EEB}"/>
                </a:ext>
              </a:extLst>
            </p:cNvPr>
            <p:cNvSpPr txBox="1"/>
            <p:nvPr/>
          </p:nvSpPr>
          <p:spPr>
            <a:xfrm>
              <a:off x="7910452" y="2782139"/>
              <a:ext cx="1022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solidFill>
                    <a:schemeClr val="accent1"/>
                  </a:solidFill>
                </a:rPr>
                <a:t>10%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5E4E25E-C916-456C-9E7C-0B0BED6D05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14317" y="2632775"/>
              <a:ext cx="2" cy="701282"/>
            </a:xfrm>
            <a:prstGeom prst="straightConnector1">
              <a:avLst/>
            </a:prstGeom>
            <a:ln w="5715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766D9-9761-4390-9E6A-198D21E27A58}"/>
              </a:ext>
            </a:extLst>
          </p:cNvPr>
          <p:cNvGrpSpPr/>
          <p:nvPr/>
        </p:nvGrpSpPr>
        <p:grpSpPr>
          <a:xfrm>
            <a:off x="5357411" y="3366914"/>
            <a:ext cx="3589632" cy="2358550"/>
            <a:chOff x="5357411" y="3366914"/>
            <a:chExt cx="3589632" cy="23585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0ED9-A4AE-43BA-A511-82DE6864AEC0}"/>
                </a:ext>
              </a:extLst>
            </p:cNvPr>
            <p:cNvSpPr/>
            <p:nvPr/>
          </p:nvSpPr>
          <p:spPr>
            <a:xfrm>
              <a:off x="6582338" y="3377888"/>
              <a:ext cx="2364705" cy="23475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639AE2-1362-47B9-99BF-34DC987987E5}"/>
                </a:ext>
              </a:extLst>
            </p:cNvPr>
            <p:cNvSpPr txBox="1"/>
            <p:nvPr/>
          </p:nvSpPr>
          <p:spPr>
            <a:xfrm>
              <a:off x="6573815" y="3366914"/>
              <a:ext cx="2354029" cy="23475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Higher </a:t>
              </a:r>
              <a:r>
                <a:rPr lang="en-AU" sz="2400" b="1" u="sng" dirty="0">
                  <a:solidFill>
                    <a:schemeClr val="bg1"/>
                  </a:solidFill>
                </a:rPr>
                <a:t>rate</a:t>
              </a:r>
              <a:r>
                <a:rPr lang="en-AU" sz="2400" b="1" dirty="0">
                  <a:solidFill>
                    <a:schemeClr val="bg1"/>
                  </a:solidFill>
                </a:rPr>
                <a:t> of </a:t>
              </a:r>
              <a:br>
                <a:rPr lang="en-AU" sz="2400" b="1" dirty="0">
                  <a:solidFill>
                    <a:schemeClr val="bg1"/>
                  </a:solidFill>
                </a:rPr>
              </a:br>
              <a:r>
                <a:rPr lang="en-AU" sz="2400" b="1" dirty="0">
                  <a:solidFill>
                    <a:schemeClr val="bg1"/>
                  </a:solidFill>
                </a:rPr>
                <a:t>court bail refusal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916196B-DBA4-47FE-998B-BBF6932B6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1114" y="3428504"/>
              <a:ext cx="0" cy="2262977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763BF2-E470-479E-93A6-72910F0979D6}"/>
                </a:ext>
              </a:extLst>
            </p:cNvPr>
            <p:cNvSpPr txBox="1"/>
            <p:nvPr/>
          </p:nvSpPr>
          <p:spPr>
            <a:xfrm>
              <a:off x="5357411" y="4211365"/>
              <a:ext cx="1028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solidFill>
                    <a:schemeClr val="accent2"/>
                  </a:solidFill>
                </a:rPr>
                <a:t>30%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3E154C-A080-4959-B968-24D81794B082}"/>
              </a:ext>
            </a:extLst>
          </p:cNvPr>
          <p:cNvGrpSpPr/>
          <p:nvPr/>
        </p:nvGrpSpPr>
        <p:grpSpPr>
          <a:xfrm>
            <a:off x="10765909" y="2072494"/>
            <a:ext cx="3363100" cy="555813"/>
            <a:chOff x="10765909" y="2072494"/>
            <a:chExt cx="3363100" cy="5558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C82443-DF8E-47A6-85B7-BE827035A8FB}"/>
                </a:ext>
              </a:extLst>
            </p:cNvPr>
            <p:cNvSpPr/>
            <p:nvPr/>
          </p:nvSpPr>
          <p:spPr>
            <a:xfrm>
              <a:off x="11761201" y="2072494"/>
              <a:ext cx="2367808" cy="5558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BC0D3B-156C-459E-8C42-464D769A5A7B}"/>
                </a:ext>
              </a:extLst>
            </p:cNvPr>
            <p:cNvSpPr txBox="1"/>
            <p:nvPr/>
          </p:nvSpPr>
          <p:spPr>
            <a:xfrm>
              <a:off x="10765909" y="2083232"/>
              <a:ext cx="891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solidFill>
                    <a:schemeClr val="accent1"/>
                  </a:solidFill>
                </a:rPr>
                <a:t>7%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2BD0DA-1F0C-4DFA-9812-01E5ACAF9FE6}"/>
                </a:ext>
              </a:extLst>
            </p:cNvPr>
            <p:cNvSpPr txBox="1"/>
            <p:nvPr/>
          </p:nvSpPr>
          <p:spPr>
            <a:xfrm>
              <a:off x="11768197" y="2153012"/>
              <a:ext cx="2317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solidFill>
                    <a:schemeClr val="bg1"/>
                  </a:solidFill>
                </a:rPr>
                <a:t>Reoffence revocations  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C49B8CB-8A49-4329-9DDD-3C117AC9F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1058" y="2072494"/>
              <a:ext cx="0" cy="461923"/>
            </a:xfrm>
            <a:prstGeom prst="straightConnector1">
              <a:avLst/>
            </a:prstGeom>
            <a:ln w="5715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A9F4B4-CADA-40B2-8E1B-DD10B196CDC3}"/>
              </a:ext>
            </a:extLst>
          </p:cNvPr>
          <p:cNvGrpSpPr/>
          <p:nvPr/>
        </p:nvGrpSpPr>
        <p:grpSpPr>
          <a:xfrm>
            <a:off x="2494695" y="1626725"/>
            <a:ext cx="3159597" cy="2103734"/>
            <a:chOff x="2494695" y="1626725"/>
            <a:chExt cx="3159597" cy="2103734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5" name="Chart 34">
                  <a:extLst>
                    <a:ext uri="{FF2B5EF4-FFF2-40B4-BE49-F238E27FC236}">
                      <a16:creationId xmlns:a16="http://schemas.microsoft.com/office/drawing/2014/main" id="{12DBBA16-A5A7-47CB-8A45-41141FD6B17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688253700"/>
                    </p:ext>
                  </p:extLst>
                </p:nvPr>
              </p:nvGraphicFramePr>
              <p:xfrm>
                <a:off x="2494695" y="1626725"/>
                <a:ext cx="3159597" cy="2103734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6"/>
                </a:graphicData>
              </a:graphic>
            </p:graphicFrame>
          </mc:Choice>
          <mc:Fallback xmlns="">
            <p:pic>
              <p:nvPicPr>
                <p:cNvPr id="35" name="Chart 34">
                  <a:extLst>
                    <a:ext uri="{FF2B5EF4-FFF2-40B4-BE49-F238E27FC236}">
                      <a16:creationId xmlns:a16="http://schemas.microsoft.com/office/drawing/2014/main" id="{12DBBA16-A5A7-47CB-8A45-41141FD6B17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94695" y="1626725"/>
                  <a:ext cx="3159597" cy="210373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5A6C2E-04AE-4719-B04F-73B6E932CD29}"/>
                </a:ext>
              </a:extLst>
            </p:cNvPr>
            <p:cNvSpPr txBox="1"/>
            <p:nvPr/>
          </p:nvSpPr>
          <p:spPr>
            <a:xfrm rot="16200000">
              <a:off x="2109472" y="2762592"/>
              <a:ext cx="1450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bg1"/>
                  </a:solidFill>
                </a:rPr>
                <a:t>2015 Remand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860482-C411-4E30-9783-825AE818B9F1}"/>
                </a:ext>
              </a:extLst>
            </p:cNvPr>
            <p:cNvSpPr txBox="1"/>
            <p:nvPr/>
          </p:nvSpPr>
          <p:spPr>
            <a:xfrm rot="16200000">
              <a:off x="4584011" y="2750743"/>
              <a:ext cx="14608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bg1"/>
                  </a:solidFill>
                </a:rPr>
                <a:t>2019 Remand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87BA464-556A-49F5-9A16-DDC734209255}"/>
              </a:ext>
            </a:extLst>
          </p:cNvPr>
          <p:cNvSpPr/>
          <p:nvPr/>
        </p:nvSpPr>
        <p:spPr>
          <a:xfrm>
            <a:off x="2995158" y="1604563"/>
            <a:ext cx="2659134" cy="693519"/>
          </a:xfrm>
          <a:custGeom>
            <a:avLst/>
            <a:gdLst>
              <a:gd name="connsiteX0" fmla="*/ 0 w 2659134"/>
              <a:gd name="connsiteY0" fmla="*/ 0 h 693519"/>
              <a:gd name="connsiteX1" fmla="*/ 2659134 w 2659134"/>
              <a:gd name="connsiteY1" fmla="*/ 0 h 693519"/>
              <a:gd name="connsiteX2" fmla="*/ 2659134 w 2659134"/>
              <a:gd name="connsiteY2" fmla="*/ 693519 h 693519"/>
              <a:gd name="connsiteX3" fmla="*/ 0 w 2659134"/>
              <a:gd name="connsiteY3" fmla="*/ 693519 h 693519"/>
              <a:gd name="connsiteX4" fmla="*/ 0 w 2659134"/>
              <a:gd name="connsiteY4" fmla="*/ 0 h 69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134" h="693519" extrusionOk="0">
                <a:moveTo>
                  <a:pt x="0" y="0"/>
                </a:moveTo>
                <a:cubicBezTo>
                  <a:pt x="738765" y="-22365"/>
                  <a:pt x="2224194" y="-81229"/>
                  <a:pt x="2659134" y="0"/>
                </a:cubicBezTo>
                <a:cubicBezTo>
                  <a:pt x="2681014" y="121304"/>
                  <a:pt x="2711637" y="453586"/>
                  <a:pt x="2659134" y="693519"/>
                </a:cubicBezTo>
                <a:cubicBezTo>
                  <a:pt x="1479277" y="752440"/>
                  <a:pt x="772835" y="545315"/>
                  <a:pt x="0" y="693519"/>
                </a:cubicBezTo>
                <a:cubicBezTo>
                  <a:pt x="58043" y="591961"/>
                  <a:pt x="30190" y="30541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0797859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Arrow: Curved Right 46">
            <a:extLst>
              <a:ext uri="{FF2B5EF4-FFF2-40B4-BE49-F238E27FC236}">
                <a16:creationId xmlns:a16="http://schemas.microsoft.com/office/drawing/2014/main" id="{AFAE1596-3F1C-4674-9B9C-CC010E081A93}"/>
              </a:ext>
            </a:extLst>
          </p:cNvPr>
          <p:cNvSpPr/>
          <p:nvPr/>
        </p:nvSpPr>
        <p:spPr>
          <a:xfrm>
            <a:off x="2183363" y="1886634"/>
            <a:ext cx="838173" cy="3045736"/>
          </a:xfrm>
          <a:custGeom>
            <a:avLst/>
            <a:gdLst>
              <a:gd name="connsiteX0" fmla="*/ 0 w 838173"/>
              <a:gd name="connsiteY0" fmla="*/ 1435231 h 3045736"/>
              <a:gd name="connsiteX1" fmla="*/ 550805 w 838173"/>
              <a:gd name="connsiteY1" fmla="*/ 2783473 h 3045736"/>
              <a:gd name="connsiteX2" fmla="*/ 550805 w 838173"/>
              <a:gd name="connsiteY2" fmla="*/ 2668873 h 3045736"/>
              <a:gd name="connsiteX3" fmla="*/ 838173 w 838173"/>
              <a:gd name="connsiteY3" fmla="*/ 2900799 h 3045736"/>
              <a:gd name="connsiteX4" fmla="*/ 550805 w 838173"/>
              <a:gd name="connsiteY4" fmla="*/ 2958747 h 3045736"/>
              <a:gd name="connsiteX5" fmla="*/ 550805 w 838173"/>
              <a:gd name="connsiteY5" fmla="*/ 2844148 h 3045736"/>
              <a:gd name="connsiteX6" fmla="*/ 0 w 838173"/>
              <a:gd name="connsiteY6" fmla="*/ 1495906 h 3045736"/>
              <a:gd name="connsiteX7" fmla="*/ 0 w 838173"/>
              <a:gd name="connsiteY7" fmla="*/ 1435231 h 3045736"/>
              <a:gd name="connsiteX0" fmla="*/ 838173 w 838173"/>
              <a:gd name="connsiteY0" fmla="*/ 60675 h 3045736"/>
              <a:gd name="connsiteX1" fmla="*/ 187 w 838173"/>
              <a:gd name="connsiteY1" fmla="*/ 1465568 h 3045736"/>
              <a:gd name="connsiteX2" fmla="*/ 107872 w 838173"/>
              <a:gd name="connsiteY2" fmla="*/ 730890 h 3045736"/>
              <a:gd name="connsiteX3" fmla="*/ 838173 w 838173"/>
              <a:gd name="connsiteY3" fmla="*/ -1 h 3045736"/>
              <a:gd name="connsiteX4" fmla="*/ 838173 w 838173"/>
              <a:gd name="connsiteY4" fmla="*/ 60675 h 3045736"/>
              <a:gd name="connsiteX0" fmla="*/ 0 w 838173"/>
              <a:gd name="connsiteY0" fmla="*/ 1435231 h 3045736"/>
              <a:gd name="connsiteX1" fmla="*/ 550805 w 838173"/>
              <a:gd name="connsiteY1" fmla="*/ 2783473 h 3045736"/>
              <a:gd name="connsiteX2" fmla="*/ 550805 w 838173"/>
              <a:gd name="connsiteY2" fmla="*/ 2668873 h 3045736"/>
              <a:gd name="connsiteX3" fmla="*/ 838173 w 838173"/>
              <a:gd name="connsiteY3" fmla="*/ 2900799 h 3045736"/>
              <a:gd name="connsiteX4" fmla="*/ 550805 w 838173"/>
              <a:gd name="connsiteY4" fmla="*/ 2958747 h 3045736"/>
              <a:gd name="connsiteX5" fmla="*/ 550805 w 838173"/>
              <a:gd name="connsiteY5" fmla="*/ 2844148 h 3045736"/>
              <a:gd name="connsiteX6" fmla="*/ 0 w 838173"/>
              <a:gd name="connsiteY6" fmla="*/ 1495906 h 3045736"/>
              <a:gd name="connsiteX7" fmla="*/ 0 w 838173"/>
              <a:gd name="connsiteY7" fmla="*/ 1435231 h 3045736"/>
              <a:gd name="connsiteX8" fmla="*/ 838173 w 838173"/>
              <a:gd name="connsiteY8" fmla="*/ 0 h 3045736"/>
              <a:gd name="connsiteX9" fmla="*/ 838173 w 838173"/>
              <a:gd name="connsiteY9" fmla="*/ 60675 h 3045736"/>
              <a:gd name="connsiteX10" fmla="*/ 187 w 838173"/>
              <a:gd name="connsiteY10" fmla="*/ 1465568 h 30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8173" h="3045736" stroke="0" extrusionOk="0">
                <a:moveTo>
                  <a:pt x="0" y="1435231"/>
                </a:moveTo>
                <a:cubicBezTo>
                  <a:pt x="22115" y="2080495"/>
                  <a:pt x="249663" y="2583720"/>
                  <a:pt x="550805" y="2783473"/>
                </a:cubicBezTo>
                <a:cubicBezTo>
                  <a:pt x="545472" y="2739797"/>
                  <a:pt x="548107" y="2721504"/>
                  <a:pt x="550805" y="2668873"/>
                </a:cubicBezTo>
                <a:cubicBezTo>
                  <a:pt x="607469" y="2729234"/>
                  <a:pt x="738287" y="2841583"/>
                  <a:pt x="838173" y="2900799"/>
                </a:cubicBezTo>
                <a:cubicBezTo>
                  <a:pt x="730921" y="2914028"/>
                  <a:pt x="656762" y="2950515"/>
                  <a:pt x="550805" y="2958747"/>
                </a:cubicBezTo>
                <a:cubicBezTo>
                  <a:pt x="553695" y="2928314"/>
                  <a:pt x="546464" y="2867234"/>
                  <a:pt x="550805" y="2844148"/>
                </a:cubicBezTo>
                <a:cubicBezTo>
                  <a:pt x="345274" y="2676181"/>
                  <a:pt x="20872" y="1986352"/>
                  <a:pt x="0" y="1495906"/>
                </a:cubicBezTo>
                <a:cubicBezTo>
                  <a:pt x="1432" y="1466826"/>
                  <a:pt x="1233" y="1463508"/>
                  <a:pt x="0" y="1435231"/>
                </a:cubicBezTo>
                <a:close/>
              </a:path>
              <a:path w="838173" h="3045736" fill="darkenLess" stroke="0" extrusionOk="0">
                <a:moveTo>
                  <a:pt x="838173" y="60675"/>
                </a:moveTo>
                <a:cubicBezTo>
                  <a:pt x="400073" y="83215"/>
                  <a:pt x="-32184" y="753220"/>
                  <a:pt x="187" y="1465568"/>
                </a:cubicBezTo>
                <a:cubicBezTo>
                  <a:pt x="-28778" y="1242119"/>
                  <a:pt x="50263" y="913693"/>
                  <a:pt x="107872" y="730890"/>
                </a:cubicBezTo>
                <a:cubicBezTo>
                  <a:pt x="285582" y="291022"/>
                  <a:pt x="505364" y="-38445"/>
                  <a:pt x="838173" y="-1"/>
                </a:cubicBezTo>
                <a:cubicBezTo>
                  <a:pt x="837904" y="13731"/>
                  <a:pt x="836056" y="37173"/>
                  <a:pt x="838173" y="60675"/>
                </a:cubicBezTo>
                <a:close/>
              </a:path>
              <a:path w="838173" h="3045736" fill="none" extrusionOk="0">
                <a:moveTo>
                  <a:pt x="0" y="1435231"/>
                </a:moveTo>
                <a:cubicBezTo>
                  <a:pt x="20614" y="1985496"/>
                  <a:pt x="245132" y="2556910"/>
                  <a:pt x="550805" y="2783473"/>
                </a:cubicBezTo>
                <a:cubicBezTo>
                  <a:pt x="549059" y="2729599"/>
                  <a:pt x="545444" y="2697031"/>
                  <a:pt x="550805" y="2668873"/>
                </a:cubicBezTo>
                <a:cubicBezTo>
                  <a:pt x="616309" y="2735402"/>
                  <a:pt x="720699" y="2784345"/>
                  <a:pt x="838173" y="2900799"/>
                </a:cubicBezTo>
                <a:cubicBezTo>
                  <a:pt x="750739" y="2905496"/>
                  <a:pt x="682466" y="2936544"/>
                  <a:pt x="550805" y="2958747"/>
                </a:cubicBezTo>
                <a:cubicBezTo>
                  <a:pt x="546907" y="2926256"/>
                  <a:pt x="546030" y="2895611"/>
                  <a:pt x="550805" y="2844148"/>
                </a:cubicBezTo>
                <a:cubicBezTo>
                  <a:pt x="251170" y="2622544"/>
                  <a:pt x="12485" y="2071532"/>
                  <a:pt x="0" y="1495906"/>
                </a:cubicBezTo>
                <a:cubicBezTo>
                  <a:pt x="2149" y="1481209"/>
                  <a:pt x="1761" y="1461241"/>
                  <a:pt x="0" y="1435231"/>
                </a:cubicBezTo>
                <a:cubicBezTo>
                  <a:pt x="37164" y="724481"/>
                  <a:pt x="380973" y="-67677"/>
                  <a:pt x="838173" y="0"/>
                </a:cubicBezTo>
                <a:cubicBezTo>
                  <a:pt x="840034" y="24061"/>
                  <a:pt x="839571" y="31172"/>
                  <a:pt x="838173" y="60675"/>
                </a:cubicBezTo>
                <a:cubicBezTo>
                  <a:pt x="377710" y="124684"/>
                  <a:pt x="-10410" y="686592"/>
                  <a:pt x="187" y="1465568"/>
                </a:cubicBezTo>
              </a:path>
              <a:path w="838173" h="3045736" fill="none" stroke="0" extrusionOk="0">
                <a:moveTo>
                  <a:pt x="0" y="1435231"/>
                </a:moveTo>
                <a:cubicBezTo>
                  <a:pt x="-65718" y="2019844"/>
                  <a:pt x="211621" y="2609998"/>
                  <a:pt x="550805" y="2783473"/>
                </a:cubicBezTo>
                <a:cubicBezTo>
                  <a:pt x="546697" y="2736851"/>
                  <a:pt x="547633" y="2710098"/>
                  <a:pt x="550805" y="2668873"/>
                </a:cubicBezTo>
                <a:cubicBezTo>
                  <a:pt x="603575" y="2726440"/>
                  <a:pt x="759796" y="2855155"/>
                  <a:pt x="838173" y="2900799"/>
                </a:cubicBezTo>
                <a:cubicBezTo>
                  <a:pt x="699825" y="2917371"/>
                  <a:pt x="661089" y="2922946"/>
                  <a:pt x="550805" y="2958747"/>
                </a:cubicBezTo>
                <a:cubicBezTo>
                  <a:pt x="552104" y="2919554"/>
                  <a:pt x="549492" y="2890170"/>
                  <a:pt x="550805" y="2844148"/>
                </a:cubicBezTo>
                <a:cubicBezTo>
                  <a:pt x="231822" y="2655438"/>
                  <a:pt x="22035" y="2156658"/>
                  <a:pt x="0" y="1495906"/>
                </a:cubicBezTo>
                <a:cubicBezTo>
                  <a:pt x="846" y="1480610"/>
                  <a:pt x="-402" y="1461935"/>
                  <a:pt x="0" y="1435231"/>
                </a:cubicBezTo>
                <a:cubicBezTo>
                  <a:pt x="-41136" y="669130"/>
                  <a:pt x="411086" y="-79915"/>
                  <a:pt x="838173" y="0"/>
                </a:cubicBezTo>
                <a:cubicBezTo>
                  <a:pt x="835968" y="17184"/>
                  <a:pt x="838546" y="36909"/>
                  <a:pt x="838173" y="60675"/>
                </a:cubicBezTo>
                <a:cubicBezTo>
                  <a:pt x="380994" y="77143"/>
                  <a:pt x="144003" y="582765"/>
                  <a:pt x="187" y="1465568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0973113">
                  <a:prstGeom prst="curvedRightArrow">
                    <a:avLst>
                      <a:gd name="adj1" fmla="val 7239"/>
                      <a:gd name="adj2" fmla="val 34584"/>
                      <a:gd name="adj3" fmla="val 3428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2" name="Callout: Bent Line 51">
            <a:extLst>
              <a:ext uri="{FF2B5EF4-FFF2-40B4-BE49-F238E27FC236}">
                <a16:creationId xmlns:a16="http://schemas.microsoft.com/office/drawing/2014/main" id="{0C7C9A5C-B1BF-4B41-A0F9-7624B7F92DA5}"/>
              </a:ext>
            </a:extLst>
          </p:cNvPr>
          <p:cNvSpPr/>
          <p:nvPr/>
        </p:nvSpPr>
        <p:spPr>
          <a:xfrm>
            <a:off x="7896411" y="7689280"/>
            <a:ext cx="4067203" cy="830997"/>
          </a:xfrm>
          <a:prstGeom prst="borderCallout2">
            <a:avLst>
              <a:gd name="adj1" fmla="val -138110"/>
              <a:gd name="adj2" fmla="val 1234"/>
              <a:gd name="adj3" fmla="val -16368"/>
              <a:gd name="adj4" fmla="val 9641"/>
              <a:gd name="adj5" fmla="val -30373"/>
              <a:gd name="adj6" fmla="val -1655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2"/>
                </a:solidFill>
              </a:rPr>
              <a:t>83%</a:t>
            </a:r>
            <a:r>
              <a:rPr lang="en-AU" sz="2400" dirty="0">
                <a:solidFill>
                  <a:schemeClr val="accent2"/>
                </a:solidFill>
              </a:rPr>
              <a:t> of the rise was due to an </a:t>
            </a:r>
            <a:r>
              <a:rPr lang="en-AU" sz="2400" b="1" dirty="0">
                <a:solidFill>
                  <a:schemeClr val="accent2"/>
                </a:solidFill>
              </a:rPr>
              <a:t>increase in people bail refused</a:t>
            </a:r>
          </a:p>
        </p:txBody>
      </p:sp>
      <p:sp>
        <p:nvSpPr>
          <p:cNvPr id="70" name="Callout: Bent Line 69">
            <a:extLst>
              <a:ext uri="{FF2B5EF4-FFF2-40B4-BE49-F238E27FC236}">
                <a16:creationId xmlns:a16="http://schemas.microsoft.com/office/drawing/2014/main" id="{D27567C3-A38C-4D70-B70C-B9B29D3AB950}"/>
              </a:ext>
            </a:extLst>
          </p:cNvPr>
          <p:cNvSpPr/>
          <p:nvPr/>
        </p:nvSpPr>
        <p:spPr>
          <a:xfrm>
            <a:off x="9999329" y="4091737"/>
            <a:ext cx="4067203" cy="830997"/>
          </a:xfrm>
          <a:prstGeom prst="borderCallout2">
            <a:avLst>
              <a:gd name="adj1" fmla="val -74899"/>
              <a:gd name="adj2" fmla="val 61506"/>
              <a:gd name="adj3" fmla="val -11686"/>
              <a:gd name="adj4" fmla="val 49823"/>
              <a:gd name="adj5" fmla="val -46760"/>
              <a:gd name="adj6" fmla="val 33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1"/>
                </a:solidFill>
              </a:rPr>
              <a:t>17% </a:t>
            </a:r>
            <a:r>
              <a:rPr lang="en-AU" sz="2400" dirty="0">
                <a:solidFill>
                  <a:schemeClr val="accent1"/>
                </a:solidFill>
              </a:rPr>
              <a:t>was due to increased </a:t>
            </a:r>
            <a:r>
              <a:rPr lang="en-AU" sz="2400" b="1" dirty="0">
                <a:solidFill>
                  <a:schemeClr val="accent1"/>
                </a:solidFill>
              </a:rPr>
              <a:t>bail revocations </a:t>
            </a:r>
            <a:r>
              <a:rPr lang="en-AU" sz="2400" dirty="0">
                <a:solidFill>
                  <a:schemeClr val="accent1"/>
                </a:solidFill>
              </a:rPr>
              <a:t>after breach </a:t>
            </a:r>
          </a:p>
        </p:txBody>
      </p:sp>
      <p:sp>
        <p:nvSpPr>
          <p:cNvPr id="37" name="Facts rectangle">
            <a:extLst>
              <a:ext uri="{FF2B5EF4-FFF2-40B4-BE49-F238E27FC236}">
                <a16:creationId xmlns:a16="http://schemas.microsoft.com/office/drawing/2014/main" id="{DEACD317-F442-4469-A71F-D128C82F76BD}"/>
              </a:ext>
            </a:extLst>
          </p:cNvPr>
          <p:cNvSpPr>
            <a:spLocks/>
          </p:cNvSpPr>
          <p:nvPr/>
        </p:nvSpPr>
        <p:spPr>
          <a:xfrm>
            <a:off x="1961587" y="1203521"/>
            <a:ext cx="16144207" cy="8821542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D265E46-F9F0-49E5-9688-728DBF793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5497D79-BFFE-4308-A36D-BF4C27612C99}"/>
              </a:ext>
            </a:extLst>
          </p:cNvPr>
          <p:cNvSpPr/>
          <p:nvPr/>
        </p:nvSpPr>
        <p:spPr>
          <a:xfrm>
            <a:off x="13770651" y="91908"/>
            <a:ext cx="2475189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4637B8-170D-4381-82E3-B1509E4E5B67}"/>
              </a:ext>
            </a:extLst>
          </p:cNvPr>
          <p:cNvSpPr/>
          <p:nvPr/>
        </p:nvSpPr>
        <p:spPr>
          <a:xfrm>
            <a:off x="17031358" y="33289"/>
            <a:ext cx="1074436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0651A0B1-BC88-42AD-AA93-24225CAA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24" y="842988"/>
            <a:ext cx="8246909" cy="534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Proportionate impact of remand drivers</a:t>
            </a:r>
          </a:p>
        </p:txBody>
      </p:sp>
    </p:spTree>
    <p:extLst>
      <p:ext uri="{BB962C8B-B14F-4D97-AF65-F5344CB8AC3E}">
        <p14:creationId xmlns:p14="http://schemas.microsoft.com/office/powerpoint/2010/main" val="41595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52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3F599-FCD0-4467-9F4F-D6E87FFC3D51}"/>
              </a:ext>
            </a:extLst>
          </p:cNvPr>
          <p:cNvSpPr txBox="1"/>
          <p:nvPr/>
        </p:nvSpPr>
        <p:spPr>
          <a:xfrm>
            <a:off x="3141120" y="261939"/>
            <a:ext cx="13369493" cy="708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Summary: key drivers of Aboriginal adults in custody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50" name="Graphic 49" descr="Court">
            <a:extLst>
              <a:ext uri="{FF2B5EF4-FFF2-40B4-BE49-F238E27FC236}">
                <a16:creationId xmlns:a16="http://schemas.microsoft.com/office/drawing/2014/main" id="{5F5DE2CD-FE0D-4CBF-8265-6CD3B5B8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011" y="2259079"/>
            <a:ext cx="978017" cy="977114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80FFB1D0-CBF4-4BB7-B64D-C19B5FE27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7688" y="2563584"/>
            <a:ext cx="1003830" cy="1003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4653A-C12E-4C1B-B616-D6A24187CD6D}"/>
              </a:ext>
            </a:extLst>
          </p:cNvPr>
          <p:cNvSpPr txBox="1"/>
          <p:nvPr/>
        </p:nvSpPr>
        <p:spPr>
          <a:xfrm>
            <a:off x="2130859" y="4448613"/>
            <a:ext cx="2880000" cy="206210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241F55"/>
                </a:solidFill>
              </a:rPr>
              <a:t>Total population up </a:t>
            </a:r>
            <a:r>
              <a:rPr lang="en-AU" sz="2400" b="1" dirty="0">
                <a:solidFill>
                  <a:srgbClr val="241F55"/>
                </a:solidFill>
              </a:rPr>
              <a:t>61%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241F55"/>
                </a:solidFill>
              </a:rPr>
              <a:t>Remand</a:t>
            </a:r>
            <a:r>
              <a:rPr lang="en-AU" sz="2000" dirty="0"/>
              <a:t> is growing faster than sentenced custody: </a:t>
            </a:r>
            <a:r>
              <a:rPr lang="en-AU" sz="2000" b="1" dirty="0">
                <a:solidFill>
                  <a:srgbClr val="241F55"/>
                </a:solidFill>
              </a:rPr>
              <a:t>up </a:t>
            </a:r>
            <a:r>
              <a:rPr lang="en-AU" sz="2400" b="1" dirty="0">
                <a:solidFill>
                  <a:srgbClr val="241F55"/>
                </a:solidFill>
              </a:rPr>
              <a:t>143%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75ACE-27D6-4376-B973-C7419EC6A32C}"/>
              </a:ext>
            </a:extLst>
          </p:cNvPr>
          <p:cNvSpPr txBox="1"/>
          <p:nvPr/>
        </p:nvSpPr>
        <p:spPr>
          <a:xfrm>
            <a:off x="5220544" y="4426618"/>
            <a:ext cx="2880000" cy="3293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4F408E"/>
                </a:solidFill>
              </a:rPr>
              <a:t>Violent offences </a:t>
            </a:r>
            <a:r>
              <a:rPr lang="en-AU" sz="2000" dirty="0"/>
              <a:t>made up around </a:t>
            </a:r>
            <a:r>
              <a:rPr lang="en-AU" sz="2400" b="1" dirty="0">
                <a:solidFill>
                  <a:srgbClr val="4F408E"/>
                </a:solidFill>
              </a:rPr>
              <a:t>two thirds</a:t>
            </a:r>
            <a:r>
              <a:rPr lang="en-AU" sz="24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increase in sentenced custody &amp; remand (in 5 years)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4F408E"/>
                </a:solidFill>
              </a:rPr>
              <a:t>Sentencing order breaches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made up a </a:t>
            </a:r>
            <a:r>
              <a:rPr lang="en-AU" sz="2400" b="1" dirty="0">
                <a:solidFill>
                  <a:srgbClr val="4F408E"/>
                </a:solidFill>
              </a:rPr>
              <a:t>quarter</a:t>
            </a:r>
            <a:r>
              <a:rPr lang="en-AU" sz="2000" b="1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growth in sentenced custody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DF9D7-DD24-4BDE-BB7F-444DC0DB7349}"/>
              </a:ext>
            </a:extLst>
          </p:cNvPr>
          <p:cNvSpPr txBox="1"/>
          <p:nvPr/>
        </p:nvSpPr>
        <p:spPr>
          <a:xfrm>
            <a:off x="8347492" y="4448755"/>
            <a:ext cx="2880000" cy="298543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Proven appearances rose </a:t>
            </a:r>
            <a:r>
              <a:rPr lang="en-AU" sz="2400" b="1" dirty="0">
                <a:solidFill>
                  <a:srgbClr val="7F7F7F"/>
                </a:solidFill>
              </a:rPr>
              <a:t>16%</a:t>
            </a:r>
            <a:r>
              <a:rPr lang="en-AU" sz="2000" b="1" dirty="0">
                <a:solidFill>
                  <a:srgbClr val="FFBB00"/>
                </a:solidFill>
              </a:rPr>
              <a:t> </a:t>
            </a:r>
            <a:r>
              <a:rPr lang="en-AU" sz="2000" dirty="0"/>
              <a:t>in 5 years, leading to more prison sentences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7F7F7F"/>
                </a:solidFill>
              </a:rPr>
              <a:t>Violent offending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7F7F7F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increase in court volume and had relatively high imprisonment rates </a:t>
            </a:r>
            <a:endParaRPr lang="en-AU" sz="20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41B4-A7A0-497D-9DA1-5E225DEB6C27}"/>
              </a:ext>
            </a:extLst>
          </p:cNvPr>
          <p:cNvSpPr txBox="1"/>
          <p:nvPr/>
        </p:nvSpPr>
        <p:spPr>
          <a:xfrm>
            <a:off x="11534789" y="4423840"/>
            <a:ext cx="2880000" cy="3662541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The number of </a:t>
            </a:r>
            <a:r>
              <a:rPr lang="en-AU" sz="2000" b="1" dirty="0">
                <a:solidFill>
                  <a:srgbClr val="2190D7"/>
                </a:solidFill>
              </a:rPr>
              <a:t>Court 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refusals</a:t>
            </a:r>
            <a:r>
              <a:rPr lang="en-AU" sz="2000" b="1" dirty="0"/>
              <a:t> </a:t>
            </a:r>
            <a:r>
              <a:rPr lang="en-AU" sz="2000" dirty="0"/>
              <a:t>rose by </a:t>
            </a:r>
            <a:r>
              <a:rPr lang="en-AU" sz="2400" b="1" dirty="0">
                <a:solidFill>
                  <a:srgbClr val="2190D7"/>
                </a:solidFill>
              </a:rPr>
              <a:t>40%</a:t>
            </a:r>
            <a:r>
              <a:rPr lang="en-AU" sz="2000" b="1" dirty="0"/>
              <a:t>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>
                <a:solidFill>
                  <a:srgbClr val="2190D7"/>
                </a:solidFill>
              </a:rPr>
              <a:t>Bail refusal rates</a:t>
            </a:r>
            <a:r>
              <a:rPr lang="en-AU" sz="2000" b="1" dirty="0"/>
              <a:t> </a:t>
            </a:r>
            <a:r>
              <a:rPr lang="en-AU" sz="2000" dirty="0"/>
              <a:t>also rose by </a:t>
            </a:r>
            <a:r>
              <a:rPr lang="en-AU" sz="2400" b="1" dirty="0">
                <a:solidFill>
                  <a:srgbClr val="2190D7"/>
                </a:solidFill>
              </a:rPr>
              <a:t>22%</a:t>
            </a:r>
            <a:r>
              <a:rPr lang="en-AU" sz="2400" b="1" dirty="0"/>
              <a:t> </a:t>
            </a:r>
            <a:r>
              <a:rPr lang="en-AU" sz="2000" dirty="0"/>
              <a:t>for Police and </a:t>
            </a:r>
            <a:r>
              <a:rPr lang="en-AU" sz="2400" b="1" dirty="0">
                <a:solidFill>
                  <a:srgbClr val="2190D7"/>
                </a:solidFill>
              </a:rPr>
              <a:t>11%</a:t>
            </a:r>
            <a:r>
              <a:rPr lang="en-AU" sz="2000" dirty="0"/>
              <a:t> for courts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The volume of </a:t>
            </a:r>
            <a:r>
              <a:rPr lang="en-AU" sz="2000" b="1" dirty="0">
                <a:solidFill>
                  <a:srgbClr val="2190D7"/>
                </a:solidFill>
              </a:rPr>
              <a:t>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breaches</a:t>
            </a:r>
            <a:r>
              <a:rPr lang="en-AU" sz="2000" b="1" dirty="0"/>
              <a:t> </a:t>
            </a:r>
            <a:r>
              <a:rPr lang="en-AU" sz="2000" dirty="0"/>
              <a:t>established in court rose but the revocation rate fell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CD643-6BBA-48F5-A449-464F9202CE1F}"/>
              </a:ext>
            </a:extLst>
          </p:cNvPr>
          <p:cNvSpPr txBox="1"/>
          <p:nvPr/>
        </p:nvSpPr>
        <p:spPr>
          <a:xfrm>
            <a:off x="14751487" y="5314414"/>
            <a:ext cx="28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7DB85-088C-4F7E-AA39-F14F9526BF37}"/>
              </a:ext>
            </a:extLst>
          </p:cNvPr>
          <p:cNvSpPr txBox="1"/>
          <p:nvPr/>
        </p:nvSpPr>
        <p:spPr>
          <a:xfrm>
            <a:off x="14608532" y="4448613"/>
            <a:ext cx="2880000" cy="3847207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Some evidence of systemic </a:t>
            </a:r>
            <a:r>
              <a:rPr lang="en-AU" sz="2000" b="1" dirty="0">
                <a:solidFill>
                  <a:srgbClr val="FFBB00"/>
                </a:solidFill>
              </a:rPr>
              <a:t>bias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Multiple and frequent contacts with the system from a young age compounded by </a:t>
            </a:r>
            <a:r>
              <a:rPr lang="en-AU" sz="2000" b="1" dirty="0">
                <a:solidFill>
                  <a:srgbClr val="FFBB00"/>
                </a:solidFill>
              </a:rPr>
              <a:t>socio economic factors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Almost </a:t>
            </a:r>
            <a:r>
              <a:rPr lang="en-AU" sz="2400" b="1" dirty="0">
                <a:solidFill>
                  <a:srgbClr val="FFBB00"/>
                </a:solidFill>
              </a:rPr>
              <a:t>half</a:t>
            </a:r>
            <a:r>
              <a:rPr lang="en-AU" sz="2000" dirty="0"/>
              <a:t> of Aboriginal offenders </a:t>
            </a:r>
            <a:r>
              <a:rPr lang="en-AU" sz="2000" b="1" dirty="0">
                <a:solidFill>
                  <a:srgbClr val="FFBB00"/>
                </a:solidFill>
              </a:rPr>
              <a:t>reoffend</a:t>
            </a:r>
            <a:r>
              <a:rPr lang="en-AU" sz="2000" b="1" dirty="0"/>
              <a:t> </a:t>
            </a:r>
            <a:r>
              <a:rPr lang="en-AU" sz="2000" dirty="0"/>
              <a:t>within 6 months of release</a:t>
            </a: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97CFA674-9186-416C-BA93-B530F6BE406B}"/>
              </a:ext>
            </a:extLst>
          </p:cNvPr>
          <p:cNvSpPr>
            <a:spLocks/>
          </p:cNvSpPr>
          <p:nvPr/>
        </p:nvSpPr>
        <p:spPr bwMode="auto">
          <a:xfrm>
            <a:off x="5080146" y="7909559"/>
            <a:ext cx="3177982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03BA0E8B-1445-478C-B6AB-D4BC20F2D6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7244" y="2226540"/>
            <a:ext cx="8017" cy="5683019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8" name="Line 24">
            <a:extLst>
              <a:ext uri="{FF2B5EF4-FFF2-40B4-BE49-F238E27FC236}">
                <a16:creationId xmlns:a16="http://schemas.microsoft.com/office/drawing/2014/main" id="{5A90F8AB-2D1D-4BBD-8995-B766F1E0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331" y="2170894"/>
            <a:ext cx="77846" cy="573866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Arc 22">
            <a:extLst>
              <a:ext uri="{FF2B5EF4-FFF2-40B4-BE49-F238E27FC236}">
                <a16:creationId xmlns:a16="http://schemas.microsoft.com/office/drawing/2014/main" id="{6E1BF4AC-050B-481E-BDBC-13528C7D6EDB}"/>
              </a:ext>
            </a:extLst>
          </p:cNvPr>
          <p:cNvSpPr>
            <a:spLocks/>
          </p:cNvSpPr>
          <p:nvPr/>
        </p:nvSpPr>
        <p:spPr bwMode="auto">
          <a:xfrm rot="10800000">
            <a:off x="2018587" y="1237827"/>
            <a:ext cx="3041091" cy="1021252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Arc 22">
            <a:extLst>
              <a:ext uri="{FF2B5EF4-FFF2-40B4-BE49-F238E27FC236}">
                <a16:creationId xmlns:a16="http://schemas.microsoft.com/office/drawing/2014/main" id="{098438DA-69B0-418A-83B7-F3DD492CCA7E}"/>
              </a:ext>
            </a:extLst>
          </p:cNvPr>
          <p:cNvSpPr>
            <a:spLocks/>
          </p:cNvSpPr>
          <p:nvPr/>
        </p:nvSpPr>
        <p:spPr bwMode="auto">
          <a:xfrm rot="10800000">
            <a:off x="8185331" y="1237827"/>
            <a:ext cx="3093257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3" name="Arc 22">
            <a:extLst>
              <a:ext uri="{FF2B5EF4-FFF2-40B4-BE49-F238E27FC236}">
                <a16:creationId xmlns:a16="http://schemas.microsoft.com/office/drawing/2014/main" id="{A23CEEE9-7C1D-4470-B509-21D3AC89E049}"/>
              </a:ext>
            </a:extLst>
          </p:cNvPr>
          <p:cNvSpPr>
            <a:spLocks/>
          </p:cNvSpPr>
          <p:nvPr/>
        </p:nvSpPr>
        <p:spPr bwMode="auto">
          <a:xfrm>
            <a:off x="11257465" y="7909558"/>
            <a:ext cx="3177983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B35D063-D9A6-4275-8A6A-7AE0FADF6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2514" y="2127471"/>
            <a:ext cx="353" cy="5782087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Line 24">
            <a:extLst>
              <a:ext uri="{FF2B5EF4-FFF2-40B4-BE49-F238E27FC236}">
                <a16:creationId xmlns:a16="http://schemas.microsoft.com/office/drawing/2014/main" id="{0B0C5CE8-09ED-4FD8-ABA5-37833ABAD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9675" y="2059172"/>
            <a:ext cx="88018" cy="585038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8" name="Arc 22">
            <a:extLst>
              <a:ext uri="{FF2B5EF4-FFF2-40B4-BE49-F238E27FC236}">
                <a16:creationId xmlns:a16="http://schemas.microsoft.com/office/drawing/2014/main" id="{6314685A-6A39-4F90-BCEC-6B7080F25EAF}"/>
              </a:ext>
            </a:extLst>
          </p:cNvPr>
          <p:cNvSpPr>
            <a:spLocks/>
          </p:cNvSpPr>
          <p:nvPr/>
        </p:nvSpPr>
        <p:spPr bwMode="auto">
          <a:xfrm rot="10800000">
            <a:off x="14359675" y="1120958"/>
            <a:ext cx="3025671" cy="992378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CB6A8-269A-4107-8B00-60599B90BD1E}"/>
              </a:ext>
            </a:extLst>
          </p:cNvPr>
          <p:cNvGrpSpPr/>
          <p:nvPr/>
        </p:nvGrpSpPr>
        <p:grpSpPr>
          <a:xfrm>
            <a:off x="2132451" y="1651915"/>
            <a:ext cx="2684157" cy="2340000"/>
            <a:chOff x="2132451" y="1651915"/>
            <a:chExt cx="2684157" cy="234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91F3C4-2923-44AF-8F69-031FC9DD1008}"/>
                </a:ext>
              </a:extLst>
            </p:cNvPr>
            <p:cNvGrpSpPr/>
            <p:nvPr/>
          </p:nvGrpSpPr>
          <p:grpSpPr>
            <a:xfrm>
              <a:off x="2324377" y="1651915"/>
              <a:ext cx="2340000" cy="2340000"/>
              <a:chOff x="2397236" y="1655387"/>
              <a:chExt cx="2235020" cy="223081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89FE3-6D0E-4002-817E-65C47A17FD98}"/>
                  </a:ext>
                </a:extLst>
              </p:cNvPr>
              <p:cNvSpPr/>
              <p:nvPr/>
            </p:nvSpPr>
            <p:spPr>
              <a:xfrm>
                <a:off x="2397236" y="1655387"/>
                <a:ext cx="2235020" cy="2230812"/>
              </a:xfrm>
              <a:prstGeom prst="ellipse">
                <a:avLst/>
              </a:prstGeom>
              <a:solidFill>
                <a:srgbClr val="241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Graphic 39" descr="Upward trend">
                <a:extLst>
                  <a:ext uri="{FF2B5EF4-FFF2-40B4-BE49-F238E27FC236}">
                    <a16:creationId xmlns:a16="http://schemas.microsoft.com/office/drawing/2014/main" id="{0D49D673-C99D-43AF-AD57-B8F8D2312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74746" y="1749522"/>
                <a:ext cx="1080000" cy="10779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F48220-06D0-49FC-A2BC-3B0C2E4621FC}"/>
                </a:ext>
              </a:extLst>
            </p:cNvPr>
            <p:cNvSpPr txBox="1"/>
            <p:nvPr/>
          </p:nvSpPr>
          <p:spPr>
            <a:xfrm>
              <a:off x="2132451" y="2842144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Prison population increasing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A50A21-757E-4701-A18C-7C82CDED5E54}"/>
              </a:ext>
            </a:extLst>
          </p:cNvPr>
          <p:cNvGrpSpPr/>
          <p:nvPr/>
        </p:nvGrpSpPr>
        <p:grpSpPr>
          <a:xfrm>
            <a:off x="11647327" y="1651915"/>
            <a:ext cx="2340000" cy="2340000"/>
            <a:chOff x="11647327" y="1651915"/>
            <a:chExt cx="2340000" cy="23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BD141-60BD-42B9-8E92-EEA33AEF8535}"/>
                </a:ext>
              </a:extLst>
            </p:cNvPr>
            <p:cNvGrpSpPr/>
            <p:nvPr/>
          </p:nvGrpSpPr>
          <p:grpSpPr>
            <a:xfrm>
              <a:off x="11647327" y="1651915"/>
              <a:ext cx="2340000" cy="2340000"/>
              <a:chOff x="11647327" y="1651915"/>
              <a:chExt cx="2340000" cy="234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5B7AFA-0D4F-4285-BE3F-345D5379D3D1}"/>
                  </a:ext>
                </a:extLst>
              </p:cNvPr>
              <p:cNvSpPr/>
              <p:nvPr/>
            </p:nvSpPr>
            <p:spPr>
              <a:xfrm>
                <a:off x="11647327" y="1651915"/>
                <a:ext cx="2340000" cy="2340000"/>
              </a:xfrm>
              <a:prstGeom prst="ellipse">
                <a:avLst/>
              </a:prstGeom>
              <a:solidFill>
                <a:srgbClr val="219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Graphic 52" descr="Handcuffs">
                <a:extLst>
                  <a:ext uri="{FF2B5EF4-FFF2-40B4-BE49-F238E27FC236}">
                    <a16:creationId xmlns:a16="http://schemas.microsoft.com/office/drawing/2014/main" id="{64D78258-CB5A-4905-8DFF-B3232920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52701" y="1806344"/>
                <a:ext cx="1132861" cy="1132861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811B96-821E-4867-805D-849E74E6F4E4}"/>
                </a:ext>
              </a:extLst>
            </p:cNvPr>
            <p:cNvSpPr txBox="1"/>
            <p:nvPr/>
          </p:nvSpPr>
          <p:spPr>
            <a:xfrm>
              <a:off x="11704632" y="2831340"/>
              <a:ext cx="222538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Increase in remand &amp; bail breaches</a:t>
              </a:r>
            </a:p>
            <a:p>
              <a:endParaRPr lang="en-AU" sz="2300" dirty="0">
                <a:solidFill>
                  <a:srgbClr val="2190D7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046778-65E5-4104-82E1-171444987CC0}"/>
              </a:ext>
            </a:extLst>
          </p:cNvPr>
          <p:cNvGrpSpPr/>
          <p:nvPr/>
        </p:nvGrpSpPr>
        <p:grpSpPr>
          <a:xfrm>
            <a:off x="5428402" y="1750993"/>
            <a:ext cx="2425187" cy="2340000"/>
            <a:chOff x="5428402" y="1750993"/>
            <a:chExt cx="2425187" cy="234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8BBFA6-DC7C-4F91-9EE8-1EECAAC8480E}"/>
                </a:ext>
              </a:extLst>
            </p:cNvPr>
            <p:cNvGrpSpPr/>
            <p:nvPr/>
          </p:nvGrpSpPr>
          <p:grpSpPr>
            <a:xfrm>
              <a:off x="5434446" y="1750993"/>
              <a:ext cx="2340000" cy="2340000"/>
              <a:chOff x="5507196" y="1749842"/>
              <a:chExt cx="2235020" cy="223081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17509D-B3F9-4731-8EAF-0EECF234C09F}"/>
                  </a:ext>
                </a:extLst>
              </p:cNvPr>
              <p:cNvSpPr/>
              <p:nvPr/>
            </p:nvSpPr>
            <p:spPr>
              <a:xfrm>
                <a:off x="5507196" y="1749842"/>
                <a:ext cx="2235020" cy="2230812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aphic 6" descr="Group of men">
                <a:extLst>
                  <a:ext uri="{FF2B5EF4-FFF2-40B4-BE49-F238E27FC236}">
                    <a16:creationId xmlns:a16="http://schemas.microsoft.com/office/drawing/2014/main" id="{82C68DEB-A374-4E52-B45C-D9378491DC94}"/>
                  </a:ext>
                </a:extLst>
              </p:cNvPr>
              <p:cNvGrpSpPr/>
              <p:nvPr/>
            </p:nvGrpSpPr>
            <p:grpSpPr>
              <a:xfrm>
                <a:off x="6191749" y="1993176"/>
                <a:ext cx="836509" cy="756599"/>
                <a:chOff x="6206405" y="2051442"/>
                <a:chExt cx="836509" cy="756599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37934A-E70B-4C95-B216-1572E1DADB5B}"/>
                    </a:ext>
                  </a:extLst>
                </p:cNvPr>
                <p:cNvSpPr/>
                <p:nvPr/>
              </p:nvSpPr>
              <p:spPr>
                <a:xfrm>
                  <a:off x="68001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A2D464D-21AD-4B15-96AB-044117C8DF70}"/>
                    </a:ext>
                  </a:extLst>
                </p:cNvPr>
                <p:cNvSpPr/>
                <p:nvPr/>
              </p:nvSpPr>
              <p:spPr>
                <a:xfrm>
                  <a:off x="63126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9DF5FFB-11CE-4F14-96D9-8102E8F84525}"/>
                    </a:ext>
                  </a:extLst>
                </p:cNvPr>
                <p:cNvSpPr/>
                <p:nvPr/>
              </p:nvSpPr>
              <p:spPr>
                <a:xfrm>
                  <a:off x="655644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AADA67B-209E-465D-87E4-5778B12851B4}"/>
                    </a:ext>
                  </a:extLst>
                </p:cNvPr>
                <p:cNvSpPr/>
                <p:nvPr/>
              </p:nvSpPr>
              <p:spPr>
                <a:xfrm>
                  <a:off x="6452107" y="2208416"/>
                  <a:ext cx="347069" cy="599625"/>
                </a:xfrm>
                <a:custGeom>
                  <a:avLst/>
                  <a:gdLst>
                    <a:gd name="connsiteX0" fmla="*/ 346139 w 347069"/>
                    <a:gd name="connsiteY0" fmla="*/ 229125 h 599625"/>
                    <a:gd name="connsiteX1" fmla="*/ 302264 w 347069"/>
                    <a:gd name="connsiteY1" fmla="*/ 67275 h 599625"/>
                    <a:gd name="connsiteX2" fmla="*/ 293489 w 347069"/>
                    <a:gd name="connsiteY2" fmla="*/ 51675 h 599625"/>
                    <a:gd name="connsiteX3" fmla="*/ 226214 w 347069"/>
                    <a:gd name="connsiteY3" fmla="*/ 8775 h 599625"/>
                    <a:gd name="connsiteX4" fmla="*/ 173564 w 347069"/>
                    <a:gd name="connsiteY4" fmla="*/ 0 h 599625"/>
                    <a:gd name="connsiteX5" fmla="*/ 120914 w 347069"/>
                    <a:gd name="connsiteY5" fmla="*/ 8775 h 599625"/>
                    <a:gd name="connsiteX6" fmla="*/ 53639 w 347069"/>
                    <a:gd name="connsiteY6" fmla="*/ 51675 h 599625"/>
                    <a:gd name="connsiteX7" fmla="*/ 44864 w 347069"/>
                    <a:gd name="connsiteY7" fmla="*/ 67275 h 599625"/>
                    <a:gd name="connsiteX8" fmla="*/ 989 w 347069"/>
                    <a:gd name="connsiteY8" fmla="*/ 229125 h 599625"/>
                    <a:gd name="connsiteX9" fmla="*/ 21464 w 347069"/>
                    <a:gd name="connsiteY9" fmla="*/ 266175 h 599625"/>
                    <a:gd name="connsiteX10" fmla="*/ 29264 w 347069"/>
                    <a:gd name="connsiteY10" fmla="*/ 267150 h 599625"/>
                    <a:gd name="connsiteX11" fmla="*/ 57539 w 347069"/>
                    <a:gd name="connsiteY11" fmla="*/ 245700 h 599625"/>
                    <a:gd name="connsiteX12" fmla="*/ 96539 w 347069"/>
                    <a:gd name="connsiteY12" fmla="*/ 103350 h 599625"/>
                    <a:gd name="connsiteX13" fmla="*/ 96539 w 347069"/>
                    <a:gd name="connsiteY13" fmla="*/ 599625 h 599625"/>
                    <a:gd name="connsiteX14" fmla="*/ 155039 w 347069"/>
                    <a:gd name="connsiteY14" fmla="*/ 599625 h 599625"/>
                    <a:gd name="connsiteX15" fmla="*/ 155039 w 347069"/>
                    <a:gd name="connsiteY15" fmla="*/ 320775 h 599625"/>
                    <a:gd name="connsiteX16" fmla="*/ 194039 w 347069"/>
                    <a:gd name="connsiteY16" fmla="*/ 320775 h 599625"/>
                    <a:gd name="connsiteX17" fmla="*/ 194039 w 347069"/>
                    <a:gd name="connsiteY17" fmla="*/ 598650 h 599625"/>
                    <a:gd name="connsiteX18" fmla="*/ 252539 w 347069"/>
                    <a:gd name="connsiteY18" fmla="*/ 598650 h 599625"/>
                    <a:gd name="connsiteX19" fmla="*/ 252539 w 347069"/>
                    <a:gd name="connsiteY19" fmla="*/ 103350 h 599625"/>
                    <a:gd name="connsiteX20" fmla="*/ 291539 w 347069"/>
                    <a:gd name="connsiteY20" fmla="*/ 245700 h 599625"/>
                    <a:gd name="connsiteX21" fmla="*/ 319814 w 347069"/>
                    <a:gd name="connsiteY21" fmla="*/ 267150 h 599625"/>
                    <a:gd name="connsiteX22" fmla="*/ 327614 w 347069"/>
                    <a:gd name="connsiteY22" fmla="*/ 266175 h 599625"/>
                    <a:gd name="connsiteX23" fmla="*/ 346139 w 347069"/>
                    <a:gd name="connsiteY23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69" h="599625">
                      <a:moveTo>
                        <a:pt x="346139" y="229125"/>
                      </a:moveTo>
                      <a:lnTo>
                        <a:pt x="302264" y="67275"/>
                      </a:lnTo>
                      <a:cubicBezTo>
                        <a:pt x="300314" y="61425"/>
                        <a:pt x="297389" y="55575"/>
                        <a:pt x="293489" y="51675"/>
                      </a:cubicBezTo>
                      <a:cubicBezTo>
                        <a:pt x="274964" y="32175"/>
                        <a:pt x="251564" y="1755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29125"/>
                      </a:lnTo>
                      <a:cubicBezTo>
                        <a:pt x="-2911" y="244725"/>
                        <a:pt x="4889" y="262275"/>
                        <a:pt x="21464" y="266175"/>
                      </a:cubicBezTo>
                      <a:cubicBezTo>
                        <a:pt x="24389" y="267150"/>
                        <a:pt x="26339" y="267150"/>
                        <a:pt x="29264" y="267150"/>
                      </a:cubicBezTo>
                      <a:cubicBezTo>
                        <a:pt x="41939" y="267150"/>
                        <a:pt x="53639" y="258375"/>
                        <a:pt x="57539" y="245700"/>
                      </a:cubicBezTo>
                      <a:lnTo>
                        <a:pt x="96539" y="103350"/>
                      </a:lnTo>
                      <a:lnTo>
                        <a:pt x="96539" y="599625"/>
                      </a:lnTo>
                      <a:lnTo>
                        <a:pt x="155039" y="599625"/>
                      </a:lnTo>
                      <a:lnTo>
                        <a:pt x="155039" y="320775"/>
                      </a:lnTo>
                      <a:lnTo>
                        <a:pt x="194039" y="320775"/>
                      </a:lnTo>
                      <a:lnTo>
                        <a:pt x="194039" y="598650"/>
                      </a:lnTo>
                      <a:lnTo>
                        <a:pt x="252539" y="598650"/>
                      </a:lnTo>
                      <a:lnTo>
                        <a:pt x="252539" y="103350"/>
                      </a:lnTo>
                      <a:lnTo>
                        <a:pt x="291539" y="245700"/>
                      </a:lnTo>
                      <a:cubicBezTo>
                        <a:pt x="295439" y="258375"/>
                        <a:pt x="307139" y="267150"/>
                        <a:pt x="319814" y="267150"/>
                      </a:cubicBezTo>
                      <a:cubicBezTo>
                        <a:pt x="322739" y="267150"/>
                        <a:pt x="324689" y="267150"/>
                        <a:pt x="327614" y="266175"/>
                      </a:cubicBezTo>
                      <a:cubicBezTo>
                        <a:pt x="341264" y="262275"/>
                        <a:pt x="350039" y="244725"/>
                        <a:pt x="346139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E44BB5A-8451-43BB-82AF-CE00976BB556}"/>
                    </a:ext>
                  </a:extLst>
                </p:cNvPr>
                <p:cNvSpPr/>
                <p:nvPr/>
              </p:nvSpPr>
              <p:spPr>
                <a:xfrm>
                  <a:off x="6206405" y="2207441"/>
                  <a:ext cx="281788" cy="600600"/>
                </a:xfrm>
                <a:custGeom>
                  <a:avLst/>
                  <a:gdLst>
                    <a:gd name="connsiteX0" fmla="*/ 226214 w 281788"/>
                    <a:gd name="connsiteY0" fmla="*/ 225225 h 600600"/>
                    <a:gd name="connsiteX1" fmla="*/ 270089 w 281788"/>
                    <a:gd name="connsiteY1" fmla="*/ 63375 h 600600"/>
                    <a:gd name="connsiteX2" fmla="*/ 281789 w 281788"/>
                    <a:gd name="connsiteY2" fmla="*/ 39975 h 600600"/>
                    <a:gd name="connsiteX3" fmla="*/ 226214 w 281788"/>
                    <a:gd name="connsiteY3" fmla="*/ 8775 h 600600"/>
                    <a:gd name="connsiteX4" fmla="*/ 173564 w 281788"/>
                    <a:gd name="connsiteY4" fmla="*/ 0 h 600600"/>
                    <a:gd name="connsiteX5" fmla="*/ 120914 w 281788"/>
                    <a:gd name="connsiteY5" fmla="*/ 8775 h 600600"/>
                    <a:gd name="connsiteX6" fmla="*/ 53639 w 281788"/>
                    <a:gd name="connsiteY6" fmla="*/ 51675 h 600600"/>
                    <a:gd name="connsiteX7" fmla="*/ 44864 w 281788"/>
                    <a:gd name="connsiteY7" fmla="*/ 67275 h 600600"/>
                    <a:gd name="connsiteX8" fmla="*/ 989 w 281788"/>
                    <a:gd name="connsiteY8" fmla="*/ 230100 h 600600"/>
                    <a:gd name="connsiteX9" fmla="*/ 21464 w 281788"/>
                    <a:gd name="connsiteY9" fmla="*/ 267150 h 600600"/>
                    <a:gd name="connsiteX10" fmla="*/ 29264 w 281788"/>
                    <a:gd name="connsiteY10" fmla="*/ 268125 h 600600"/>
                    <a:gd name="connsiteX11" fmla="*/ 57539 w 281788"/>
                    <a:gd name="connsiteY11" fmla="*/ 246675 h 600600"/>
                    <a:gd name="connsiteX12" fmla="*/ 96539 w 281788"/>
                    <a:gd name="connsiteY12" fmla="*/ 104325 h 600600"/>
                    <a:gd name="connsiteX13" fmla="*/ 96539 w 281788"/>
                    <a:gd name="connsiteY13" fmla="*/ 600600 h 600600"/>
                    <a:gd name="connsiteX14" fmla="*/ 155039 w 281788"/>
                    <a:gd name="connsiteY14" fmla="*/ 600600 h 600600"/>
                    <a:gd name="connsiteX15" fmla="*/ 155039 w 281788"/>
                    <a:gd name="connsiteY15" fmla="*/ 321750 h 600600"/>
                    <a:gd name="connsiteX16" fmla="*/ 194039 w 281788"/>
                    <a:gd name="connsiteY16" fmla="*/ 321750 h 600600"/>
                    <a:gd name="connsiteX17" fmla="*/ 194039 w 281788"/>
                    <a:gd name="connsiteY17" fmla="*/ 599625 h 600600"/>
                    <a:gd name="connsiteX18" fmla="*/ 252539 w 281788"/>
                    <a:gd name="connsiteY18" fmla="*/ 599625 h 600600"/>
                    <a:gd name="connsiteX19" fmla="*/ 252539 w 281788"/>
                    <a:gd name="connsiteY19" fmla="*/ 283725 h 600600"/>
                    <a:gd name="connsiteX20" fmla="*/ 226214 w 281788"/>
                    <a:gd name="connsiteY20" fmla="*/ 225225 h 6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1788" h="600600">
                      <a:moveTo>
                        <a:pt x="226214" y="225225"/>
                      </a:moveTo>
                      <a:lnTo>
                        <a:pt x="270089" y="63375"/>
                      </a:lnTo>
                      <a:cubicBezTo>
                        <a:pt x="272039" y="54600"/>
                        <a:pt x="276914" y="46800"/>
                        <a:pt x="281789" y="39975"/>
                      </a:cubicBezTo>
                      <a:cubicBezTo>
                        <a:pt x="266189" y="26325"/>
                        <a:pt x="246689" y="1560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30100"/>
                      </a:lnTo>
                      <a:cubicBezTo>
                        <a:pt x="-2911" y="245700"/>
                        <a:pt x="4889" y="263250"/>
                        <a:pt x="21464" y="267150"/>
                      </a:cubicBezTo>
                      <a:cubicBezTo>
                        <a:pt x="24389" y="268125"/>
                        <a:pt x="26339" y="268125"/>
                        <a:pt x="29264" y="268125"/>
                      </a:cubicBezTo>
                      <a:cubicBezTo>
                        <a:pt x="41939" y="268125"/>
                        <a:pt x="53639" y="259350"/>
                        <a:pt x="57539" y="246675"/>
                      </a:cubicBezTo>
                      <a:lnTo>
                        <a:pt x="96539" y="104325"/>
                      </a:lnTo>
                      <a:lnTo>
                        <a:pt x="96539" y="600600"/>
                      </a:lnTo>
                      <a:lnTo>
                        <a:pt x="155039" y="600600"/>
                      </a:lnTo>
                      <a:lnTo>
                        <a:pt x="155039" y="321750"/>
                      </a:lnTo>
                      <a:lnTo>
                        <a:pt x="194039" y="321750"/>
                      </a:lnTo>
                      <a:lnTo>
                        <a:pt x="194039" y="599625"/>
                      </a:lnTo>
                      <a:lnTo>
                        <a:pt x="252539" y="599625"/>
                      </a:lnTo>
                      <a:lnTo>
                        <a:pt x="252539" y="283725"/>
                      </a:lnTo>
                      <a:cubicBezTo>
                        <a:pt x="232064" y="273975"/>
                        <a:pt x="220364" y="249600"/>
                        <a:pt x="226214" y="225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446E394-6B42-43BC-AF2E-6B788B640631}"/>
                    </a:ext>
                  </a:extLst>
                </p:cNvPr>
                <p:cNvSpPr/>
                <p:nvPr/>
              </p:nvSpPr>
              <p:spPr>
                <a:xfrm>
                  <a:off x="6760221" y="2208416"/>
                  <a:ext cx="282693" cy="599625"/>
                </a:xfrm>
                <a:custGeom>
                  <a:avLst/>
                  <a:gdLst>
                    <a:gd name="connsiteX0" fmla="*/ 281775 w 282693"/>
                    <a:gd name="connsiteY0" fmla="*/ 229125 h 599625"/>
                    <a:gd name="connsiteX1" fmla="*/ 236925 w 282693"/>
                    <a:gd name="connsiteY1" fmla="*/ 67275 h 599625"/>
                    <a:gd name="connsiteX2" fmla="*/ 228150 w 282693"/>
                    <a:gd name="connsiteY2" fmla="*/ 51675 h 599625"/>
                    <a:gd name="connsiteX3" fmla="*/ 160875 w 282693"/>
                    <a:gd name="connsiteY3" fmla="*/ 8775 h 599625"/>
                    <a:gd name="connsiteX4" fmla="*/ 108225 w 282693"/>
                    <a:gd name="connsiteY4" fmla="*/ 0 h 599625"/>
                    <a:gd name="connsiteX5" fmla="*/ 55575 w 282693"/>
                    <a:gd name="connsiteY5" fmla="*/ 8775 h 599625"/>
                    <a:gd name="connsiteX6" fmla="*/ 0 w 282693"/>
                    <a:gd name="connsiteY6" fmla="*/ 39975 h 599625"/>
                    <a:gd name="connsiteX7" fmla="*/ 11700 w 282693"/>
                    <a:gd name="connsiteY7" fmla="*/ 62400 h 599625"/>
                    <a:gd name="connsiteX8" fmla="*/ 55575 w 282693"/>
                    <a:gd name="connsiteY8" fmla="*/ 224250 h 599625"/>
                    <a:gd name="connsiteX9" fmla="*/ 29250 w 282693"/>
                    <a:gd name="connsiteY9" fmla="*/ 282750 h 599625"/>
                    <a:gd name="connsiteX10" fmla="*/ 29250 w 282693"/>
                    <a:gd name="connsiteY10" fmla="*/ 599625 h 599625"/>
                    <a:gd name="connsiteX11" fmla="*/ 87750 w 282693"/>
                    <a:gd name="connsiteY11" fmla="*/ 599625 h 599625"/>
                    <a:gd name="connsiteX12" fmla="*/ 87750 w 282693"/>
                    <a:gd name="connsiteY12" fmla="*/ 320775 h 599625"/>
                    <a:gd name="connsiteX13" fmla="*/ 126750 w 282693"/>
                    <a:gd name="connsiteY13" fmla="*/ 320775 h 599625"/>
                    <a:gd name="connsiteX14" fmla="*/ 126750 w 282693"/>
                    <a:gd name="connsiteY14" fmla="*/ 598650 h 599625"/>
                    <a:gd name="connsiteX15" fmla="*/ 185250 w 282693"/>
                    <a:gd name="connsiteY15" fmla="*/ 598650 h 599625"/>
                    <a:gd name="connsiteX16" fmla="*/ 185250 w 282693"/>
                    <a:gd name="connsiteY16" fmla="*/ 103350 h 599625"/>
                    <a:gd name="connsiteX17" fmla="*/ 224250 w 282693"/>
                    <a:gd name="connsiteY17" fmla="*/ 245700 h 599625"/>
                    <a:gd name="connsiteX18" fmla="*/ 252525 w 282693"/>
                    <a:gd name="connsiteY18" fmla="*/ 267150 h 599625"/>
                    <a:gd name="connsiteX19" fmla="*/ 260325 w 282693"/>
                    <a:gd name="connsiteY19" fmla="*/ 266175 h 599625"/>
                    <a:gd name="connsiteX20" fmla="*/ 281775 w 282693"/>
                    <a:gd name="connsiteY20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2693" h="599625">
                      <a:moveTo>
                        <a:pt x="281775" y="229125"/>
                      </a:moveTo>
                      <a:lnTo>
                        <a:pt x="236925" y="67275"/>
                      </a:lnTo>
                      <a:cubicBezTo>
                        <a:pt x="234975" y="61425"/>
                        <a:pt x="232050" y="55575"/>
                        <a:pt x="228150" y="51675"/>
                      </a:cubicBezTo>
                      <a:cubicBezTo>
                        <a:pt x="209625" y="32175"/>
                        <a:pt x="186225" y="17550"/>
                        <a:pt x="160875" y="8775"/>
                      </a:cubicBezTo>
                      <a:cubicBezTo>
                        <a:pt x="144300" y="2925"/>
                        <a:pt x="126750" y="0"/>
                        <a:pt x="108225" y="0"/>
                      </a:cubicBezTo>
                      <a:cubicBezTo>
                        <a:pt x="89700" y="0"/>
                        <a:pt x="72150" y="2925"/>
                        <a:pt x="55575" y="8775"/>
                      </a:cubicBezTo>
                      <a:cubicBezTo>
                        <a:pt x="35100" y="15600"/>
                        <a:pt x="16575" y="26325"/>
                        <a:pt x="0" y="39975"/>
                      </a:cubicBezTo>
                      <a:cubicBezTo>
                        <a:pt x="5850" y="46800"/>
                        <a:pt x="9750" y="54600"/>
                        <a:pt x="11700" y="62400"/>
                      </a:cubicBezTo>
                      <a:lnTo>
                        <a:pt x="55575" y="224250"/>
                      </a:lnTo>
                      <a:cubicBezTo>
                        <a:pt x="62400" y="248625"/>
                        <a:pt x="49725" y="273000"/>
                        <a:pt x="29250" y="282750"/>
                      </a:cubicBezTo>
                      <a:lnTo>
                        <a:pt x="29250" y="599625"/>
                      </a:lnTo>
                      <a:lnTo>
                        <a:pt x="87750" y="599625"/>
                      </a:lnTo>
                      <a:lnTo>
                        <a:pt x="87750" y="320775"/>
                      </a:lnTo>
                      <a:lnTo>
                        <a:pt x="126750" y="320775"/>
                      </a:lnTo>
                      <a:lnTo>
                        <a:pt x="126750" y="598650"/>
                      </a:lnTo>
                      <a:lnTo>
                        <a:pt x="185250" y="598650"/>
                      </a:lnTo>
                      <a:lnTo>
                        <a:pt x="185250" y="103350"/>
                      </a:lnTo>
                      <a:lnTo>
                        <a:pt x="224250" y="245700"/>
                      </a:lnTo>
                      <a:cubicBezTo>
                        <a:pt x="228150" y="258375"/>
                        <a:pt x="239850" y="267150"/>
                        <a:pt x="252525" y="267150"/>
                      </a:cubicBezTo>
                      <a:cubicBezTo>
                        <a:pt x="255450" y="267150"/>
                        <a:pt x="257400" y="267150"/>
                        <a:pt x="260325" y="266175"/>
                      </a:cubicBezTo>
                      <a:cubicBezTo>
                        <a:pt x="276900" y="262275"/>
                        <a:pt x="285675" y="244725"/>
                        <a:pt x="281775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DD3AB1-0E71-4512-A174-0AF131FD12DA}"/>
                </a:ext>
              </a:extLst>
            </p:cNvPr>
            <p:cNvSpPr txBox="1"/>
            <p:nvPr/>
          </p:nvSpPr>
          <p:spPr>
            <a:xfrm>
              <a:off x="5428402" y="2853290"/>
              <a:ext cx="2425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86">
                <a:buClr>
                  <a:srgbClr val="FF0000"/>
                </a:buClr>
                <a:defRPr/>
              </a:pPr>
              <a:r>
                <a:rPr lang="en-AU" sz="2000" b="1" dirty="0">
                  <a:solidFill>
                    <a:schemeClr val="bg1"/>
                  </a:solidFill>
                </a:rPr>
                <a:t>More violent &amp; breach offenders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95275-75FA-4668-8E36-ADE29057721E}"/>
              </a:ext>
            </a:extLst>
          </p:cNvPr>
          <p:cNvGrpSpPr/>
          <p:nvPr/>
        </p:nvGrpSpPr>
        <p:grpSpPr>
          <a:xfrm>
            <a:off x="14689745" y="1617147"/>
            <a:ext cx="2485106" cy="2340000"/>
            <a:chOff x="14689745" y="1617147"/>
            <a:chExt cx="2485106" cy="234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2F8AB-730E-4140-A59E-1ECAD19658A2}"/>
                </a:ext>
              </a:extLst>
            </p:cNvPr>
            <p:cNvSpPr/>
            <p:nvPr/>
          </p:nvSpPr>
          <p:spPr>
            <a:xfrm>
              <a:off x="14755487" y="1617147"/>
              <a:ext cx="2340000" cy="234000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8C59D7-5563-4F06-B82C-97A98DE5D676}"/>
                </a:ext>
              </a:extLst>
            </p:cNvPr>
            <p:cNvSpPr txBox="1"/>
            <p:nvPr/>
          </p:nvSpPr>
          <p:spPr>
            <a:xfrm>
              <a:off x="14689745" y="2842144"/>
              <a:ext cx="248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High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 imprisonment 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rate</a:t>
              </a:r>
              <a:endParaRPr lang="en-US" sz="2000" b="1" dirty="0"/>
            </a:p>
          </p:txBody>
        </p:sp>
        <p:pic>
          <p:nvPicPr>
            <p:cNvPr id="6" name="Graphic 5" descr="Gavel">
              <a:extLst>
                <a:ext uri="{FF2B5EF4-FFF2-40B4-BE49-F238E27FC236}">
                  <a16:creationId xmlns:a16="http://schemas.microsoft.com/office/drawing/2014/main" id="{7EBE7059-5360-4C96-AB54-EAB8A40F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430404" y="178974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5FD3-EFA4-435F-A279-301A2DB50761}"/>
              </a:ext>
            </a:extLst>
          </p:cNvPr>
          <p:cNvGrpSpPr/>
          <p:nvPr/>
        </p:nvGrpSpPr>
        <p:grpSpPr>
          <a:xfrm>
            <a:off x="8385447" y="1651915"/>
            <a:ext cx="2684157" cy="2340000"/>
            <a:chOff x="8385447" y="1651915"/>
            <a:chExt cx="2684157" cy="23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1D7487-9AB1-45FC-BA37-0A1AF26264AA}"/>
                </a:ext>
              </a:extLst>
            </p:cNvPr>
            <p:cNvSpPr/>
            <p:nvPr/>
          </p:nvSpPr>
          <p:spPr>
            <a:xfrm>
              <a:off x="8539677" y="1651915"/>
              <a:ext cx="2340000" cy="2340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FEF934-4DAC-4C9A-9DF8-E2A7D6BC958F}"/>
                </a:ext>
              </a:extLst>
            </p:cNvPr>
            <p:cNvSpPr txBox="1"/>
            <p:nvPr/>
          </p:nvSpPr>
          <p:spPr>
            <a:xfrm>
              <a:off x="8385447" y="2907806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More legal </a:t>
              </a:r>
            </a:p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actions</a:t>
              </a:r>
            </a:p>
            <a:p>
              <a:endParaRPr lang="en-AU" dirty="0"/>
            </a:p>
          </p:txBody>
        </p:sp>
        <p:pic>
          <p:nvPicPr>
            <p:cNvPr id="12" name="Graphic 11" descr="Police">
              <a:extLst>
                <a:ext uri="{FF2B5EF4-FFF2-40B4-BE49-F238E27FC236}">
                  <a16:creationId xmlns:a16="http://schemas.microsoft.com/office/drawing/2014/main" id="{EE8CC89E-D782-4FA1-AC58-523A0A8F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5028" y="1894225"/>
              <a:ext cx="1080000" cy="1080000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E77437-3C89-44D6-B4C1-3517645BAC69}"/>
              </a:ext>
            </a:extLst>
          </p:cNvPr>
          <p:cNvSpPr/>
          <p:nvPr/>
        </p:nvSpPr>
        <p:spPr>
          <a:xfrm>
            <a:off x="14553279" y="4090993"/>
            <a:ext cx="3207723" cy="5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1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98475"/>
            <a:ext cx="10890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94325" y="174383"/>
            <a:ext cx="122782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</a:rPr>
              <a:t>Why the Aboriginal imprisonment rate is so high</a:t>
            </a:r>
            <a:endParaRPr lang="en-US" sz="4000" b="1" spc="3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6EA9561E-519B-4CF4-8043-A6E6DBDF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ED7E63-17F8-4BA7-BDC1-9487B4292FB8}"/>
              </a:ext>
            </a:extLst>
          </p:cNvPr>
          <p:cNvGrpSpPr/>
          <p:nvPr/>
        </p:nvGrpSpPr>
        <p:grpSpPr>
          <a:xfrm>
            <a:off x="2111660" y="1131120"/>
            <a:ext cx="6112220" cy="4329880"/>
            <a:chOff x="2631286" y="6114486"/>
            <a:chExt cx="11132151" cy="5190735"/>
          </a:xfrm>
        </p:grpSpPr>
        <p:sp>
          <p:nvSpPr>
            <p:cNvPr id="38" name="Facts rectangle">
              <a:extLst>
                <a:ext uri="{FF2B5EF4-FFF2-40B4-BE49-F238E27FC236}">
                  <a16:creationId xmlns:a16="http://schemas.microsoft.com/office/drawing/2014/main" id="{240D0BAD-8E16-4B68-AA1E-12326F14C094}"/>
                </a:ext>
              </a:extLst>
            </p:cNvPr>
            <p:cNvSpPr>
              <a:spLocks/>
            </p:cNvSpPr>
            <p:nvPr/>
          </p:nvSpPr>
          <p:spPr>
            <a:xfrm>
              <a:off x="2631286" y="6291200"/>
              <a:ext cx="11132151" cy="5014021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39" name="TextBox 5">
              <a:extLst>
                <a:ext uri="{FF2B5EF4-FFF2-40B4-BE49-F238E27FC236}">
                  <a16:creationId xmlns:a16="http://schemas.microsoft.com/office/drawing/2014/main" id="{0591BE8B-2726-482C-A7EB-F27A1A77F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059" y="6114486"/>
              <a:ext cx="8628097" cy="493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Imprisonment rate, 2019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E93EB0A-561C-44DC-897C-1589AB72F643}"/>
              </a:ext>
            </a:extLst>
          </p:cNvPr>
          <p:cNvSpPr/>
          <p:nvPr/>
        </p:nvSpPr>
        <p:spPr>
          <a:xfrm>
            <a:off x="2111660" y="5805992"/>
            <a:ext cx="6112219" cy="4106633"/>
          </a:xfrm>
          <a:prstGeom prst="roundRect">
            <a:avLst>
              <a:gd name="adj" fmla="val 3526"/>
            </a:avLst>
          </a:prstGeom>
          <a:solidFill>
            <a:srgbClr val="FFB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AU" sz="2000" b="1" dirty="0">
                <a:solidFill>
                  <a:schemeClr val="tx1"/>
                </a:solidFill>
              </a:rPr>
              <a:t>Higher imprisonment rate, in part explained by prior contacts with the justice system</a:t>
            </a:r>
          </a:p>
          <a:p>
            <a:pPr algn="ctr">
              <a:defRPr/>
            </a:pPr>
            <a:endParaRPr lang="en-AU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</a:rPr>
              <a:t>Aboriginal adults were </a:t>
            </a:r>
            <a:r>
              <a:rPr lang="en-AU" sz="2000" b="1" dirty="0">
                <a:solidFill>
                  <a:schemeClr val="tx1"/>
                </a:solidFill>
              </a:rPr>
              <a:t>more than twice as likely </a:t>
            </a:r>
            <a:r>
              <a:rPr lang="en-AU" sz="2000" dirty="0">
                <a:solidFill>
                  <a:schemeClr val="tx1"/>
                </a:solidFill>
              </a:rPr>
              <a:t>to be sentenced to prison in 2019.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</a:rPr>
              <a:t>Aboriginal adults were also significantly more likely to have prior contact with the criminal justice system.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</a:rPr>
              <a:t>BOCSAR research suggests potential systemic biases, but further work is needed.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61EDCC-69D3-4F70-A227-FB9A55CFDEB6}"/>
              </a:ext>
            </a:extLst>
          </p:cNvPr>
          <p:cNvSpPr/>
          <p:nvPr/>
        </p:nvSpPr>
        <p:spPr>
          <a:xfrm>
            <a:off x="2701333" y="2278961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9%</a:t>
            </a:r>
            <a:r>
              <a:rPr lang="en-AU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14150-D244-4EC2-BDBC-7C7119CF4425}"/>
              </a:ext>
            </a:extLst>
          </p:cNvPr>
          <p:cNvSpPr txBox="1"/>
          <p:nvPr/>
        </p:nvSpPr>
        <p:spPr>
          <a:xfrm>
            <a:off x="2342815" y="4632593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Non-Aboriginal adults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238311B-184D-4925-B02D-7BD2CE675950}"/>
              </a:ext>
            </a:extLst>
          </p:cNvPr>
          <p:cNvSpPr/>
          <p:nvPr/>
        </p:nvSpPr>
        <p:spPr>
          <a:xfrm>
            <a:off x="5133442" y="1776230"/>
            <a:ext cx="2700000" cy="27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19%</a:t>
            </a:r>
            <a:r>
              <a:rPr lang="en-AU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C62BF6-93ED-4962-88F6-053CF1C440DC}"/>
              </a:ext>
            </a:extLst>
          </p:cNvPr>
          <p:cNvSpPr txBox="1"/>
          <p:nvPr/>
        </p:nvSpPr>
        <p:spPr>
          <a:xfrm>
            <a:off x="5506989" y="4632593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accent2"/>
                </a:solidFill>
              </a:rPr>
              <a:t>Aboriginal adults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8DED61-D9F6-4BDC-A7DD-CD4EEF13C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29E78C-CF29-48C0-AD1D-4EA5A6BC6A03}"/>
              </a:ext>
            </a:extLst>
          </p:cNvPr>
          <p:cNvSpPr/>
          <p:nvPr/>
        </p:nvSpPr>
        <p:spPr>
          <a:xfrm>
            <a:off x="13803887" y="42844"/>
            <a:ext cx="3252543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54A262F-A55E-4231-8BB6-E1F8A2D4F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53473"/>
              </p:ext>
            </p:extLst>
          </p:nvPr>
        </p:nvGraphicFramePr>
        <p:xfrm>
          <a:off x="8871018" y="1578026"/>
          <a:ext cx="8365787" cy="373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5B5417C-8EF4-4769-BD91-CB2193DD74CC}"/>
              </a:ext>
            </a:extLst>
          </p:cNvPr>
          <p:cNvGrpSpPr/>
          <p:nvPr/>
        </p:nvGrpSpPr>
        <p:grpSpPr>
          <a:xfrm>
            <a:off x="8455035" y="5642887"/>
            <a:ext cx="9258920" cy="4269738"/>
            <a:chOff x="8455035" y="5642887"/>
            <a:chExt cx="9258920" cy="4269738"/>
          </a:xfrm>
        </p:grpSpPr>
        <p:sp>
          <p:nvSpPr>
            <p:cNvPr id="42" name="Facts rectangle">
              <a:extLst>
                <a:ext uri="{FF2B5EF4-FFF2-40B4-BE49-F238E27FC236}">
                  <a16:creationId xmlns:a16="http://schemas.microsoft.com/office/drawing/2014/main" id="{B93C19FA-184D-4A00-82E8-84CACF67CC29}"/>
                </a:ext>
              </a:extLst>
            </p:cNvPr>
            <p:cNvSpPr>
              <a:spLocks/>
            </p:cNvSpPr>
            <p:nvPr/>
          </p:nvSpPr>
          <p:spPr>
            <a:xfrm>
              <a:off x="8455035" y="5805992"/>
              <a:ext cx="9258920" cy="4106633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BA21D69F-7B8F-497F-8357-1C6741761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9112" y="5642887"/>
              <a:ext cx="6450376" cy="411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2. Some evidence of racial bias in decision making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BD335D8-82B8-4CBA-BB66-9DCC3566C3EC}"/>
              </a:ext>
            </a:extLst>
          </p:cNvPr>
          <p:cNvSpPr txBox="1"/>
          <p:nvPr/>
        </p:nvSpPr>
        <p:spPr>
          <a:xfrm>
            <a:off x="8793600" y="6325539"/>
            <a:ext cx="88414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2190D7"/>
                </a:solidFill>
              </a:rPr>
              <a:t>Bail</a:t>
            </a:r>
            <a:r>
              <a:rPr lang="en-AU" sz="2400" b="1" dirty="0">
                <a:solidFill>
                  <a:srgbClr val="2190D7"/>
                </a:solidFill>
              </a:rPr>
              <a:t>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Aboriginal defendants </a:t>
            </a:r>
            <a:r>
              <a:rPr lang="en-AU" sz="2400" b="1" dirty="0">
                <a:solidFill>
                  <a:srgbClr val="2190D7"/>
                </a:solidFill>
              </a:rPr>
              <a:t>more likely to be bail refused by Police</a:t>
            </a:r>
            <a:r>
              <a:rPr lang="en-AU" sz="2400" b="1" dirty="0"/>
              <a:t> </a:t>
            </a:r>
            <a:r>
              <a:rPr lang="en-AU" sz="2400" dirty="0"/>
              <a:t>than non-Aboriginal defendants (</a:t>
            </a:r>
            <a:r>
              <a:rPr lang="en-AU" sz="2400" i="1" dirty="0"/>
              <a:t>Klauzner and Yeong (2021) found a </a:t>
            </a:r>
            <a:r>
              <a:rPr lang="en-AU" sz="2400" dirty="0"/>
              <a:t>2.8 percentage point difference)</a:t>
            </a:r>
          </a:p>
          <a:p>
            <a:endParaRPr lang="en-AU" sz="2000" dirty="0"/>
          </a:p>
          <a:p>
            <a:r>
              <a:rPr lang="en-AU" sz="2400" b="1" i="1" dirty="0">
                <a:solidFill>
                  <a:srgbClr val="4F408E"/>
                </a:solidFill>
              </a:rPr>
              <a:t>Sentencing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Aboriginal people </a:t>
            </a:r>
            <a:r>
              <a:rPr lang="en-AU" sz="2400" b="1" dirty="0">
                <a:solidFill>
                  <a:srgbClr val="4F408E"/>
                </a:solidFill>
              </a:rPr>
              <a:t>1 percentage point more likely to be imprisoned for serious assault</a:t>
            </a:r>
            <a:r>
              <a:rPr lang="en-AU" sz="2400" dirty="0"/>
              <a:t> after controlling for additional covariates (</a:t>
            </a:r>
            <a:r>
              <a:rPr lang="en-AU" sz="2400" i="1" dirty="0"/>
              <a:t>Thorburn and Weatherburn, 2018</a:t>
            </a:r>
            <a:r>
              <a:rPr lang="en-AU" sz="2400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5C34C-1032-42D6-9BED-EEED25214F22}"/>
              </a:ext>
            </a:extLst>
          </p:cNvPr>
          <p:cNvGrpSpPr/>
          <p:nvPr/>
        </p:nvGrpSpPr>
        <p:grpSpPr>
          <a:xfrm>
            <a:off x="8455035" y="1072825"/>
            <a:ext cx="9258920" cy="4388176"/>
            <a:chOff x="8455035" y="1072825"/>
            <a:chExt cx="9258920" cy="4388176"/>
          </a:xfrm>
        </p:grpSpPr>
        <p:sp>
          <p:nvSpPr>
            <p:cNvPr id="22" name="Facts rectangle">
              <a:extLst>
                <a:ext uri="{FF2B5EF4-FFF2-40B4-BE49-F238E27FC236}">
                  <a16:creationId xmlns:a16="http://schemas.microsoft.com/office/drawing/2014/main" id="{C15EEC6A-C0FF-4FD2-BBB4-5C06F5428D05}"/>
                </a:ext>
              </a:extLst>
            </p:cNvPr>
            <p:cNvSpPr>
              <a:spLocks/>
            </p:cNvSpPr>
            <p:nvPr/>
          </p:nvSpPr>
          <p:spPr>
            <a:xfrm>
              <a:off x="8455035" y="1239808"/>
              <a:ext cx="9258920" cy="4221193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DE7FBFFB-047C-4404-809F-315DA3FA2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0022" y="1072825"/>
              <a:ext cx="7148946" cy="411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1. Extensive criminal histories of Aboriginal defendants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2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 animBg="1"/>
      <p:bldP spid="5" grpId="0"/>
      <p:bldP spid="46" grpId="0" animBg="1"/>
      <p:bldP spid="47" grpId="0"/>
      <p:bldGraphic spid="19" grpId="0" uiExpand="1">
        <p:bldSub>
          <a:bldChart bld="category"/>
        </p:bldSub>
      </p:bldGraphic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E65BD8C5-1AB9-4C3B-B1D7-6E88293DB1A1}"/>
              </a:ext>
            </a:extLst>
          </p:cNvPr>
          <p:cNvSpPr txBox="1"/>
          <p:nvPr/>
        </p:nvSpPr>
        <p:spPr>
          <a:xfrm>
            <a:off x="6197387" y="261939"/>
            <a:ext cx="72569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260">
              <a:defRPr/>
            </a:pPr>
            <a:r>
              <a:rPr lang="en-US" sz="5400" b="1" spc="300" dirty="0">
                <a:solidFill>
                  <a:srgbClr val="453977"/>
                </a:solidFill>
              </a:rPr>
              <a:t>Justice system targets</a:t>
            </a:r>
            <a:endParaRPr lang="en-US" sz="5400" b="1" spc="300" dirty="0">
              <a:solidFill>
                <a:srgbClr val="FF0000"/>
              </a:solidFill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5412EA37-FE39-469C-90C0-0C1572DE6253}"/>
              </a:ext>
            </a:extLst>
          </p:cNvPr>
          <p:cNvSpPr/>
          <p:nvPr/>
        </p:nvSpPr>
        <p:spPr>
          <a:xfrm>
            <a:off x="2210129" y="5601831"/>
            <a:ext cx="5008817" cy="4003740"/>
          </a:xfrm>
          <a:prstGeom prst="roundRect">
            <a:avLst>
              <a:gd name="adj" fmla="val 3677"/>
            </a:avLst>
          </a:prstGeom>
          <a:noFill/>
          <a:ln w="28575" cmpd="sng">
            <a:solidFill>
              <a:srgbClr val="FFB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400" b="1" dirty="0">
                <a:solidFill>
                  <a:schemeClr val="tx1"/>
                </a:solidFill>
              </a:rPr>
              <a:t>Target 10 cannot be met without intervention</a:t>
            </a:r>
          </a:p>
          <a:p>
            <a:pPr marL="228600">
              <a:lnSpc>
                <a:spcPct val="150000"/>
              </a:lnSpc>
              <a:spcBef>
                <a:spcPct val="20000"/>
              </a:spcBef>
            </a:pPr>
            <a:r>
              <a:rPr lang="en-AU" sz="2400" dirty="0">
                <a:solidFill>
                  <a:schemeClr val="tx1"/>
                </a:solidFill>
              </a:rPr>
              <a:t>This presentation shows the drivers of adult incarceration leading up to 2019 – the reference year for the targets^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118836D-B8A1-4B19-B3B2-82C75815AB8E}"/>
              </a:ext>
            </a:extLst>
          </p:cNvPr>
          <p:cNvSpPr/>
          <p:nvPr/>
        </p:nvSpPr>
        <p:spPr>
          <a:xfrm>
            <a:off x="12257790" y="9881696"/>
            <a:ext cx="5036670" cy="28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*Aboriginal includes Torres Strait Islander people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05DB0136-8C2B-4FE1-97F2-4D788CC8ADA2}"/>
              </a:ext>
            </a:extLst>
          </p:cNvPr>
          <p:cNvSpPr/>
          <p:nvPr/>
        </p:nvSpPr>
        <p:spPr>
          <a:xfrm>
            <a:off x="7395411" y="5601831"/>
            <a:ext cx="10064290" cy="4036574"/>
          </a:xfrm>
          <a:prstGeom prst="roundRect">
            <a:avLst>
              <a:gd name="adj" fmla="val 2792"/>
            </a:avLst>
          </a:prstGeom>
          <a:noFill/>
          <a:ln w="28575" cmpd="sng">
            <a:solidFill>
              <a:srgbClr val="FFB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AU" sz="2400" b="1" dirty="0">
                <a:solidFill>
                  <a:schemeClr val="tx1"/>
                </a:solidFill>
              </a:rPr>
              <a:t>Targets 11 and 13 will be covered in a separate workshop</a:t>
            </a:r>
          </a:p>
          <a:p>
            <a:pPr marL="657225" indent="-428625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1"/>
                </a:solidFill>
              </a:rPr>
              <a:t>Target 11 </a:t>
            </a:r>
            <a:r>
              <a:rPr lang="en-AU" sz="2400" dirty="0">
                <a:solidFill>
                  <a:schemeClr val="tx1"/>
                </a:solidFill>
              </a:rPr>
              <a:t>can be met with less intervention, as Aboriginal youth detention is trending down</a:t>
            </a:r>
          </a:p>
          <a:p>
            <a:pPr marL="657225" indent="-428625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Trends in domestic violence are included in this presentation as these are relevant to Target 10</a:t>
            </a:r>
          </a:p>
          <a:p>
            <a:pPr>
              <a:lnSpc>
                <a:spcPct val="150000"/>
              </a:lnSpc>
            </a:pPr>
            <a:endParaRPr lang="en-AU" sz="1650" dirty="0">
              <a:solidFill>
                <a:schemeClr val="tx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7BDF6C6-6F00-4102-AD18-F922D8CA908B}"/>
              </a:ext>
            </a:extLst>
          </p:cNvPr>
          <p:cNvSpPr/>
          <p:nvPr/>
        </p:nvSpPr>
        <p:spPr>
          <a:xfrm>
            <a:off x="2210130" y="9881696"/>
            <a:ext cx="9782041" cy="28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/>
                </a:solidFill>
              </a:rPr>
              <a:t>^More recent data are less reliable due to the impact of the COVID-19 pandemic on the justice system.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046324-479D-4150-90E7-08A772728A31}"/>
              </a:ext>
            </a:extLst>
          </p:cNvPr>
          <p:cNvGrpSpPr/>
          <p:nvPr/>
        </p:nvGrpSpPr>
        <p:grpSpPr>
          <a:xfrm>
            <a:off x="2191991" y="1471999"/>
            <a:ext cx="15267710" cy="4036574"/>
            <a:chOff x="2191991" y="1471999"/>
            <a:chExt cx="15267710" cy="4425022"/>
          </a:xfrm>
        </p:grpSpPr>
        <p:sp>
          <p:nvSpPr>
            <p:cNvPr id="154" name="Rectangle 7">
              <a:extLst>
                <a:ext uri="{FF2B5EF4-FFF2-40B4-BE49-F238E27FC236}">
                  <a16:creationId xmlns:a16="http://schemas.microsoft.com/office/drawing/2014/main" id="{06D0654F-D3B0-4B3B-A2D9-F0875E4E67D5}"/>
                </a:ext>
              </a:extLst>
            </p:cNvPr>
            <p:cNvSpPr/>
            <p:nvPr/>
          </p:nvSpPr>
          <p:spPr>
            <a:xfrm>
              <a:off x="2191991" y="1471999"/>
              <a:ext cx="15267710" cy="4425022"/>
            </a:xfrm>
            <a:prstGeom prst="roundRect">
              <a:avLst>
                <a:gd name="adj" fmla="val 3925"/>
              </a:avLst>
            </a:prstGeom>
            <a:ln w="28575">
              <a:solidFill>
                <a:srgbClr val="FFBB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AU" sz="2801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323A842-1B43-485C-AA40-3B17C6A3DD4B}"/>
                </a:ext>
              </a:extLst>
            </p:cNvPr>
            <p:cNvGrpSpPr/>
            <p:nvPr/>
          </p:nvGrpSpPr>
          <p:grpSpPr>
            <a:xfrm>
              <a:off x="2475750" y="1813270"/>
              <a:ext cx="4468474" cy="3874298"/>
              <a:chOff x="2742211" y="969135"/>
              <a:chExt cx="7288491" cy="2263747"/>
            </a:xfrm>
          </p:grpSpPr>
          <p:sp>
            <p:nvSpPr>
              <p:cNvPr id="168" name="Rectangle 3">
                <a:extLst>
                  <a:ext uri="{FF2B5EF4-FFF2-40B4-BE49-F238E27FC236}">
                    <a16:creationId xmlns:a16="http://schemas.microsoft.com/office/drawing/2014/main" id="{6142DF6F-DBA5-4A2D-BD01-30C89E14CE8F}"/>
                  </a:ext>
                </a:extLst>
              </p:cNvPr>
              <p:cNvSpPr/>
              <p:nvPr/>
            </p:nvSpPr>
            <p:spPr>
              <a:xfrm>
                <a:off x="2742211" y="1394648"/>
                <a:ext cx="7288491" cy="1838234"/>
              </a:xfrm>
              <a:prstGeom prst="roundRect">
                <a:avLst>
                  <a:gd name="adj" fmla="val 7208"/>
                </a:avLst>
              </a:prstGeom>
              <a:solidFill>
                <a:srgbClr val="D9D9D9"/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AU" sz="1050" dirty="0">
                  <a:solidFill>
                    <a:schemeClr val="tx1"/>
                  </a:solidFill>
                </a:endParaRPr>
              </a:p>
              <a:p>
                <a:pPr algn="ctr" fontAlgn="base"/>
                <a:r>
                  <a:rPr lang="en-AU" sz="2400" dirty="0">
                    <a:solidFill>
                      <a:schemeClr val="tx1"/>
                    </a:solidFill>
                  </a:rPr>
                  <a:t>By 2031, reduce the rate of Aboriginal* adults held in incarceration by at least 15%</a:t>
                </a:r>
              </a:p>
            </p:txBody>
          </p:sp>
          <p:sp>
            <p:nvSpPr>
              <p:cNvPr id="169" name="Rectangle 6">
                <a:extLst>
                  <a:ext uri="{FF2B5EF4-FFF2-40B4-BE49-F238E27FC236}">
                    <a16:creationId xmlns:a16="http://schemas.microsoft.com/office/drawing/2014/main" id="{F86EADC0-7F5F-4E36-A39A-60C34BD567E9}"/>
                  </a:ext>
                </a:extLst>
              </p:cNvPr>
              <p:cNvSpPr/>
              <p:nvPr/>
            </p:nvSpPr>
            <p:spPr>
              <a:xfrm>
                <a:off x="2983732" y="969135"/>
                <a:ext cx="5965382" cy="796342"/>
              </a:xfrm>
              <a:prstGeom prst="roundRect">
                <a:avLst>
                  <a:gd name="adj" fmla="val 8623"/>
                </a:avLst>
              </a:prstGeom>
              <a:solidFill>
                <a:srgbClr val="241F55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/>
                <a:r>
                  <a:rPr lang="en-AU" sz="2800" b="1" dirty="0">
                    <a:solidFill>
                      <a:schemeClr val="bg1"/>
                    </a:solidFill>
                  </a:rPr>
                  <a:t>Adult </a:t>
                </a:r>
              </a:p>
              <a:p>
                <a:pPr lvl="3"/>
                <a:r>
                  <a:rPr lang="en-AU" sz="2800" b="1" dirty="0">
                    <a:solidFill>
                      <a:schemeClr val="bg1"/>
                    </a:solidFill>
                  </a:rPr>
                  <a:t>incarceration 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6CE4FA2-6D5A-4D5B-A5D8-323B1818E492}"/>
                </a:ext>
              </a:extLst>
            </p:cNvPr>
            <p:cNvGrpSpPr/>
            <p:nvPr/>
          </p:nvGrpSpPr>
          <p:grpSpPr>
            <a:xfrm>
              <a:off x="7623480" y="1813267"/>
              <a:ext cx="4468474" cy="3874298"/>
              <a:chOff x="2579572" y="969135"/>
              <a:chExt cx="7288491" cy="2263747"/>
            </a:xfrm>
          </p:grpSpPr>
          <p:sp>
            <p:nvSpPr>
              <p:cNvPr id="166" name="Rectangle 31">
                <a:extLst>
                  <a:ext uri="{FF2B5EF4-FFF2-40B4-BE49-F238E27FC236}">
                    <a16:creationId xmlns:a16="http://schemas.microsoft.com/office/drawing/2014/main" id="{4395CB32-8B13-4CA7-B1CD-3077CD7DE605}"/>
                  </a:ext>
                </a:extLst>
              </p:cNvPr>
              <p:cNvSpPr/>
              <p:nvPr/>
            </p:nvSpPr>
            <p:spPr>
              <a:xfrm>
                <a:off x="2579572" y="1394649"/>
                <a:ext cx="7288491" cy="1838233"/>
              </a:xfrm>
              <a:prstGeom prst="roundRect">
                <a:avLst>
                  <a:gd name="adj" fmla="val 5216"/>
                </a:avLst>
              </a:prstGeom>
              <a:solidFill>
                <a:srgbClr val="D9D9D9"/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en-AU" sz="2400" dirty="0">
                    <a:solidFill>
                      <a:schemeClr val="tx1"/>
                    </a:solidFill>
                  </a:rPr>
                  <a:t>By 2031, reduce the rate of Aboriginal young people (10-17 years) in detention by 30%</a:t>
                </a:r>
              </a:p>
            </p:txBody>
          </p:sp>
          <p:sp>
            <p:nvSpPr>
              <p:cNvPr id="167" name="Rectangle 32">
                <a:extLst>
                  <a:ext uri="{FF2B5EF4-FFF2-40B4-BE49-F238E27FC236}">
                    <a16:creationId xmlns:a16="http://schemas.microsoft.com/office/drawing/2014/main" id="{8661D29D-B35E-451E-900D-9025D28FA974}"/>
                  </a:ext>
                </a:extLst>
              </p:cNvPr>
              <p:cNvSpPr/>
              <p:nvPr/>
            </p:nvSpPr>
            <p:spPr>
              <a:xfrm>
                <a:off x="2821091" y="969135"/>
                <a:ext cx="5965382" cy="796342"/>
              </a:xfrm>
              <a:prstGeom prst="roundRect">
                <a:avLst>
                  <a:gd name="adj" fmla="val 8623"/>
                </a:avLst>
              </a:prstGeom>
              <a:solidFill>
                <a:srgbClr val="241F55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/>
                <a:r>
                  <a:rPr lang="en-AU" sz="2800" b="1" dirty="0">
                    <a:solidFill>
                      <a:schemeClr val="bg1"/>
                    </a:solidFill>
                  </a:rPr>
                  <a:t>Youth </a:t>
                </a:r>
              </a:p>
              <a:p>
                <a:pPr lvl="3"/>
                <a:r>
                  <a:rPr lang="en-AU" sz="2800" b="1" dirty="0">
                    <a:solidFill>
                      <a:schemeClr val="bg1"/>
                    </a:solidFill>
                  </a:rPr>
                  <a:t>detention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64556A8-8CED-4E9E-BB88-4352A4A912BB}"/>
                </a:ext>
              </a:extLst>
            </p:cNvPr>
            <p:cNvGrpSpPr/>
            <p:nvPr/>
          </p:nvGrpSpPr>
          <p:grpSpPr>
            <a:xfrm>
              <a:off x="12825986" y="1813267"/>
              <a:ext cx="4468474" cy="3874299"/>
              <a:chOff x="2506277" y="969133"/>
              <a:chExt cx="7288491" cy="2263748"/>
            </a:xfrm>
          </p:grpSpPr>
          <p:sp>
            <p:nvSpPr>
              <p:cNvPr id="164" name="Rectangle 34">
                <a:extLst>
                  <a:ext uri="{FF2B5EF4-FFF2-40B4-BE49-F238E27FC236}">
                    <a16:creationId xmlns:a16="http://schemas.microsoft.com/office/drawing/2014/main" id="{0744AB79-5D3B-472B-A690-9D204F4575A2}"/>
                  </a:ext>
                </a:extLst>
              </p:cNvPr>
              <p:cNvSpPr/>
              <p:nvPr/>
            </p:nvSpPr>
            <p:spPr>
              <a:xfrm>
                <a:off x="2506277" y="1394648"/>
                <a:ext cx="7288491" cy="1838233"/>
              </a:xfrm>
              <a:prstGeom prst="roundRect">
                <a:avLst>
                  <a:gd name="adj" fmla="val 4719"/>
                </a:avLst>
              </a:prstGeom>
              <a:solidFill>
                <a:srgbClr val="D9D9D9"/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AU" sz="1050" dirty="0">
                  <a:solidFill>
                    <a:schemeClr val="tx1"/>
                  </a:solidFill>
                </a:endParaRPr>
              </a:p>
              <a:p>
                <a:pPr algn="ctr" fontAlgn="base"/>
                <a:endParaRPr lang="en-AU" sz="2400" dirty="0">
                  <a:solidFill>
                    <a:schemeClr val="tx1"/>
                  </a:solidFill>
                </a:endParaRPr>
              </a:p>
              <a:p>
                <a:pPr algn="ctr" fontAlgn="base"/>
                <a:r>
                  <a:rPr lang="en-AU" sz="2400" dirty="0">
                    <a:solidFill>
                      <a:schemeClr val="tx1"/>
                    </a:solidFill>
                  </a:rPr>
                  <a:t>By 2031, the rate of all forms of family violence and abuse against Aboriginal women and children is reduced at least by 50%, as progress towards zero</a:t>
                </a:r>
              </a:p>
            </p:txBody>
          </p:sp>
          <p:sp>
            <p:nvSpPr>
              <p:cNvPr id="165" name="Rectangle 35">
                <a:extLst>
                  <a:ext uri="{FF2B5EF4-FFF2-40B4-BE49-F238E27FC236}">
                    <a16:creationId xmlns:a16="http://schemas.microsoft.com/office/drawing/2014/main" id="{11609617-7F5B-4751-9ACA-5388DC3751A5}"/>
                  </a:ext>
                </a:extLst>
              </p:cNvPr>
              <p:cNvSpPr/>
              <p:nvPr/>
            </p:nvSpPr>
            <p:spPr>
              <a:xfrm>
                <a:off x="2747798" y="969133"/>
                <a:ext cx="5965380" cy="797217"/>
              </a:xfrm>
              <a:prstGeom prst="roundRect">
                <a:avLst/>
              </a:prstGeom>
              <a:solidFill>
                <a:srgbClr val="241F55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/>
                <a:r>
                  <a:rPr lang="en-AU" sz="2800" b="1" dirty="0">
                    <a:solidFill>
                      <a:schemeClr val="bg1"/>
                    </a:solidFill>
                  </a:rPr>
                  <a:t>Domestic </a:t>
                </a:r>
              </a:p>
              <a:p>
                <a:pPr lvl="3"/>
                <a:r>
                  <a:rPr lang="en-AU" sz="2800" b="1" dirty="0">
                    <a:solidFill>
                      <a:schemeClr val="bg1"/>
                    </a:solidFill>
                  </a:rPr>
                  <a:t>violence </a:t>
                </a:r>
              </a:p>
            </p:txBody>
          </p:sp>
        </p:grpSp>
        <p:pic>
          <p:nvPicPr>
            <p:cNvPr id="158" name="Graphic 157" descr="Target">
              <a:extLst>
                <a:ext uri="{FF2B5EF4-FFF2-40B4-BE49-F238E27FC236}">
                  <a16:creationId xmlns:a16="http://schemas.microsoft.com/office/drawing/2014/main" id="{A69CB7C5-3DFD-429F-9D3C-A02FCB99D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23822" y="1791265"/>
              <a:ext cx="1509266" cy="1348459"/>
            </a:xfrm>
            <a:prstGeom prst="roundRect">
              <a:avLst/>
            </a:prstGeom>
          </p:spPr>
        </p:pic>
        <p:sp>
          <p:nvSpPr>
            <p:cNvPr id="159" name="Oval 14">
              <a:extLst>
                <a:ext uri="{FF2B5EF4-FFF2-40B4-BE49-F238E27FC236}">
                  <a16:creationId xmlns:a16="http://schemas.microsoft.com/office/drawing/2014/main" id="{3B2EE213-D009-4C8B-9FC6-BA27C3DEB1F2}"/>
                </a:ext>
              </a:extLst>
            </p:cNvPr>
            <p:cNvSpPr/>
            <p:nvPr/>
          </p:nvSpPr>
          <p:spPr>
            <a:xfrm>
              <a:off x="3020209" y="2130170"/>
              <a:ext cx="716490" cy="670649"/>
            </a:xfrm>
            <a:prstGeom prst="roundRect">
              <a:avLst/>
            </a:prstGeom>
            <a:solidFill>
              <a:srgbClr val="241F5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10</a:t>
              </a:r>
            </a:p>
          </p:txBody>
        </p:sp>
        <p:pic>
          <p:nvPicPr>
            <p:cNvPr id="160" name="Graphic 159" descr="Target">
              <a:extLst>
                <a:ext uri="{FF2B5EF4-FFF2-40B4-BE49-F238E27FC236}">
                  <a16:creationId xmlns:a16="http://schemas.microsoft.com/office/drawing/2014/main" id="{476BFC8F-24DF-4FC7-9FE3-6922FEE8F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04347" y="1827712"/>
              <a:ext cx="1509266" cy="1348459"/>
            </a:xfrm>
            <a:prstGeom prst="roundRect">
              <a:avLst>
                <a:gd name="adj" fmla="val 6213"/>
              </a:avLst>
            </a:prstGeom>
          </p:spPr>
        </p:pic>
        <p:sp>
          <p:nvSpPr>
            <p:cNvPr id="161" name="Oval 47">
              <a:extLst>
                <a:ext uri="{FF2B5EF4-FFF2-40B4-BE49-F238E27FC236}">
                  <a16:creationId xmlns:a16="http://schemas.microsoft.com/office/drawing/2014/main" id="{D7D02262-65B6-4A7F-B2B8-F14E9AB85C4E}"/>
                </a:ext>
              </a:extLst>
            </p:cNvPr>
            <p:cNvSpPr/>
            <p:nvPr/>
          </p:nvSpPr>
          <p:spPr>
            <a:xfrm>
              <a:off x="8100734" y="2166617"/>
              <a:ext cx="716490" cy="670649"/>
            </a:xfrm>
            <a:prstGeom prst="roundRect">
              <a:avLst/>
            </a:prstGeom>
            <a:solidFill>
              <a:srgbClr val="241F5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11</a:t>
              </a:r>
            </a:p>
          </p:txBody>
        </p:sp>
        <p:pic>
          <p:nvPicPr>
            <p:cNvPr id="162" name="Graphic 161" descr="Target">
              <a:extLst>
                <a:ext uri="{FF2B5EF4-FFF2-40B4-BE49-F238E27FC236}">
                  <a16:creationId xmlns:a16="http://schemas.microsoft.com/office/drawing/2014/main" id="{EF2DA8BA-BF6E-42CC-B748-159ADCDF5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5830" y="1780697"/>
              <a:ext cx="1509266" cy="1348459"/>
            </a:xfrm>
            <a:prstGeom prst="roundRect">
              <a:avLst>
                <a:gd name="adj" fmla="val 0"/>
              </a:avLst>
            </a:prstGeom>
          </p:spPr>
        </p:pic>
        <p:sp>
          <p:nvSpPr>
            <p:cNvPr id="163" name="Oval 50">
              <a:extLst>
                <a:ext uri="{FF2B5EF4-FFF2-40B4-BE49-F238E27FC236}">
                  <a16:creationId xmlns:a16="http://schemas.microsoft.com/office/drawing/2014/main" id="{A1A571A1-953D-4366-B953-0AD0D8F0ED97}"/>
                </a:ext>
              </a:extLst>
            </p:cNvPr>
            <p:cNvSpPr/>
            <p:nvPr/>
          </p:nvSpPr>
          <p:spPr>
            <a:xfrm>
              <a:off x="13372217" y="2119602"/>
              <a:ext cx="716490" cy="670649"/>
            </a:xfrm>
            <a:prstGeom prst="roundRect">
              <a:avLst/>
            </a:prstGeom>
            <a:solidFill>
              <a:srgbClr val="241F5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7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8A613A3-D9B3-4A9E-9791-995D33FDF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153796"/>
              </p:ext>
            </p:extLst>
          </p:nvPr>
        </p:nvGraphicFramePr>
        <p:xfrm>
          <a:off x="8948321" y="1688491"/>
          <a:ext cx="9157473" cy="820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89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98475"/>
            <a:ext cx="10890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95964" y="205131"/>
            <a:ext cx="101389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  <a:latin typeface="+mn-lt"/>
                <a:cs typeface="+mn-cs"/>
              </a:rPr>
              <a:t>Re-offending after release from custody</a:t>
            </a:r>
            <a:endParaRPr lang="en-US" sz="4000" b="1" spc="3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6EA9561E-519B-4CF4-8043-A6E6DBDF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90A9C20-3E68-4F96-803E-53B9AF5D4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0741"/>
              </p:ext>
            </p:extLst>
          </p:nvPr>
        </p:nvGraphicFramePr>
        <p:xfrm>
          <a:off x="2159760" y="1942979"/>
          <a:ext cx="6479362" cy="54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>
            <a:extLst>
              <a:ext uri="{FF2B5EF4-FFF2-40B4-BE49-F238E27FC236}">
                <a16:creationId xmlns:a16="http://schemas.microsoft.com/office/drawing/2014/main" id="{3A8B0136-CF53-4FFF-9AC9-3A32142FC501}"/>
              </a:ext>
            </a:extLst>
          </p:cNvPr>
          <p:cNvSpPr txBox="1"/>
          <p:nvPr/>
        </p:nvSpPr>
        <p:spPr>
          <a:xfrm>
            <a:off x="5847590" y="5258602"/>
            <a:ext cx="2471769" cy="532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/>
              <a:t>Note that the percentages presented are cumulative</a:t>
            </a:r>
          </a:p>
          <a:p>
            <a:endParaRPr lang="en-AU" sz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B6169E-8E94-4996-A37E-BB4FD94C2E73}"/>
              </a:ext>
            </a:extLst>
          </p:cNvPr>
          <p:cNvSpPr/>
          <p:nvPr/>
        </p:nvSpPr>
        <p:spPr>
          <a:xfrm>
            <a:off x="2111658" y="7537425"/>
            <a:ext cx="6836661" cy="2356982"/>
          </a:xfrm>
          <a:prstGeom prst="roundRect">
            <a:avLst>
              <a:gd name="adj" fmla="val 11562"/>
            </a:avLst>
          </a:prstGeom>
          <a:solidFill>
            <a:srgbClr val="FFBB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AU" sz="2000" b="1" dirty="0">
                <a:solidFill>
                  <a:schemeClr val="tx1"/>
                </a:solidFill>
              </a:rPr>
              <a:t>Reoffending is common soon after release</a:t>
            </a:r>
          </a:p>
          <a:p>
            <a:pPr algn="ctr">
              <a:defRPr/>
            </a:pPr>
            <a:endParaRPr lang="en-AU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</a:rPr>
              <a:t>Almost half (</a:t>
            </a:r>
            <a:r>
              <a:rPr lang="en-AU" sz="2000" b="1" dirty="0">
                <a:solidFill>
                  <a:schemeClr val="tx1"/>
                </a:solidFill>
              </a:rPr>
              <a:t>46%</a:t>
            </a:r>
            <a:r>
              <a:rPr lang="en-AU" sz="2000" dirty="0">
                <a:solidFill>
                  <a:schemeClr val="tx1"/>
                </a:solidFill>
              </a:rPr>
              <a:t>) of Aboriginal adults offend within 6 months of release from custody (compared to </a:t>
            </a:r>
            <a:r>
              <a:rPr lang="en-AU" sz="2000" b="1" dirty="0">
                <a:solidFill>
                  <a:schemeClr val="tx1"/>
                </a:solidFill>
              </a:rPr>
              <a:t>30%</a:t>
            </a:r>
            <a:r>
              <a:rPr lang="en-AU" sz="2000" dirty="0">
                <a:solidFill>
                  <a:schemeClr val="tx1"/>
                </a:solidFill>
              </a:rPr>
              <a:t> of </a:t>
            </a:r>
            <a:br>
              <a:rPr lang="en-AU" sz="2000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non-Aboriginal adults)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</a:rPr>
              <a:t>The most common reoffence types are theft, assault, breach AVO, driving/licence offences and drug possession.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5746E-6CEB-4230-BBE4-1F39C1670AA5}"/>
              </a:ext>
            </a:extLst>
          </p:cNvPr>
          <p:cNvGrpSpPr/>
          <p:nvPr/>
        </p:nvGrpSpPr>
        <p:grpSpPr>
          <a:xfrm>
            <a:off x="9339682" y="1133712"/>
            <a:ext cx="8603261" cy="8760695"/>
            <a:chOff x="9339682" y="1133712"/>
            <a:chExt cx="8603261" cy="8760695"/>
          </a:xfrm>
        </p:grpSpPr>
        <p:sp>
          <p:nvSpPr>
            <p:cNvPr id="21" name="Facts rectangle">
              <a:extLst>
                <a:ext uri="{FF2B5EF4-FFF2-40B4-BE49-F238E27FC236}">
                  <a16:creationId xmlns:a16="http://schemas.microsoft.com/office/drawing/2014/main" id="{71B9F53D-EE37-4752-B038-D688B7B28782}"/>
                </a:ext>
              </a:extLst>
            </p:cNvPr>
            <p:cNvSpPr>
              <a:spLocks/>
            </p:cNvSpPr>
            <p:nvPr/>
          </p:nvSpPr>
          <p:spPr>
            <a:xfrm>
              <a:off x="9339682" y="1281112"/>
              <a:ext cx="8603261" cy="8613295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67F04907-D3AA-4D8E-A5B2-6C60154E2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5336" y="1133712"/>
              <a:ext cx="6799823" cy="411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Most common type of re-offence for Aboriginal adults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1AAADF-E1FC-40D6-B546-468CD96D1A05}"/>
              </a:ext>
            </a:extLst>
          </p:cNvPr>
          <p:cNvGrpSpPr/>
          <p:nvPr/>
        </p:nvGrpSpPr>
        <p:grpSpPr>
          <a:xfrm>
            <a:off x="2111658" y="1147758"/>
            <a:ext cx="6836661" cy="6213457"/>
            <a:chOff x="2111658" y="1147758"/>
            <a:chExt cx="6836661" cy="6213457"/>
          </a:xfrm>
        </p:grpSpPr>
        <p:sp>
          <p:nvSpPr>
            <p:cNvPr id="18" name="Facts rectangle">
              <a:extLst>
                <a:ext uri="{FF2B5EF4-FFF2-40B4-BE49-F238E27FC236}">
                  <a16:creationId xmlns:a16="http://schemas.microsoft.com/office/drawing/2014/main" id="{30F5D337-D17A-4966-BD40-5B2A54A4798F}"/>
                </a:ext>
              </a:extLst>
            </p:cNvPr>
            <p:cNvSpPr>
              <a:spLocks/>
            </p:cNvSpPr>
            <p:nvPr/>
          </p:nvSpPr>
          <p:spPr>
            <a:xfrm>
              <a:off x="2111658" y="1281112"/>
              <a:ext cx="6836661" cy="6080103"/>
            </a:xfrm>
            <a:prstGeom prst="roundRect">
              <a:avLst>
                <a:gd name="adj" fmla="val 3139"/>
              </a:avLst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lIns="137135" tIns="68568" rIns="137135" bIns="68568" anchor="ctr"/>
            <a:lstStyle/>
            <a:p>
              <a:pPr algn="ctr" defTabSz="685676">
                <a:defRPr/>
              </a:pPr>
              <a:endParaRPr lang="en-AU" sz="4050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3C880F4C-3768-4867-826D-F3A9C0DB0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891" y="1147758"/>
              <a:ext cx="4553280" cy="411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2623" tIns="51312" rIns="102623" bIns="5131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20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Re-offending rate after release 2019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76622FF-EC3F-4ECC-8EDA-6A567016F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0ABF1FA-E805-4C50-AA7D-1C6916D83FA6}"/>
              </a:ext>
            </a:extLst>
          </p:cNvPr>
          <p:cNvSpPr/>
          <p:nvPr/>
        </p:nvSpPr>
        <p:spPr>
          <a:xfrm>
            <a:off x="13770651" y="46171"/>
            <a:ext cx="3272749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47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 uiExpand="1">
        <p:bldSub>
          <a:bldChart bld="category"/>
        </p:bldSub>
      </p:bldGraphic>
      <p:bldGraphic spid="29" grpId="0" uiExpand="1">
        <p:bldSub>
          <a:bldChart bld="series"/>
        </p:bldSub>
      </p:bldGraphic>
      <p:bldP spid="17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3F599-FCD0-4467-9F4F-D6E87FFC3D51}"/>
              </a:ext>
            </a:extLst>
          </p:cNvPr>
          <p:cNvSpPr txBox="1"/>
          <p:nvPr/>
        </p:nvSpPr>
        <p:spPr>
          <a:xfrm>
            <a:off x="3141120" y="261939"/>
            <a:ext cx="13369493" cy="708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Summary: key drivers of Aboriginal adults in custody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50" name="Graphic 49" descr="Court">
            <a:extLst>
              <a:ext uri="{FF2B5EF4-FFF2-40B4-BE49-F238E27FC236}">
                <a16:creationId xmlns:a16="http://schemas.microsoft.com/office/drawing/2014/main" id="{5F5DE2CD-FE0D-4CBF-8265-6CD3B5B8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011" y="2259079"/>
            <a:ext cx="978017" cy="977114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80FFB1D0-CBF4-4BB7-B64D-C19B5FE27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7688" y="2563584"/>
            <a:ext cx="1003830" cy="1003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4653A-C12E-4C1B-B616-D6A24187CD6D}"/>
              </a:ext>
            </a:extLst>
          </p:cNvPr>
          <p:cNvSpPr txBox="1"/>
          <p:nvPr/>
        </p:nvSpPr>
        <p:spPr>
          <a:xfrm>
            <a:off x="2130859" y="4448613"/>
            <a:ext cx="2880000" cy="206210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241F55"/>
                </a:solidFill>
              </a:rPr>
              <a:t>Total population up </a:t>
            </a:r>
            <a:r>
              <a:rPr lang="en-AU" sz="2400" b="1" dirty="0">
                <a:solidFill>
                  <a:srgbClr val="241F55"/>
                </a:solidFill>
              </a:rPr>
              <a:t>61%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241F55"/>
                </a:solidFill>
              </a:rPr>
              <a:t>Remand</a:t>
            </a:r>
            <a:r>
              <a:rPr lang="en-AU" sz="2000" dirty="0"/>
              <a:t> is growing faster than sentenced custody: </a:t>
            </a:r>
            <a:r>
              <a:rPr lang="en-AU" sz="2000" b="1" dirty="0">
                <a:solidFill>
                  <a:srgbClr val="241F55"/>
                </a:solidFill>
              </a:rPr>
              <a:t>up </a:t>
            </a:r>
            <a:r>
              <a:rPr lang="en-AU" sz="2400" b="1" dirty="0">
                <a:solidFill>
                  <a:srgbClr val="241F55"/>
                </a:solidFill>
              </a:rPr>
              <a:t>143%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75ACE-27D6-4376-B973-C7419EC6A32C}"/>
              </a:ext>
            </a:extLst>
          </p:cNvPr>
          <p:cNvSpPr txBox="1"/>
          <p:nvPr/>
        </p:nvSpPr>
        <p:spPr>
          <a:xfrm>
            <a:off x="5220544" y="4426618"/>
            <a:ext cx="2880000" cy="3293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4F408E"/>
                </a:solidFill>
              </a:rPr>
              <a:t>Violent offences </a:t>
            </a:r>
            <a:r>
              <a:rPr lang="en-AU" sz="2000" dirty="0"/>
              <a:t>made up around </a:t>
            </a:r>
            <a:r>
              <a:rPr lang="en-AU" sz="2400" b="1" dirty="0">
                <a:solidFill>
                  <a:srgbClr val="4F408E"/>
                </a:solidFill>
              </a:rPr>
              <a:t>two thirds</a:t>
            </a:r>
            <a:r>
              <a:rPr lang="en-AU" sz="24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increase in sentenced custody &amp; remand (in 5 years)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4F408E"/>
                </a:solidFill>
              </a:rPr>
              <a:t>Sentencing order breaches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made up a </a:t>
            </a:r>
            <a:r>
              <a:rPr lang="en-AU" sz="2400" b="1" dirty="0">
                <a:solidFill>
                  <a:srgbClr val="4F408E"/>
                </a:solidFill>
              </a:rPr>
              <a:t>quarter</a:t>
            </a:r>
            <a:r>
              <a:rPr lang="en-AU" sz="2000" b="1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growth in sentenced custody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DF9D7-DD24-4BDE-BB7F-444DC0DB7349}"/>
              </a:ext>
            </a:extLst>
          </p:cNvPr>
          <p:cNvSpPr txBox="1"/>
          <p:nvPr/>
        </p:nvSpPr>
        <p:spPr>
          <a:xfrm>
            <a:off x="8347492" y="4448755"/>
            <a:ext cx="2880000" cy="298543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Proven appearances rose </a:t>
            </a:r>
            <a:r>
              <a:rPr lang="en-AU" sz="2400" b="1" dirty="0">
                <a:solidFill>
                  <a:srgbClr val="7F7F7F"/>
                </a:solidFill>
              </a:rPr>
              <a:t>16%</a:t>
            </a:r>
            <a:r>
              <a:rPr lang="en-AU" sz="2000" b="1" dirty="0">
                <a:solidFill>
                  <a:srgbClr val="FFBB00"/>
                </a:solidFill>
              </a:rPr>
              <a:t> </a:t>
            </a:r>
            <a:r>
              <a:rPr lang="en-AU" sz="2000" dirty="0"/>
              <a:t>in 5 years, leading to more prison sentences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7F7F7F"/>
                </a:solidFill>
              </a:rPr>
              <a:t>Violent offending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7F7F7F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increase in court volume and had relatively high imprisonment rates </a:t>
            </a:r>
            <a:endParaRPr lang="en-AU" sz="20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41B4-A7A0-497D-9DA1-5E225DEB6C27}"/>
              </a:ext>
            </a:extLst>
          </p:cNvPr>
          <p:cNvSpPr txBox="1"/>
          <p:nvPr/>
        </p:nvSpPr>
        <p:spPr>
          <a:xfrm>
            <a:off x="11534789" y="4423840"/>
            <a:ext cx="2880000" cy="3662541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The number of </a:t>
            </a:r>
            <a:r>
              <a:rPr lang="en-AU" sz="2000" b="1" dirty="0">
                <a:solidFill>
                  <a:srgbClr val="2190D7"/>
                </a:solidFill>
              </a:rPr>
              <a:t>Court 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refusals</a:t>
            </a:r>
            <a:r>
              <a:rPr lang="en-AU" sz="2000" b="1" dirty="0"/>
              <a:t> </a:t>
            </a:r>
            <a:r>
              <a:rPr lang="en-AU" sz="2000" dirty="0"/>
              <a:t>rose by </a:t>
            </a:r>
            <a:r>
              <a:rPr lang="en-AU" sz="2400" b="1" dirty="0">
                <a:solidFill>
                  <a:srgbClr val="2190D7"/>
                </a:solidFill>
              </a:rPr>
              <a:t>40%</a:t>
            </a:r>
            <a:r>
              <a:rPr lang="en-AU" sz="2000" b="1" dirty="0"/>
              <a:t>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>
                <a:solidFill>
                  <a:srgbClr val="2190D7"/>
                </a:solidFill>
              </a:rPr>
              <a:t>Bail refusal rates</a:t>
            </a:r>
            <a:r>
              <a:rPr lang="en-AU" sz="2000" b="1" dirty="0"/>
              <a:t> </a:t>
            </a:r>
            <a:r>
              <a:rPr lang="en-AU" sz="2000" dirty="0"/>
              <a:t>also rose by </a:t>
            </a:r>
            <a:r>
              <a:rPr lang="en-AU" sz="2400" b="1" dirty="0">
                <a:solidFill>
                  <a:srgbClr val="2190D7"/>
                </a:solidFill>
              </a:rPr>
              <a:t>22%</a:t>
            </a:r>
            <a:r>
              <a:rPr lang="en-AU" sz="2400" b="1" dirty="0"/>
              <a:t> </a:t>
            </a:r>
            <a:r>
              <a:rPr lang="en-AU" sz="2000" dirty="0"/>
              <a:t>for Police and </a:t>
            </a:r>
            <a:r>
              <a:rPr lang="en-AU" sz="2400" b="1" dirty="0">
                <a:solidFill>
                  <a:srgbClr val="2190D7"/>
                </a:solidFill>
              </a:rPr>
              <a:t>11%</a:t>
            </a:r>
            <a:r>
              <a:rPr lang="en-AU" sz="2000" dirty="0"/>
              <a:t> for courts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The volume of </a:t>
            </a:r>
            <a:r>
              <a:rPr lang="en-AU" sz="2000" b="1" dirty="0">
                <a:solidFill>
                  <a:srgbClr val="2190D7"/>
                </a:solidFill>
              </a:rPr>
              <a:t>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breaches</a:t>
            </a:r>
            <a:r>
              <a:rPr lang="en-AU" sz="2000" b="1" dirty="0"/>
              <a:t> </a:t>
            </a:r>
            <a:r>
              <a:rPr lang="en-AU" sz="2000" dirty="0"/>
              <a:t>established in court rose but the revocation rate fell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CD643-6BBA-48F5-A449-464F9202CE1F}"/>
              </a:ext>
            </a:extLst>
          </p:cNvPr>
          <p:cNvSpPr txBox="1"/>
          <p:nvPr/>
        </p:nvSpPr>
        <p:spPr>
          <a:xfrm>
            <a:off x="14751487" y="5314414"/>
            <a:ext cx="28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7DB85-088C-4F7E-AA39-F14F9526BF37}"/>
              </a:ext>
            </a:extLst>
          </p:cNvPr>
          <p:cNvSpPr txBox="1"/>
          <p:nvPr/>
        </p:nvSpPr>
        <p:spPr>
          <a:xfrm>
            <a:off x="14608532" y="4448613"/>
            <a:ext cx="2880000" cy="3847207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Some evidence of systemic </a:t>
            </a:r>
            <a:r>
              <a:rPr lang="en-AU" sz="2000" b="1" dirty="0">
                <a:solidFill>
                  <a:srgbClr val="FFBB00"/>
                </a:solidFill>
              </a:rPr>
              <a:t>bias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Multiple and frequent contacts with the system from a young age compounded by </a:t>
            </a:r>
            <a:r>
              <a:rPr lang="en-AU" sz="2000" b="1" dirty="0">
                <a:solidFill>
                  <a:srgbClr val="FFBB00"/>
                </a:solidFill>
              </a:rPr>
              <a:t>socio economic factors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Almost </a:t>
            </a:r>
            <a:r>
              <a:rPr lang="en-AU" sz="2400" b="1" dirty="0">
                <a:solidFill>
                  <a:srgbClr val="FFBB00"/>
                </a:solidFill>
              </a:rPr>
              <a:t>half</a:t>
            </a:r>
            <a:r>
              <a:rPr lang="en-AU" sz="2000" dirty="0"/>
              <a:t> of Aboriginal offenders </a:t>
            </a:r>
            <a:r>
              <a:rPr lang="en-AU" sz="2000" b="1" dirty="0">
                <a:solidFill>
                  <a:srgbClr val="FFBB00"/>
                </a:solidFill>
              </a:rPr>
              <a:t>reoffend</a:t>
            </a:r>
            <a:r>
              <a:rPr lang="en-AU" sz="2000" b="1" dirty="0"/>
              <a:t> </a:t>
            </a:r>
            <a:r>
              <a:rPr lang="en-AU" sz="2000" dirty="0"/>
              <a:t>within 6 months of release</a:t>
            </a: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97CFA674-9186-416C-BA93-B530F6BE406B}"/>
              </a:ext>
            </a:extLst>
          </p:cNvPr>
          <p:cNvSpPr>
            <a:spLocks/>
          </p:cNvSpPr>
          <p:nvPr/>
        </p:nvSpPr>
        <p:spPr bwMode="auto">
          <a:xfrm>
            <a:off x="5080146" y="7909559"/>
            <a:ext cx="3177982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03BA0E8B-1445-478C-B6AB-D4BC20F2D6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7244" y="2226540"/>
            <a:ext cx="8017" cy="5683019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8" name="Line 24">
            <a:extLst>
              <a:ext uri="{FF2B5EF4-FFF2-40B4-BE49-F238E27FC236}">
                <a16:creationId xmlns:a16="http://schemas.microsoft.com/office/drawing/2014/main" id="{5A90F8AB-2D1D-4BBD-8995-B766F1E0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331" y="2170894"/>
            <a:ext cx="77846" cy="573866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Arc 22">
            <a:extLst>
              <a:ext uri="{FF2B5EF4-FFF2-40B4-BE49-F238E27FC236}">
                <a16:creationId xmlns:a16="http://schemas.microsoft.com/office/drawing/2014/main" id="{6E1BF4AC-050B-481E-BDBC-13528C7D6EDB}"/>
              </a:ext>
            </a:extLst>
          </p:cNvPr>
          <p:cNvSpPr>
            <a:spLocks/>
          </p:cNvSpPr>
          <p:nvPr/>
        </p:nvSpPr>
        <p:spPr bwMode="auto">
          <a:xfrm rot="10800000">
            <a:off x="2018587" y="1237827"/>
            <a:ext cx="3041091" cy="1021252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Arc 22">
            <a:extLst>
              <a:ext uri="{FF2B5EF4-FFF2-40B4-BE49-F238E27FC236}">
                <a16:creationId xmlns:a16="http://schemas.microsoft.com/office/drawing/2014/main" id="{098438DA-69B0-418A-83B7-F3DD492CCA7E}"/>
              </a:ext>
            </a:extLst>
          </p:cNvPr>
          <p:cNvSpPr>
            <a:spLocks/>
          </p:cNvSpPr>
          <p:nvPr/>
        </p:nvSpPr>
        <p:spPr bwMode="auto">
          <a:xfrm rot="10800000">
            <a:off x="8185331" y="1237827"/>
            <a:ext cx="3093257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3" name="Arc 22">
            <a:extLst>
              <a:ext uri="{FF2B5EF4-FFF2-40B4-BE49-F238E27FC236}">
                <a16:creationId xmlns:a16="http://schemas.microsoft.com/office/drawing/2014/main" id="{A23CEEE9-7C1D-4470-B509-21D3AC89E049}"/>
              </a:ext>
            </a:extLst>
          </p:cNvPr>
          <p:cNvSpPr>
            <a:spLocks/>
          </p:cNvSpPr>
          <p:nvPr/>
        </p:nvSpPr>
        <p:spPr bwMode="auto">
          <a:xfrm>
            <a:off x="11257465" y="7909558"/>
            <a:ext cx="3177983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B35D063-D9A6-4275-8A6A-7AE0FADF6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2514" y="2127471"/>
            <a:ext cx="353" cy="5782087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Line 24">
            <a:extLst>
              <a:ext uri="{FF2B5EF4-FFF2-40B4-BE49-F238E27FC236}">
                <a16:creationId xmlns:a16="http://schemas.microsoft.com/office/drawing/2014/main" id="{0B0C5CE8-09ED-4FD8-ABA5-37833ABAD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9675" y="2059172"/>
            <a:ext cx="88018" cy="585038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8" name="Arc 22">
            <a:extLst>
              <a:ext uri="{FF2B5EF4-FFF2-40B4-BE49-F238E27FC236}">
                <a16:creationId xmlns:a16="http://schemas.microsoft.com/office/drawing/2014/main" id="{6314685A-6A39-4F90-BCEC-6B7080F25EAF}"/>
              </a:ext>
            </a:extLst>
          </p:cNvPr>
          <p:cNvSpPr>
            <a:spLocks/>
          </p:cNvSpPr>
          <p:nvPr/>
        </p:nvSpPr>
        <p:spPr bwMode="auto">
          <a:xfrm rot="10800000">
            <a:off x="14359675" y="1120958"/>
            <a:ext cx="3025671" cy="992378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CB6A8-269A-4107-8B00-60599B90BD1E}"/>
              </a:ext>
            </a:extLst>
          </p:cNvPr>
          <p:cNvGrpSpPr/>
          <p:nvPr/>
        </p:nvGrpSpPr>
        <p:grpSpPr>
          <a:xfrm>
            <a:off x="2132451" y="1651915"/>
            <a:ext cx="2684157" cy="2340000"/>
            <a:chOff x="2132451" y="1651915"/>
            <a:chExt cx="2684157" cy="234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91F3C4-2923-44AF-8F69-031FC9DD1008}"/>
                </a:ext>
              </a:extLst>
            </p:cNvPr>
            <p:cNvGrpSpPr/>
            <p:nvPr/>
          </p:nvGrpSpPr>
          <p:grpSpPr>
            <a:xfrm>
              <a:off x="2324377" y="1651915"/>
              <a:ext cx="2340000" cy="2340000"/>
              <a:chOff x="2397236" y="1655387"/>
              <a:chExt cx="2235020" cy="223081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89FE3-6D0E-4002-817E-65C47A17FD98}"/>
                  </a:ext>
                </a:extLst>
              </p:cNvPr>
              <p:cNvSpPr/>
              <p:nvPr/>
            </p:nvSpPr>
            <p:spPr>
              <a:xfrm>
                <a:off x="2397236" y="1655387"/>
                <a:ext cx="2235020" cy="2230812"/>
              </a:xfrm>
              <a:prstGeom prst="ellipse">
                <a:avLst/>
              </a:prstGeom>
              <a:solidFill>
                <a:srgbClr val="241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Graphic 39" descr="Upward trend">
                <a:extLst>
                  <a:ext uri="{FF2B5EF4-FFF2-40B4-BE49-F238E27FC236}">
                    <a16:creationId xmlns:a16="http://schemas.microsoft.com/office/drawing/2014/main" id="{0D49D673-C99D-43AF-AD57-B8F8D2312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74746" y="1749522"/>
                <a:ext cx="1080000" cy="10779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F48220-06D0-49FC-A2BC-3B0C2E4621FC}"/>
                </a:ext>
              </a:extLst>
            </p:cNvPr>
            <p:cNvSpPr txBox="1"/>
            <p:nvPr/>
          </p:nvSpPr>
          <p:spPr>
            <a:xfrm>
              <a:off x="2132451" y="2842144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Prison population increasing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A50A21-757E-4701-A18C-7C82CDED5E54}"/>
              </a:ext>
            </a:extLst>
          </p:cNvPr>
          <p:cNvGrpSpPr/>
          <p:nvPr/>
        </p:nvGrpSpPr>
        <p:grpSpPr>
          <a:xfrm>
            <a:off x="11647327" y="1651915"/>
            <a:ext cx="2340000" cy="2340000"/>
            <a:chOff x="11647327" y="1651915"/>
            <a:chExt cx="2340000" cy="23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BD141-60BD-42B9-8E92-EEA33AEF8535}"/>
                </a:ext>
              </a:extLst>
            </p:cNvPr>
            <p:cNvGrpSpPr/>
            <p:nvPr/>
          </p:nvGrpSpPr>
          <p:grpSpPr>
            <a:xfrm>
              <a:off x="11647327" y="1651915"/>
              <a:ext cx="2340000" cy="2340000"/>
              <a:chOff x="11647327" y="1651915"/>
              <a:chExt cx="2340000" cy="234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5B7AFA-0D4F-4285-BE3F-345D5379D3D1}"/>
                  </a:ext>
                </a:extLst>
              </p:cNvPr>
              <p:cNvSpPr/>
              <p:nvPr/>
            </p:nvSpPr>
            <p:spPr>
              <a:xfrm>
                <a:off x="11647327" y="1651915"/>
                <a:ext cx="2340000" cy="2340000"/>
              </a:xfrm>
              <a:prstGeom prst="ellipse">
                <a:avLst/>
              </a:prstGeom>
              <a:solidFill>
                <a:srgbClr val="219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Graphic 52" descr="Handcuffs">
                <a:extLst>
                  <a:ext uri="{FF2B5EF4-FFF2-40B4-BE49-F238E27FC236}">
                    <a16:creationId xmlns:a16="http://schemas.microsoft.com/office/drawing/2014/main" id="{64D78258-CB5A-4905-8DFF-B3232920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52701" y="1806344"/>
                <a:ext cx="1132861" cy="1132861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811B96-821E-4867-805D-849E74E6F4E4}"/>
                </a:ext>
              </a:extLst>
            </p:cNvPr>
            <p:cNvSpPr txBox="1"/>
            <p:nvPr/>
          </p:nvSpPr>
          <p:spPr>
            <a:xfrm>
              <a:off x="11704632" y="2831340"/>
              <a:ext cx="222538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Increase in remand &amp; bail breaches</a:t>
              </a:r>
            </a:p>
            <a:p>
              <a:endParaRPr lang="en-AU" sz="2300" dirty="0">
                <a:solidFill>
                  <a:srgbClr val="2190D7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046778-65E5-4104-82E1-171444987CC0}"/>
              </a:ext>
            </a:extLst>
          </p:cNvPr>
          <p:cNvGrpSpPr/>
          <p:nvPr/>
        </p:nvGrpSpPr>
        <p:grpSpPr>
          <a:xfrm>
            <a:off x="5428402" y="1750993"/>
            <a:ext cx="2425187" cy="2340000"/>
            <a:chOff x="5428402" y="1750993"/>
            <a:chExt cx="2425187" cy="234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8BBFA6-DC7C-4F91-9EE8-1EECAAC8480E}"/>
                </a:ext>
              </a:extLst>
            </p:cNvPr>
            <p:cNvGrpSpPr/>
            <p:nvPr/>
          </p:nvGrpSpPr>
          <p:grpSpPr>
            <a:xfrm>
              <a:off x="5434446" y="1750993"/>
              <a:ext cx="2340000" cy="2340000"/>
              <a:chOff x="5507196" y="1749842"/>
              <a:chExt cx="2235020" cy="223081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17509D-B3F9-4731-8EAF-0EECF234C09F}"/>
                  </a:ext>
                </a:extLst>
              </p:cNvPr>
              <p:cNvSpPr/>
              <p:nvPr/>
            </p:nvSpPr>
            <p:spPr>
              <a:xfrm>
                <a:off x="5507196" y="1749842"/>
                <a:ext cx="2235020" cy="2230812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aphic 6" descr="Group of men">
                <a:extLst>
                  <a:ext uri="{FF2B5EF4-FFF2-40B4-BE49-F238E27FC236}">
                    <a16:creationId xmlns:a16="http://schemas.microsoft.com/office/drawing/2014/main" id="{82C68DEB-A374-4E52-B45C-D9378491DC94}"/>
                  </a:ext>
                </a:extLst>
              </p:cNvPr>
              <p:cNvGrpSpPr/>
              <p:nvPr/>
            </p:nvGrpSpPr>
            <p:grpSpPr>
              <a:xfrm>
                <a:off x="6191749" y="1993176"/>
                <a:ext cx="836509" cy="756599"/>
                <a:chOff x="6206405" y="2051442"/>
                <a:chExt cx="836509" cy="756599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37934A-E70B-4C95-B216-1572E1DADB5B}"/>
                    </a:ext>
                  </a:extLst>
                </p:cNvPr>
                <p:cNvSpPr/>
                <p:nvPr/>
              </p:nvSpPr>
              <p:spPr>
                <a:xfrm>
                  <a:off x="68001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A2D464D-21AD-4B15-96AB-044117C8DF70}"/>
                    </a:ext>
                  </a:extLst>
                </p:cNvPr>
                <p:cNvSpPr/>
                <p:nvPr/>
              </p:nvSpPr>
              <p:spPr>
                <a:xfrm>
                  <a:off x="63126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9DF5FFB-11CE-4F14-96D9-8102E8F84525}"/>
                    </a:ext>
                  </a:extLst>
                </p:cNvPr>
                <p:cNvSpPr/>
                <p:nvPr/>
              </p:nvSpPr>
              <p:spPr>
                <a:xfrm>
                  <a:off x="655644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AADA67B-209E-465D-87E4-5778B12851B4}"/>
                    </a:ext>
                  </a:extLst>
                </p:cNvPr>
                <p:cNvSpPr/>
                <p:nvPr/>
              </p:nvSpPr>
              <p:spPr>
                <a:xfrm>
                  <a:off x="6452107" y="2208416"/>
                  <a:ext cx="347069" cy="599625"/>
                </a:xfrm>
                <a:custGeom>
                  <a:avLst/>
                  <a:gdLst>
                    <a:gd name="connsiteX0" fmla="*/ 346139 w 347069"/>
                    <a:gd name="connsiteY0" fmla="*/ 229125 h 599625"/>
                    <a:gd name="connsiteX1" fmla="*/ 302264 w 347069"/>
                    <a:gd name="connsiteY1" fmla="*/ 67275 h 599625"/>
                    <a:gd name="connsiteX2" fmla="*/ 293489 w 347069"/>
                    <a:gd name="connsiteY2" fmla="*/ 51675 h 599625"/>
                    <a:gd name="connsiteX3" fmla="*/ 226214 w 347069"/>
                    <a:gd name="connsiteY3" fmla="*/ 8775 h 599625"/>
                    <a:gd name="connsiteX4" fmla="*/ 173564 w 347069"/>
                    <a:gd name="connsiteY4" fmla="*/ 0 h 599625"/>
                    <a:gd name="connsiteX5" fmla="*/ 120914 w 347069"/>
                    <a:gd name="connsiteY5" fmla="*/ 8775 h 599625"/>
                    <a:gd name="connsiteX6" fmla="*/ 53639 w 347069"/>
                    <a:gd name="connsiteY6" fmla="*/ 51675 h 599625"/>
                    <a:gd name="connsiteX7" fmla="*/ 44864 w 347069"/>
                    <a:gd name="connsiteY7" fmla="*/ 67275 h 599625"/>
                    <a:gd name="connsiteX8" fmla="*/ 989 w 347069"/>
                    <a:gd name="connsiteY8" fmla="*/ 229125 h 599625"/>
                    <a:gd name="connsiteX9" fmla="*/ 21464 w 347069"/>
                    <a:gd name="connsiteY9" fmla="*/ 266175 h 599625"/>
                    <a:gd name="connsiteX10" fmla="*/ 29264 w 347069"/>
                    <a:gd name="connsiteY10" fmla="*/ 267150 h 599625"/>
                    <a:gd name="connsiteX11" fmla="*/ 57539 w 347069"/>
                    <a:gd name="connsiteY11" fmla="*/ 245700 h 599625"/>
                    <a:gd name="connsiteX12" fmla="*/ 96539 w 347069"/>
                    <a:gd name="connsiteY12" fmla="*/ 103350 h 599625"/>
                    <a:gd name="connsiteX13" fmla="*/ 96539 w 347069"/>
                    <a:gd name="connsiteY13" fmla="*/ 599625 h 599625"/>
                    <a:gd name="connsiteX14" fmla="*/ 155039 w 347069"/>
                    <a:gd name="connsiteY14" fmla="*/ 599625 h 599625"/>
                    <a:gd name="connsiteX15" fmla="*/ 155039 w 347069"/>
                    <a:gd name="connsiteY15" fmla="*/ 320775 h 599625"/>
                    <a:gd name="connsiteX16" fmla="*/ 194039 w 347069"/>
                    <a:gd name="connsiteY16" fmla="*/ 320775 h 599625"/>
                    <a:gd name="connsiteX17" fmla="*/ 194039 w 347069"/>
                    <a:gd name="connsiteY17" fmla="*/ 598650 h 599625"/>
                    <a:gd name="connsiteX18" fmla="*/ 252539 w 347069"/>
                    <a:gd name="connsiteY18" fmla="*/ 598650 h 599625"/>
                    <a:gd name="connsiteX19" fmla="*/ 252539 w 347069"/>
                    <a:gd name="connsiteY19" fmla="*/ 103350 h 599625"/>
                    <a:gd name="connsiteX20" fmla="*/ 291539 w 347069"/>
                    <a:gd name="connsiteY20" fmla="*/ 245700 h 599625"/>
                    <a:gd name="connsiteX21" fmla="*/ 319814 w 347069"/>
                    <a:gd name="connsiteY21" fmla="*/ 267150 h 599625"/>
                    <a:gd name="connsiteX22" fmla="*/ 327614 w 347069"/>
                    <a:gd name="connsiteY22" fmla="*/ 266175 h 599625"/>
                    <a:gd name="connsiteX23" fmla="*/ 346139 w 347069"/>
                    <a:gd name="connsiteY23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69" h="599625">
                      <a:moveTo>
                        <a:pt x="346139" y="229125"/>
                      </a:moveTo>
                      <a:lnTo>
                        <a:pt x="302264" y="67275"/>
                      </a:lnTo>
                      <a:cubicBezTo>
                        <a:pt x="300314" y="61425"/>
                        <a:pt x="297389" y="55575"/>
                        <a:pt x="293489" y="51675"/>
                      </a:cubicBezTo>
                      <a:cubicBezTo>
                        <a:pt x="274964" y="32175"/>
                        <a:pt x="251564" y="1755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29125"/>
                      </a:lnTo>
                      <a:cubicBezTo>
                        <a:pt x="-2911" y="244725"/>
                        <a:pt x="4889" y="262275"/>
                        <a:pt x="21464" y="266175"/>
                      </a:cubicBezTo>
                      <a:cubicBezTo>
                        <a:pt x="24389" y="267150"/>
                        <a:pt x="26339" y="267150"/>
                        <a:pt x="29264" y="267150"/>
                      </a:cubicBezTo>
                      <a:cubicBezTo>
                        <a:pt x="41939" y="267150"/>
                        <a:pt x="53639" y="258375"/>
                        <a:pt x="57539" y="245700"/>
                      </a:cubicBezTo>
                      <a:lnTo>
                        <a:pt x="96539" y="103350"/>
                      </a:lnTo>
                      <a:lnTo>
                        <a:pt x="96539" y="599625"/>
                      </a:lnTo>
                      <a:lnTo>
                        <a:pt x="155039" y="599625"/>
                      </a:lnTo>
                      <a:lnTo>
                        <a:pt x="155039" y="320775"/>
                      </a:lnTo>
                      <a:lnTo>
                        <a:pt x="194039" y="320775"/>
                      </a:lnTo>
                      <a:lnTo>
                        <a:pt x="194039" y="598650"/>
                      </a:lnTo>
                      <a:lnTo>
                        <a:pt x="252539" y="598650"/>
                      </a:lnTo>
                      <a:lnTo>
                        <a:pt x="252539" y="103350"/>
                      </a:lnTo>
                      <a:lnTo>
                        <a:pt x="291539" y="245700"/>
                      </a:lnTo>
                      <a:cubicBezTo>
                        <a:pt x="295439" y="258375"/>
                        <a:pt x="307139" y="267150"/>
                        <a:pt x="319814" y="267150"/>
                      </a:cubicBezTo>
                      <a:cubicBezTo>
                        <a:pt x="322739" y="267150"/>
                        <a:pt x="324689" y="267150"/>
                        <a:pt x="327614" y="266175"/>
                      </a:cubicBezTo>
                      <a:cubicBezTo>
                        <a:pt x="341264" y="262275"/>
                        <a:pt x="350039" y="244725"/>
                        <a:pt x="346139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E44BB5A-8451-43BB-82AF-CE00976BB556}"/>
                    </a:ext>
                  </a:extLst>
                </p:cNvPr>
                <p:cNvSpPr/>
                <p:nvPr/>
              </p:nvSpPr>
              <p:spPr>
                <a:xfrm>
                  <a:off x="6206405" y="2207441"/>
                  <a:ext cx="281788" cy="600600"/>
                </a:xfrm>
                <a:custGeom>
                  <a:avLst/>
                  <a:gdLst>
                    <a:gd name="connsiteX0" fmla="*/ 226214 w 281788"/>
                    <a:gd name="connsiteY0" fmla="*/ 225225 h 600600"/>
                    <a:gd name="connsiteX1" fmla="*/ 270089 w 281788"/>
                    <a:gd name="connsiteY1" fmla="*/ 63375 h 600600"/>
                    <a:gd name="connsiteX2" fmla="*/ 281789 w 281788"/>
                    <a:gd name="connsiteY2" fmla="*/ 39975 h 600600"/>
                    <a:gd name="connsiteX3" fmla="*/ 226214 w 281788"/>
                    <a:gd name="connsiteY3" fmla="*/ 8775 h 600600"/>
                    <a:gd name="connsiteX4" fmla="*/ 173564 w 281788"/>
                    <a:gd name="connsiteY4" fmla="*/ 0 h 600600"/>
                    <a:gd name="connsiteX5" fmla="*/ 120914 w 281788"/>
                    <a:gd name="connsiteY5" fmla="*/ 8775 h 600600"/>
                    <a:gd name="connsiteX6" fmla="*/ 53639 w 281788"/>
                    <a:gd name="connsiteY6" fmla="*/ 51675 h 600600"/>
                    <a:gd name="connsiteX7" fmla="*/ 44864 w 281788"/>
                    <a:gd name="connsiteY7" fmla="*/ 67275 h 600600"/>
                    <a:gd name="connsiteX8" fmla="*/ 989 w 281788"/>
                    <a:gd name="connsiteY8" fmla="*/ 230100 h 600600"/>
                    <a:gd name="connsiteX9" fmla="*/ 21464 w 281788"/>
                    <a:gd name="connsiteY9" fmla="*/ 267150 h 600600"/>
                    <a:gd name="connsiteX10" fmla="*/ 29264 w 281788"/>
                    <a:gd name="connsiteY10" fmla="*/ 268125 h 600600"/>
                    <a:gd name="connsiteX11" fmla="*/ 57539 w 281788"/>
                    <a:gd name="connsiteY11" fmla="*/ 246675 h 600600"/>
                    <a:gd name="connsiteX12" fmla="*/ 96539 w 281788"/>
                    <a:gd name="connsiteY12" fmla="*/ 104325 h 600600"/>
                    <a:gd name="connsiteX13" fmla="*/ 96539 w 281788"/>
                    <a:gd name="connsiteY13" fmla="*/ 600600 h 600600"/>
                    <a:gd name="connsiteX14" fmla="*/ 155039 w 281788"/>
                    <a:gd name="connsiteY14" fmla="*/ 600600 h 600600"/>
                    <a:gd name="connsiteX15" fmla="*/ 155039 w 281788"/>
                    <a:gd name="connsiteY15" fmla="*/ 321750 h 600600"/>
                    <a:gd name="connsiteX16" fmla="*/ 194039 w 281788"/>
                    <a:gd name="connsiteY16" fmla="*/ 321750 h 600600"/>
                    <a:gd name="connsiteX17" fmla="*/ 194039 w 281788"/>
                    <a:gd name="connsiteY17" fmla="*/ 599625 h 600600"/>
                    <a:gd name="connsiteX18" fmla="*/ 252539 w 281788"/>
                    <a:gd name="connsiteY18" fmla="*/ 599625 h 600600"/>
                    <a:gd name="connsiteX19" fmla="*/ 252539 w 281788"/>
                    <a:gd name="connsiteY19" fmla="*/ 283725 h 600600"/>
                    <a:gd name="connsiteX20" fmla="*/ 226214 w 281788"/>
                    <a:gd name="connsiteY20" fmla="*/ 225225 h 6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1788" h="600600">
                      <a:moveTo>
                        <a:pt x="226214" y="225225"/>
                      </a:moveTo>
                      <a:lnTo>
                        <a:pt x="270089" y="63375"/>
                      </a:lnTo>
                      <a:cubicBezTo>
                        <a:pt x="272039" y="54600"/>
                        <a:pt x="276914" y="46800"/>
                        <a:pt x="281789" y="39975"/>
                      </a:cubicBezTo>
                      <a:cubicBezTo>
                        <a:pt x="266189" y="26325"/>
                        <a:pt x="246689" y="1560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30100"/>
                      </a:lnTo>
                      <a:cubicBezTo>
                        <a:pt x="-2911" y="245700"/>
                        <a:pt x="4889" y="263250"/>
                        <a:pt x="21464" y="267150"/>
                      </a:cubicBezTo>
                      <a:cubicBezTo>
                        <a:pt x="24389" y="268125"/>
                        <a:pt x="26339" y="268125"/>
                        <a:pt x="29264" y="268125"/>
                      </a:cubicBezTo>
                      <a:cubicBezTo>
                        <a:pt x="41939" y="268125"/>
                        <a:pt x="53639" y="259350"/>
                        <a:pt x="57539" y="246675"/>
                      </a:cubicBezTo>
                      <a:lnTo>
                        <a:pt x="96539" y="104325"/>
                      </a:lnTo>
                      <a:lnTo>
                        <a:pt x="96539" y="600600"/>
                      </a:lnTo>
                      <a:lnTo>
                        <a:pt x="155039" y="600600"/>
                      </a:lnTo>
                      <a:lnTo>
                        <a:pt x="155039" y="321750"/>
                      </a:lnTo>
                      <a:lnTo>
                        <a:pt x="194039" y="321750"/>
                      </a:lnTo>
                      <a:lnTo>
                        <a:pt x="194039" y="599625"/>
                      </a:lnTo>
                      <a:lnTo>
                        <a:pt x="252539" y="599625"/>
                      </a:lnTo>
                      <a:lnTo>
                        <a:pt x="252539" y="283725"/>
                      </a:lnTo>
                      <a:cubicBezTo>
                        <a:pt x="232064" y="273975"/>
                        <a:pt x="220364" y="249600"/>
                        <a:pt x="226214" y="225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446E394-6B42-43BC-AF2E-6B788B640631}"/>
                    </a:ext>
                  </a:extLst>
                </p:cNvPr>
                <p:cNvSpPr/>
                <p:nvPr/>
              </p:nvSpPr>
              <p:spPr>
                <a:xfrm>
                  <a:off x="6760221" y="2208416"/>
                  <a:ext cx="282693" cy="599625"/>
                </a:xfrm>
                <a:custGeom>
                  <a:avLst/>
                  <a:gdLst>
                    <a:gd name="connsiteX0" fmla="*/ 281775 w 282693"/>
                    <a:gd name="connsiteY0" fmla="*/ 229125 h 599625"/>
                    <a:gd name="connsiteX1" fmla="*/ 236925 w 282693"/>
                    <a:gd name="connsiteY1" fmla="*/ 67275 h 599625"/>
                    <a:gd name="connsiteX2" fmla="*/ 228150 w 282693"/>
                    <a:gd name="connsiteY2" fmla="*/ 51675 h 599625"/>
                    <a:gd name="connsiteX3" fmla="*/ 160875 w 282693"/>
                    <a:gd name="connsiteY3" fmla="*/ 8775 h 599625"/>
                    <a:gd name="connsiteX4" fmla="*/ 108225 w 282693"/>
                    <a:gd name="connsiteY4" fmla="*/ 0 h 599625"/>
                    <a:gd name="connsiteX5" fmla="*/ 55575 w 282693"/>
                    <a:gd name="connsiteY5" fmla="*/ 8775 h 599625"/>
                    <a:gd name="connsiteX6" fmla="*/ 0 w 282693"/>
                    <a:gd name="connsiteY6" fmla="*/ 39975 h 599625"/>
                    <a:gd name="connsiteX7" fmla="*/ 11700 w 282693"/>
                    <a:gd name="connsiteY7" fmla="*/ 62400 h 599625"/>
                    <a:gd name="connsiteX8" fmla="*/ 55575 w 282693"/>
                    <a:gd name="connsiteY8" fmla="*/ 224250 h 599625"/>
                    <a:gd name="connsiteX9" fmla="*/ 29250 w 282693"/>
                    <a:gd name="connsiteY9" fmla="*/ 282750 h 599625"/>
                    <a:gd name="connsiteX10" fmla="*/ 29250 w 282693"/>
                    <a:gd name="connsiteY10" fmla="*/ 599625 h 599625"/>
                    <a:gd name="connsiteX11" fmla="*/ 87750 w 282693"/>
                    <a:gd name="connsiteY11" fmla="*/ 599625 h 599625"/>
                    <a:gd name="connsiteX12" fmla="*/ 87750 w 282693"/>
                    <a:gd name="connsiteY12" fmla="*/ 320775 h 599625"/>
                    <a:gd name="connsiteX13" fmla="*/ 126750 w 282693"/>
                    <a:gd name="connsiteY13" fmla="*/ 320775 h 599625"/>
                    <a:gd name="connsiteX14" fmla="*/ 126750 w 282693"/>
                    <a:gd name="connsiteY14" fmla="*/ 598650 h 599625"/>
                    <a:gd name="connsiteX15" fmla="*/ 185250 w 282693"/>
                    <a:gd name="connsiteY15" fmla="*/ 598650 h 599625"/>
                    <a:gd name="connsiteX16" fmla="*/ 185250 w 282693"/>
                    <a:gd name="connsiteY16" fmla="*/ 103350 h 599625"/>
                    <a:gd name="connsiteX17" fmla="*/ 224250 w 282693"/>
                    <a:gd name="connsiteY17" fmla="*/ 245700 h 599625"/>
                    <a:gd name="connsiteX18" fmla="*/ 252525 w 282693"/>
                    <a:gd name="connsiteY18" fmla="*/ 267150 h 599625"/>
                    <a:gd name="connsiteX19" fmla="*/ 260325 w 282693"/>
                    <a:gd name="connsiteY19" fmla="*/ 266175 h 599625"/>
                    <a:gd name="connsiteX20" fmla="*/ 281775 w 282693"/>
                    <a:gd name="connsiteY20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2693" h="599625">
                      <a:moveTo>
                        <a:pt x="281775" y="229125"/>
                      </a:moveTo>
                      <a:lnTo>
                        <a:pt x="236925" y="67275"/>
                      </a:lnTo>
                      <a:cubicBezTo>
                        <a:pt x="234975" y="61425"/>
                        <a:pt x="232050" y="55575"/>
                        <a:pt x="228150" y="51675"/>
                      </a:cubicBezTo>
                      <a:cubicBezTo>
                        <a:pt x="209625" y="32175"/>
                        <a:pt x="186225" y="17550"/>
                        <a:pt x="160875" y="8775"/>
                      </a:cubicBezTo>
                      <a:cubicBezTo>
                        <a:pt x="144300" y="2925"/>
                        <a:pt x="126750" y="0"/>
                        <a:pt x="108225" y="0"/>
                      </a:cubicBezTo>
                      <a:cubicBezTo>
                        <a:pt x="89700" y="0"/>
                        <a:pt x="72150" y="2925"/>
                        <a:pt x="55575" y="8775"/>
                      </a:cubicBezTo>
                      <a:cubicBezTo>
                        <a:pt x="35100" y="15600"/>
                        <a:pt x="16575" y="26325"/>
                        <a:pt x="0" y="39975"/>
                      </a:cubicBezTo>
                      <a:cubicBezTo>
                        <a:pt x="5850" y="46800"/>
                        <a:pt x="9750" y="54600"/>
                        <a:pt x="11700" y="62400"/>
                      </a:cubicBezTo>
                      <a:lnTo>
                        <a:pt x="55575" y="224250"/>
                      </a:lnTo>
                      <a:cubicBezTo>
                        <a:pt x="62400" y="248625"/>
                        <a:pt x="49725" y="273000"/>
                        <a:pt x="29250" y="282750"/>
                      </a:cubicBezTo>
                      <a:lnTo>
                        <a:pt x="29250" y="599625"/>
                      </a:lnTo>
                      <a:lnTo>
                        <a:pt x="87750" y="599625"/>
                      </a:lnTo>
                      <a:lnTo>
                        <a:pt x="87750" y="320775"/>
                      </a:lnTo>
                      <a:lnTo>
                        <a:pt x="126750" y="320775"/>
                      </a:lnTo>
                      <a:lnTo>
                        <a:pt x="126750" y="598650"/>
                      </a:lnTo>
                      <a:lnTo>
                        <a:pt x="185250" y="598650"/>
                      </a:lnTo>
                      <a:lnTo>
                        <a:pt x="185250" y="103350"/>
                      </a:lnTo>
                      <a:lnTo>
                        <a:pt x="224250" y="245700"/>
                      </a:lnTo>
                      <a:cubicBezTo>
                        <a:pt x="228150" y="258375"/>
                        <a:pt x="239850" y="267150"/>
                        <a:pt x="252525" y="267150"/>
                      </a:cubicBezTo>
                      <a:cubicBezTo>
                        <a:pt x="255450" y="267150"/>
                        <a:pt x="257400" y="267150"/>
                        <a:pt x="260325" y="266175"/>
                      </a:cubicBezTo>
                      <a:cubicBezTo>
                        <a:pt x="276900" y="262275"/>
                        <a:pt x="285675" y="244725"/>
                        <a:pt x="281775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DD3AB1-0E71-4512-A174-0AF131FD12DA}"/>
                </a:ext>
              </a:extLst>
            </p:cNvPr>
            <p:cNvSpPr txBox="1"/>
            <p:nvPr/>
          </p:nvSpPr>
          <p:spPr>
            <a:xfrm>
              <a:off x="5428402" y="2853290"/>
              <a:ext cx="2425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86">
                <a:buClr>
                  <a:srgbClr val="FF0000"/>
                </a:buClr>
                <a:defRPr/>
              </a:pPr>
              <a:r>
                <a:rPr lang="en-AU" sz="2000" b="1" dirty="0">
                  <a:solidFill>
                    <a:schemeClr val="bg1"/>
                  </a:solidFill>
                </a:rPr>
                <a:t>More violent &amp; breach offenders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95275-75FA-4668-8E36-ADE29057721E}"/>
              </a:ext>
            </a:extLst>
          </p:cNvPr>
          <p:cNvGrpSpPr/>
          <p:nvPr/>
        </p:nvGrpSpPr>
        <p:grpSpPr>
          <a:xfrm>
            <a:off x="14689745" y="1617147"/>
            <a:ext cx="2485106" cy="2340000"/>
            <a:chOff x="14689745" y="1617147"/>
            <a:chExt cx="2485106" cy="234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2F8AB-730E-4140-A59E-1ECAD19658A2}"/>
                </a:ext>
              </a:extLst>
            </p:cNvPr>
            <p:cNvSpPr/>
            <p:nvPr/>
          </p:nvSpPr>
          <p:spPr>
            <a:xfrm>
              <a:off x="14755487" y="1617147"/>
              <a:ext cx="2340000" cy="234000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8C59D7-5563-4F06-B82C-97A98DE5D676}"/>
                </a:ext>
              </a:extLst>
            </p:cNvPr>
            <p:cNvSpPr txBox="1"/>
            <p:nvPr/>
          </p:nvSpPr>
          <p:spPr>
            <a:xfrm>
              <a:off x="14689745" y="2842144"/>
              <a:ext cx="248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High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 imprisonment 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rate</a:t>
              </a:r>
              <a:endParaRPr lang="en-US" sz="2000" b="1" dirty="0"/>
            </a:p>
          </p:txBody>
        </p:sp>
        <p:pic>
          <p:nvPicPr>
            <p:cNvPr id="6" name="Graphic 5" descr="Gavel">
              <a:extLst>
                <a:ext uri="{FF2B5EF4-FFF2-40B4-BE49-F238E27FC236}">
                  <a16:creationId xmlns:a16="http://schemas.microsoft.com/office/drawing/2014/main" id="{7EBE7059-5360-4C96-AB54-EAB8A40F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430404" y="178974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5FD3-EFA4-435F-A279-301A2DB50761}"/>
              </a:ext>
            </a:extLst>
          </p:cNvPr>
          <p:cNvGrpSpPr/>
          <p:nvPr/>
        </p:nvGrpSpPr>
        <p:grpSpPr>
          <a:xfrm>
            <a:off x="8385447" y="1651915"/>
            <a:ext cx="2684157" cy="2340000"/>
            <a:chOff x="8385447" y="1651915"/>
            <a:chExt cx="2684157" cy="23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1D7487-9AB1-45FC-BA37-0A1AF26264AA}"/>
                </a:ext>
              </a:extLst>
            </p:cNvPr>
            <p:cNvSpPr/>
            <p:nvPr/>
          </p:nvSpPr>
          <p:spPr>
            <a:xfrm>
              <a:off x="8539677" y="1651915"/>
              <a:ext cx="2340000" cy="2340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FEF934-4DAC-4C9A-9DF8-E2A7D6BC958F}"/>
                </a:ext>
              </a:extLst>
            </p:cNvPr>
            <p:cNvSpPr txBox="1"/>
            <p:nvPr/>
          </p:nvSpPr>
          <p:spPr>
            <a:xfrm>
              <a:off x="8385447" y="2907806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More legal </a:t>
              </a:r>
            </a:p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actions</a:t>
              </a:r>
            </a:p>
            <a:p>
              <a:endParaRPr lang="en-AU" dirty="0"/>
            </a:p>
          </p:txBody>
        </p:sp>
        <p:pic>
          <p:nvPicPr>
            <p:cNvPr id="12" name="Graphic 11" descr="Police">
              <a:extLst>
                <a:ext uri="{FF2B5EF4-FFF2-40B4-BE49-F238E27FC236}">
                  <a16:creationId xmlns:a16="http://schemas.microsoft.com/office/drawing/2014/main" id="{EE8CC89E-D782-4FA1-AC58-523A0A8F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5028" y="1894225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12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47A9C-3965-4A68-BF6C-C4F729FA60A7}"/>
              </a:ext>
            </a:extLst>
          </p:cNvPr>
          <p:cNvSpPr txBox="1"/>
          <p:nvPr/>
        </p:nvSpPr>
        <p:spPr>
          <a:xfrm>
            <a:off x="4514850" y="4651057"/>
            <a:ext cx="9701212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b="1" spc="3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Potential Impacts and Levers</a:t>
            </a:r>
          </a:p>
        </p:txBody>
      </p:sp>
    </p:spTree>
    <p:extLst>
      <p:ext uri="{BB962C8B-B14F-4D97-AF65-F5344CB8AC3E}">
        <p14:creationId xmlns:p14="http://schemas.microsoft.com/office/powerpoint/2010/main" val="48811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6AD54-DCD4-4E58-BB05-9108AA56B216}"/>
              </a:ext>
            </a:extLst>
          </p:cNvPr>
          <p:cNvSpPr txBox="1"/>
          <p:nvPr/>
        </p:nvSpPr>
        <p:spPr>
          <a:xfrm>
            <a:off x="2171700" y="261938"/>
            <a:ext cx="11906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rgbClr val="453977"/>
                </a:solidFill>
              </a:rPr>
              <a:t>Understanding the scale of the Adult target</a:t>
            </a:r>
            <a:endParaRPr lang="en-US" sz="4000" b="1" spc="300" dirty="0">
              <a:solidFill>
                <a:srgbClr val="453977"/>
              </a:solidFill>
              <a:latin typeface="+mn-lt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A6E4A34-22C8-4E20-ABC5-F7F22A7A8B0D}"/>
              </a:ext>
            </a:extLst>
          </p:cNvPr>
          <p:cNvSpPr/>
          <p:nvPr/>
        </p:nvSpPr>
        <p:spPr>
          <a:xfrm>
            <a:off x="14502064" y="2872200"/>
            <a:ext cx="3015916" cy="923345"/>
          </a:xfrm>
          <a:prstGeom prst="wedgeRectCallout">
            <a:avLst>
              <a:gd name="adj1" fmla="val -58420"/>
              <a:gd name="adj2" fmla="val -2139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2031 population if current incarceration rate is maintained</a:t>
            </a:r>
            <a:endParaRPr lang="en-AU" sz="1600" b="1" u="sng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DAC62B9-B34F-4272-99F5-A6AD8A6CCACA}"/>
              </a:ext>
            </a:extLst>
          </p:cNvPr>
          <p:cNvSpPr/>
          <p:nvPr/>
        </p:nvSpPr>
        <p:spPr>
          <a:xfrm>
            <a:off x="14502062" y="4034051"/>
            <a:ext cx="3015915" cy="576000"/>
          </a:xfrm>
          <a:prstGeom prst="wedgeRectCallout">
            <a:avLst>
              <a:gd name="adj1" fmla="val -58078"/>
              <a:gd name="adj2" fmla="val -3660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sz="1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Closing the Gap target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EF48031-A7EA-4878-8C9C-6EAF08810222}"/>
              </a:ext>
            </a:extLst>
          </p:cNvPr>
          <p:cNvSpPr/>
          <p:nvPr/>
        </p:nvSpPr>
        <p:spPr>
          <a:xfrm>
            <a:off x="14502064" y="1933969"/>
            <a:ext cx="3015916" cy="576000"/>
          </a:xfrm>
          <a:prstGeom prst="wedgeRectCallout">
            <a:avLst>
              <a:gd name="adj1" fmla="val -59737"/>
              <a:gd name="adj2" fmla="val -770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Continuation of historical trend*</a:t>
            </a:r>
            <a:endParaRPr lang="en-AU" sz="16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97E1C3-7FAD-4F2B-9D6B-8C524C13F5D5}"/>
              </a:ext>
            </a:extLst>
          </p:cNvPr>
          <p:cNvGrpSpPr/>
          <p:nvPr/>
        </p:nvGrpSpPr>
        <p:grpSpPr>
          <a:xfrm>
            <a:off x="2171701" y="1638502"/>
            <a:ext cx="12446747" cy="3980660"/>
            <a:chOff x="0" y="0"/>
            <a:chExt cx="7018241" cy="3355676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3E9C206-AFEE-4306-B825-C864D762B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39" y="0"/>
              <a:ext cx="6364461" cy="302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AU" altLang="en-US" sz="2000" b="1" dirty="0"/>
                <a:t>Projected NSW Aboriginal prison population</a:t>
              </a:r>
            </a:p>
            <a:p>
              <a:pPr algn="ctr" eaLnBrk="1" hangingPunct="1"/>
              <a:r>
                <a:rPr lang="en-AU" altLang="en-US" sz="2800" b="1" dirty="0"/>
                <a:t> </a:t>
              </a:r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5EB248FB-084E-4A4C-AB01-4D335F6FCD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302441"/>
            <a:ext cx="7018241" cy="305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2" name="Facts rectangle">
            <a:extLst>
              <a:ext uri="{FF2B5EF4-FFF2-40B4-BE49-F238E27FC236}">
                <a16:creationId xmlns:a16="http://schemas.microsoft.com/office/drawing/2014/main" id="{8507C108-71FE-4456-9A91-C00EB44F00A2}"/>
              </a:ext>
            </a:extLst>
          </p:cNvPr>
          <p:cNvSpPr>
            <a:spLocks/>
          </p:cNvSpPr>
          <p:nvPr/>
        </p:nvSpPr>
        <p:spPr>
          <a:xfrm>
            <a:off x="2171700" y="1385323"/>
            <a:ext cx="15458575" cy="4418797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04D0E-95CF-4DE9-B876-C055196897B8}"/>
              </a:ext>
            </a:extLst>
          </p:cNvPr>
          <p:cNvGrpSpPr/>
          <p:nvPr/>
        </p:nvGrpSpPr>
        <p:grpSpPr>
          <a:xfrm>
            <a:off x="2171700" y="6225914"/>
            <a:ext cx="15458575" cy="1485943"/>
            <a:chOff x="2171700" y="6225914"/>
            <a:chExt cx="15458575" cy="14859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D1976-B3F4-4263-87B3-ACDC716C9BE7}"/>
                </a:ext>
              </a:extLst>
            </p:cNvPr>
            <p:cNvSpPr/>
            <p:nvPr/>
          </p:nvSpPr>
          <p:spPr>
            <a:xfrm>
              <a:off x="2171700" y="6738331"/>
              <a:ext cx="15458575" cy="97352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AU" sz="105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AU" sz="2800" dirty="0">
                  <a:solidFill>
                    <a:schemeClr val="tx1"/>
                  </a:solidFill>
                </a:rPr>
                <a:t>By 2031, reduce the rate of Aboriginal adults held in incarceration </a:t>
              </a:r>
              <a:r>
                <a:rPr lang="en-AU" sz="2800" b="1" dirty="0">
                  <a:solidFill>
                    <a:schemeClr val="tx1"/>
                  </a:solidFill>
                </a:rPr>
                <a:t>by at least 15%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0B6F45-0CE5-4C0C-90BF-37B96C74F962}"/>
                </a:ext>
              </a:extLst>
            </p:cNvPr>
            <p:cNvSpPr/>
            <p:nvPr/>
          </p:nvSpPr>
          <p:spPr>
            <a:xfrm>
              <a:off x="2319284" y="6225914"/>
              <a:ext cx="5655691" cy="691193"/>
            </a:xfrm>
            <a:prstGeom prst="rect">
              <a:avLst/>
            </a:prstGeom>
            <a:solidFill>
              <a:srgbClr val="241F55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3200" b="1" dirty="0">
                  <a:solidFill>
                    <a:schemeClr val="bg1"/>
                  </a:solidFill>
                </a:rPr>
                <a:t>Adult incarceration target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01F735-BC91-41E6-A519-773F48B69BE4}"/>
              </a:ext>
            </a:extLst>
          </p:cNvPr>
          <p:cNvGrpSpPr/>
          <p:nvPr/>
        </p:nvGrpSpPr>
        <p:grpSpPr>
          <a:xfrm>
            <a:off x="2171700" y="7843383"/>
            <a:ext cx="15458574" cy="1396564"/>
            <a:chOff x="2171700" y="7843383"/>
            <a:chExt cx="15458574" cy="13965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DC7360-127F-4727-ABD9-29FF4B05D848}"/>
                </a:ext>
              </a:extLst>
            </p:cNvPr>
            <p:cNvSpPr/>
            <p:nvPr/>
          </p:nvSpPr>
          <p:spPr>
            <a:xfrm>
              <a:off x="2171700" y="8266422"/>
              <a:ext cx="15458574" cy="9735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AU" sz="1050" dirty="0">
                <a:solidFill>
                  <a:schemeClr val="tx1"/>
                </a:solidFill>
              </a:endParaRPr>
            </a:p>
            <a:p>
              <a:pPr algn="ctr" fontAlgn="base"/>
              <a:r>
                <a:rPr lang="en-AU" sz="2800" dirty="0">
                  <a:solidFill>
                    <a:schemeClr val="tx1"/>
                  </a:solidFill>
                </a:rPr>
                <a:t>In 2019 population terms, a reduction of </a:t>
              </a:r>
              <a:r>
                <a:rPr lang="en-AU" sz="2800" b="1" dirty="0">
                  <a:solidFill>
                    <a:schemeClr val="tx1"/>
                  </a:solidFill>
                </a:rPr>
                <a:t>15% </a:t>
              </a:r>
              <a:r>
                <a:rPr lang="en-AU" sz="2800" dirty="0">
                  <a:solidFill>
                    <a:schemeClr val="tx1"/>
                  </a:solidFill>
                </a:rPr>
                <a:t>equates to </a:t>
              </a:r>
              <a:r>
                <a:rPr lang="en-AU" sz="2800" b="1" u="sng" dirty="0">
                  <a:solidFill>
                    <a:schemeClr val="tx1"/>
                  </a:solidFill>
                </a:rPr>
                <a:t>approx. 500 prisoners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E2822CF-C18B-4D9A-878D-1C5A6D563D00}"/>
                </a:ext>
              </a:extLst>
            </p:cNvPr>
            <p:cNvSpPr/>
            <p:nvPr/>
          </p:nvSpPr>
          <p:spPr>
            <a:xfrm rot="10800000">
              <a:off x="9411104" y="7843383"/>
              <a:ext cx="979761" cy="353847"/>
            </a:xfrm>
            <a:prstGeom prst="triangl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32EF86-6958-40E6-BE0F-0AA16E5D6926}"/>
              </a:ext>
            </a:extLst>
          </p:cNvPr>
          <p:cNvSpPr txBox="1"/>
          <p:nvPr/>
        </p:nvSpPr>
        <p:spPr>
          <a:xfrm>
            <a:off x="2278743" y="10002307"/>
            <a:ext cx="10603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*Unpublished statistical forecast based on trend in risk of imprisonment per population between 2006 and 2019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6530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27E156C-75DB-49F0-8526-F3B9FDFC8821}"/>
              </a:ext>
            </a:extLst>
          </p:cNvPr>
          <p:cNvSpPr/>
          <p:nvPr/>
        </p:nvSpPr>
        <p:spPr>
          <a:xfrm>
            <a:off x="2171700" y="9847724"/>
            <a:ext cx="15797568" cy="3478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23"/>
            <a:r>
              <a:rPr lang="en-AU" b="1" dirty="0">
                <a:solidFill>
                  <a:prstClr val="black"/>
                </a:solidFill>
                <a:latin typeface="Calibri" panose="020F0502020204030204"/>
              </a:rPr>
              <a:t>Note</a:t>
            </a: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: All analysis undertaken on an average basis, and outcomes should be taken as indicative. Custody impacts are estimated as average point in time (stock).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2F1B8-5956-481D-94C4-6E39A6292BBE}"/>
              </a:ext>
            </a:extLst>
          </p:cNvPr>
          <p:cNvSpPr txBox="1"/>
          <p:nvPr/>
        </p:nvSpPr>
        <p:spPr>
          <a:xfrm>
            <a:off x="2171700" y="261939"/>
            <a:ext cx="11906472" cy="70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260">
              <a:defRPr/>
            </a:pPr>
            <a:r>
              <a:rPr lang="en-AU" sz="4001" b="1" spc="300" dirty="0">
                <a:solidFill>
                  <a:srgbClr val="453977"/>
                </a:solidFill>
                <a:latin typeface="Calibri" panose="020F0502020204030204"/>
              </a:rPr>
              <a:t>Comparing the strength of different levers</a:t>
            </a:r>
          </a:p>
        </p:txBody>
      </p:sp>
      <p:graphicFrame>
        <p:nvGraphicFramePr>
          <p:cNvPr id="10" name="Table 41">
            <a:extLst>
              <a:ext uri="{FF2B5EF4-FFF2-40B4-BE49-F238E27FC236}">
                <a16:creationId xmlns:a16="http://schemas.microsoft.com/office/drawing/2014/main" id="{E41777F2-71FC-45F6-997A-8D3C2DA6145F}"/>
              </a:ext>
            </a:extLst>
          </p:cNvPr>
          <p:cNvGraphicFramePr>
            <a:graphicFrameLocks noGrp="1"/>
          </p:cNvGraphicFramePr>
          <p:nvPr/>
        </p:nvGraphicFramePr>
        <p:xfrm>
          <a:off x="2171701" y="1371027"/>
          <a:ext cx="15822968" cy="530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021">
                  <a:extLst>
                    <a:ext uri="{9D8B030D-6E8A-4147-A177-3AD203B41FA5}">
                      <a16:colId xmlns:a16="http://schemas.microsoft.com/office/drawing/2014/main" val="3849181092"/>
                    </a:ext>
                  </a:extLst>
                </a:gridCol>
                <a:gridCol w="220980">
                  <a:extLst>
                    <a:ext uri="{9D8B030D-6E8A-4147-A177-3AD203B41FA5}">
                      <a16:colId xmlns:a16="http://schemas.microsoft.com/office/drawing/2014/main" val="3498756621"/>
                    </a:ext>
                  </a:extLst>
                </a:gridCol>
                <a:gridCol w="8938200">
                  <a:extLst>
                    <a:ext uri="{9D8B030D-6E8A-4147-A177-3AD203B41FA5}">
                      <a16:colId xmlns:a16="http://schemas.microsoft.com/office/drawing/2014/main" val="2440583569"/>
                    </a:ext>
                  </a:extLst>
                </a:gridCol>
                <a:gridCol w="220980">
                  <a:extLst>
                    <a:ext uri="{9D8B030D-6E8A-4147-A177-3AD203B41FA5}">
                      <a16:colId xmlns:a16="http://schemas.microsoft.com/office/drawing/2014/main" val="3787953136"/>
                    </a:ext>
                  </a:extLst>
                </a:gridCol>
                <a:gridCol w="4444787">
                  <a:extLst>
                    <a:ext uri="{9D8B030D-6E8A-4147-A177-3AD203B41FA5}">
                      <a16:colId xmlns:a16="http://schemas.microsoft.com/office/drawing/2014/main" val="1371576551"/>
                    </a:ext>
                  </a:extLst>
                </a:gridCol>
              </a:tblGrid>
              <a:tr h="1225463">
                <a:tc gridSpan="3"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700" dirty="0">
                          <a:solidFill>
                            <a:schemeClr val="bg1"/>
                          </a:solidFill>
                        </a:rPr>
                        <a:t>What we need to do </a:t>
                      </a:r>
                      <a:r>
                        <a:rPr lang="en-AU" sz="2700" u="sng" dirty="0">
                          <a:solidFill>
                            <a:schemeClr val="bg1"/>
                          </a:solidFill>
                        </a:rPr>
                        <a:t>per year </a:t>
                      </a:r>
                      <a:r>
                        <a:rPr lang="en-AU" sz="2700" dirty="0">
                          <a:solidFill>
                            <a:schemeClr val="bg1"/>
                          </a:solidFill>
                        </a:rPr>
                        <a:t>to remove </a:t>
                      </a:r>
                      <a:r>
                        <a:rPr lang="en-AU" sz="2700" b="1" u="sng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en-AU" sz="2700" dirty="0">
                          <a:solidFill>
                            <a:schemeClr val="bg1"/>
                          </a:solidFill>
                        </a:rPr>
                        <a:t> Aboriginal adults from prison </a:t>
                      </a:r>
                      <a:br>
                        <a:rPr lang="en-AU" sz="2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sz="2000" b="0" dirty="0">
                          <a:solidFill>
                            <a:schemeClr val="bg1"/>
                          </a:solidFill>
                        </a:rPr>
                        <a:t>10% of target reduction</a:t>
                      </a:r>
                      <a:r>
                        <a:rPr lang="en-AU" sz="3200" b="0" dirty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AU" sz="2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41F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1" dirty="0">
                          <a:solidFill>
                            <a:schemeClr val="bg1"/>
                          </a:solidFill>
                        </a:rPr>
                        <a:t>Share of annual volume </a:t>
                      </a:r>
                      <a:br>
                        <a:rPr lang="en-AU" sz="2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Aboriginal adults</a:t>
                      </a:r>
                      <a:r>
                        <a:rPr lang="en-AU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AU" sz="2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41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44779"/>
                  </a:ext>
                </a:extLst>
              </a:tr>
              <a:tr h="245093">
                <a:tc>
                  <a:txBody>
                    <a:bodyPr/>
                    <a:lstStyle/>
                    <a:p>
                      <a:pPr algn="l"/>
                      <a:endParaRPr lang="en-AU" sz="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AU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205939"/>
                  </a:ext>
                </a:extLst>
              </a:tr>
              <a:tr h="870347">
                <a:tc rowSpan="3">
                  <a:txBody>
                    <a:bodyPr/>
                    <a:lstStyle/>
                    <a:p>
                      <a:pPr algn="ctr"/>
                      <a:r>
                        <a:rPr lang="en-AU" sz="2900" b="1" dirty="0">
                          <a:solidFill>
                            <a:schemeClr val="bg1"/>
                          </a:solidFill>
                        </a:rPr>
                        <a:t>Specific offences</a:t>
                      </a:r>
                    </a:p>
                  </a:txBody>
                  <a:tcPr anchor="ctr">
                    <a:solidFill>
                      <a:srgbClr val="215A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Avoid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115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Break and Enter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court actions per year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/>
                        <a:t>10%</a:t>
                      </a:r>
                      <a:r>
                        <a:rPr lang="en-AU" sz="2400" b="1" dirty="0"/>
                        <a:t> </a:t>
                      </a:r>
                      <a:r>
                        <a:rPr lang="en-AU" sz="2400" b="0" dirty="0"/>
                        <a:t>of B&amp;E matters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03721"/>
                  </a:ext>
                </a:extLst>
              </a:tr>
              <a:tr h="9441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Avoid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430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DV assault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court actions per year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16%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0" dirty="0"/>
                        <a:t>of DV assault matters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331618"/>
                  </a:ext>
                </a:extLst>
              </a:tr>
              <a:tr h="9289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Avoid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210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non-DV assault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court actions per year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9%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0" dirty="0"/>
                        <a:t>of non-DV assault matters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16615"/>
                  </a:ext>
                </a:extLst>
              </a:tr>
              <a:tr h="1090799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700" b="1" dirty="0">
                          <a:solidFill>
                            <a:schemeClr val="bg1"/>
                          </a:solidFill>
                        </a:rPr>
                        <a:t>Reoffending after prison</a:t>
                      </a:r>
                    </a:p>
                  </a:txBody>
                  <a:tcPr anchor="ctr">
                    <a:solidFill>
                      <a:srgbClr val="215AA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Stop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380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post-custody offending incidents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per year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/>
                        <a:t>16%</a:t>
                      </a:r>
                      <a:r>
                        <a:rPr lang="en-AU" sz="2400" b="1" dirty="0"/>
                        <a:t> </a:t>
                      </a:r>
                      <a:r>
                        <a:rPr lang="en-AU" sz="2400" b="0" dirty="0"/>
                        <a:t>of post-release offending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0325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2E3DB3F-5FC3-4859-9977-4899D98F8F08}"/>
              </a:ext>
            </a:extLst>
          </p:cNvPr>
          <p:cNvGrpSpPr/>
          <p:nvPr/>
        </p:nvGrpSpPr>
        <p:grpSpPr>
          <a:xfrm>
            <a:off x="2171700" y="7077025"/>
            <a:ext cx="15797568" cy="2647676"/>
            <a:chOff x="2171699" y="5699332"/>
            <a:chExt cx="15458575" cy="26476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DD9AA8-1F7C-4737-A24D-5B5E4FC87284}"/>
                </a:ext>
              </a:extLst>
            </p:cNvPr>
            <p:cNvSpPr/>
            <p:nvPr/>
          </p:nvSpPr>
          <p:spPr>
            <a:xfrm>
              <a:off x="2171699" y="6520081"/>
              <a:ext cx="15458575" cy="182692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23" fontAlgn="base"/>
              <a:r>
                <a:rPr lang="en-AU" sz="2700" dirty="0">
                  <a:solidFill>
                    <a:prstClr val="black"/>
                  </a:solidFill>
                  <a:latin typeface="Calibri" panose="020F0502020204030204"/>
                </a:rPr>
                <a:t>Avoiding:</a:t>
              </a:r>
            </a:p>
            <a:p>
              <a:pPr marL="457223" indent="-457223" defTabSz="457223" fontAlgn="base">
                <a:buFont typeface="Arial" panose="020B0604020202020204" pitchFamily="34" charset="0"/>
                <a:buChar char="•"/>
              </a:pPr>
              <a:r>
                <a:rPr lang="en-AU" sz="2700" b="1" u="sng" dirty="0">
                  <a:solidFill>
                    <a:prstClr val="black"/>
                  </a:solidFill>
                  <a:latin typeface="Calibri" panose="020F0502020204030204"/>
                </a:rPr>
                <a:t>ALL</a:t>
              </a:r>
              <a:r>
                <a:rPr lang="en-AU" sz="2700" b="1" dirty="0">
                  <a:solidFill>
                    <a:prstClr val="black"/>
                  </a:solidFill>
                  <a:latin typeface="Calibri" panose="020F0502020204030204"/>
                </a:rPr>
                <a:t> Goods in Custody </a:t>
              </a:r>
              <a:r>
                <a:rPr lang="en-AU" sz="2700" dirty="0">
                  <a:solidFill>
                    <a:prstClr val="black"/>
                  </a:solidFill>
                  <a:latin typeface="Calibri" panose="020F0502020204030204"/>
                </a:rPr>
                <a:t>court actions → would only remove </a:t>
              </a:r>
              <a:r>
                <a:rPr lang="en-AU" sz="3200" b="1" u="sng" dirty="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  <a:r>
                <a:rPr lang="en-AU" sz="27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AU" sz="2700" dirty="0">
                  <a:solidFill>
                    <a:prstClr val="black"/>
                  </a:solidFill>
                  <a:latin typeface="Calibri" panose="020F0502020204030204"/>
                </a:rPr>
                <a:t>Aboriginal adults from custody</a:t>
              </a:r>
            </a:p>
            <a:p>
              <a:pPr marL="457223" indent="-457223" defTabSz="457223" fontAlgn="base">
                <a:buFont typeface="Arial" panose="020B0604020202020204" pitchFamily="34" charset="0"/>
                <a:buChar char="•"/>
              </a:pPr>
              <a:r>
                <a:rPr lang="en-AU" sz="2700" b="1" u="sng" dirty="0">
                  <a:solidFill>
                    <a:prstClr val="black"/>
                  </a:solidFill>
                  <a:latin typeface="Calibri" panose="020F0502020204030204"/>
                </a:rPr>
                <a:t>ALL</a:t>
              </a:r>
              <a:r>
                <a:rPr lang="en-AU" sz="2700" b="1" dirty="0">
                  <a:solidFill>
                    <a:prstClr val="black"/>
                  </a:solidFill>
                  <a:latin typeface="Calibri" panose="020F0502020204030204"/>
                </a:rPr>
                <a:t> Drug Possession </a:t>
              </a:r>
              <a:r>
                <a:rPr lang="en-AU" sz="2700" dirty="0">
                  <a:solidFill>
                    <a:prstClr val="black"/>
                  </a:solidFill>
                  <a:latin typeface="Calibri" panose="020F0502020204030204"/>
                </a:rPr>
                <a:t>court actions → would only remove </a:t>
              </a:r>
              <a:r>
                <a:rPr lang="en-AU" sz="3200" b="1" u="sng" dirty="0">
                  <a:solidFill>
                    <a:prstClr val="black"/>
                  </a:solidFill>
                  <a:latin typeface="Calibri" panose="020F0502020204030204"/>
                </a:rPr>
                <a:t>8</a:t>
              </a:r>
              <a:r>
                <a:rPr lang="en-AU" sz="27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AU" sz="2700" dirty="0">
                  <a:solidFill>
                    <a:prstClr val="black"/>
                  </a:solidFill>
                  <a:latin typeface="Calibri" panose="020F0502020204030204"/>
                </a:rPr>
                <a:t>Aboriginal adults from custody   </a:t>
              </a:r>
              <a:endParaRPr lang="en-AU" sz="27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D3FEC8-5651-4AAC-9BDE-BC4A7A4092DB}"/>
                </a:ext>
              </a:extLst>
            </p:cNvPr>
            <p:cNvSpPr/>
            <p:nvPr/>
          </p:nvSpPr>
          <p:spPr>
            <a:xfrm>
              <a:off x="2171699" y="5699332"/>
              <a:ext cx="15458574" cy="697725"/>
            </a:xfrm>
            <a:prstGeom prst="rect">
              <a:avLst/>
            </a:prstGeom>
            <a:solidFill>
              <a:srgbClr val="241F55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23"/>
              <a:r>
                <a:rPr lang="en-AU" sz="2801" b="1" dirty="0">
                  <a:solidFill>
                    <a:prstClr val="white"/>
                  </a:solidFill>
                  <a:latin typeface="Calibri" panose="020F0502020204030204"/>
                </a:rPr>
                <a:t>Some offence types have very little direct impact on imprisonment</a:t>
              </a:r>
            </a:p>
          </p:txBody>
        </p:sp>
      </p:grp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F89A1CFE-099B-47BA-B3A8-77CD4053E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1" y="8965475"/>
            <a:ext cx="873761" cy="714830"/>
          </a:xfrm>
        </p:spPr>
        <p:txBody>
          <a:bodyPr/>
          <a:lstStyle/>
          <a:p>
            <a:pPr defTabSz="457223"/>
            <a:fld id="{BC64674B-0CCF-4531-A68C-815F17BC8CC8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23"/>
              <a:t>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1">
            <a:extLst>
              <a:ext uri="{FF2B5EF4-FFF2-40B4-BE49-F238E27FC236}">
                <a16:creationId xmlns:a16="http://schemas.microsoft.com/office/drawing/2014/main" id="{9DC82DF4-E99E-43E3-857A-68A862414270}"/>
              </a:ext>
            </a:extLst>
          </p:cNvPr>
          <p:cNvGraphicFramePr>
            <a:graphicFrameLocks noGrp="1"/>
          </p:cNvGraphicFramePr>
          <p:nvPr/>
        </p:nvGraphicFramePr>
        <p:xfrm>
          <a:off x="2171701" y="1392657"/>
          <a:ext cx="15822968" cy="705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021">
                  <a:extLst>
                    <a:ext uri="{9D8B030D-6E8A-4147-A177-3AD203B41FA5}">
                      <a16:colId xmlns:a16="http://schemas.microsoft.com/office/drawing/2014/main" val="3849181092"/>
                    </a:ext>
                  </a:extLst>
                </a:gridCol>
                <a:gridCol w="220980">
                  <a:extLst>
                    <a:ext uri="{9D8B030D-6E8A-4147-A177-3AD203B41FA5}">
                      <a16:colId xmlns:a16="http://schemas.microsoft.com/office/drawing/2014/main" val="3498756621"/>
                    </a:ext>
                  </a:extLst>
                </a:gridCol>
                <a:gridCol w="8938200">
                  <a:extLst>
                    <a:ext uri="{9D8B030D-6E8A-4147-A177-3AD203B41FA5}">
                      <a16:colId xmlns:a16="http://schemas.microsoft.com/office/drawing/2014/main" val="2440583569"/>
                    </a:ext>
                  </a:extLst>
                </a:gridCol>
                <a:gridCol w="220980">
                  <a:extLst>
                    <a:ext uri="{9D8B030D-6E8A-4147-A177-3AD203B41FA5}">
                      <a16:colId xmlns:a16="http://schemas.microsoft.com/office/drawing/2014/main" val="3787953136"/>
                    </a:ext>
                  </a:extLst>
                </a:gridCol>
                <a:gridCol w="4444787">
                  <a:extLst>
                    <a:ext uri="{9D8B030D-6E8A-4147-A177-3AD203B41FA5}">
                      <a16:colId xmlns:a16="http://schemas.microsoft.com/office/drawing/2014/main" val="1371576551"/>
                    </a:ext>
                  </a:extLst>
                </a:gridCol>
              </a:tblGrid>
              <a:tr h="1244898">
                <a:tc gridSpan="3"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AU" sz="27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700" dirty="0">
                          <a:solidFill>
                            <a:schemeClr val="bg1"/>
                          </a:solidFill>
                        </a:rPr>
                        <a:t>What we need to do </a:t>
                      </a:r>
                      <a:r>
                        <a:rPr lang="en-AU" sz="2700" u="sng" dirty="0">
                          <a:solidFill>
                            <a:schemeClr val="bg1"/>
                          </a:solidFill>
                        </a:rPr>
                        <a:t>per year </a:t>
                      </a:r>
                      <a:r>
                        <a:rPr lang="en-AU" sz="2700" dirty="0">
                          <a:solidFill>
                            <a:schemeClr val="bg1"/>
                          </a:solidFill>
                        </a:rPr>
                        <a:t>to remove </a:t>
                      </a:r>
                      <a:r>
                        <a:rPr lang="en-AU" sz="2700" b="1" u="sng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en-AU" sz="2700" dirty="0">
                          <a:solidFill>
                            <a:schemeClr val="bg1"/>
                          </a:solidFill>
                        </a:rPr>
                        <a:t> Aboriginal adults from prison </a:t>
                      </a:r>
                      <a:br>
                        <a:rPr lang="en-AU" sz="2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sz="2000" b="0" dirty="0">
                          <a:solidFill>
                            <a:schemeClr val="bg1"/>
                          </a:solidFill>
                        </a:rPr>
                        <a:t>10% of target reduction</a:t>
                      </a:r>
                      <a:r>
                        <a:rPr lang="en-AU" sz="3200" b="0" dirty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AU" sz="2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41F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1" dirty="0">
                          <a:solidFill>
                            <a:schemeClr val="bg1"/>
                          </a:solidFill>
                        </a:rPr>
                        <a:t>Share of annual volume </a:t>
                      </a:r>
                      <a:br>
                        <a:rPr lang="en-AU" sz="2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AU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Aboriginal adults</a:t>
                      </a:r>
                      <a:r>
                        <a:rPr lang="en-AU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AU" sz="2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41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4477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endParaRPr lang="en-AU" sz="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AU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205939"/>
                  </a:ext>
                </a:extLst>
              </a:tr>
              <a:tr h="1069271">
                <a:tc rowSpan="2">
                  <a:txBody>
                    <a:bodyPr/>
                    <a:lstStyle/>
                    <a:p>
                      <a:pPr algn="ctr"/>
                      <a:r>
                        <a:rPr lang="en-AU" sz="2900" b="1" dirty="0">
                          <a:solidFill>
                            <a:schemeClr val="bg1"/>
                          </a:solidFill>
                        </a:rPr>
                        <a:t>Bail</a:t>
                      </a:r>
                    </a:p>
                  </a:txBody>
                  <a:tcPr anchor="ctr">
                    <a:solidFill>
                      <a:srgbClr val="215AA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Court bail refuse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en-AU" sz="2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fewer Aboriginal adults per year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6%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of Court bail refusals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03721"/>
                  </a:ext>
                </a:extLst>
              </a:tr>
              <a:tr h="106927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Avoid </a:t>
                      </a:r>
                      <a:r>
                        <a:rPr lang="en-AU" sz="2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 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technical bail breaches </a:t>
                      </a:r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per year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60%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of technical bail breaches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71933"/>
                  </a:ext>
                </a:extLst>
              </a:tr>
              <a:tr h="1107059">
                <a:tc rowSpan="3"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1" dirty="0">
                          <a:solidFill>
                            <a:schemeClr val="bg1"/>
                          </a:solidFill>
                        </a:rPr>
                        <a:t>Sentence</a:t>
                      </a: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1" dirty="0">
                          <a:solidFill>
                            <a:schemeClr val="bg1"/>
                          </a:solidFill>
                        </a:rPr>
                        <a:t>/court</a:t>
                      </a:r>
                    </a:p>
                  </a:txBody>
                  <a:tcPr anchor="ctr">
                    <a:solidFill>
                      <a:srgbClr val="215A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3-4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day discount on custodial sentences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for all Aboriginal adults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1.4% </a:t>
                      </a:r>
                      <a:r>
                        <a:rPr lang="en-A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average custodial   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penalty length </a:t>
                      </a:r>
                      <a:endParaRPr lang="en-AU" sz="2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33131"/>
                  </a:ext>
                </a:extLst>
              </a:tr>
              <a:tr h="10081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Sentence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175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Aboriginal adults to an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Intensive Correction Order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 instead of custody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3.5% </a:t>
                      </a:r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of custodial sentences</a:t>
                      </a:r>
                      <a:endParaRPr lang="en-AU" sz="2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07712"/>
                  </a:ext>
                </a:extLst>
              </a:tr>
              <a:tr h="13415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Shift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220 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matters 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from District Court to Local Court</a:t>
                      </a:r>
                      <a:br>
                        <a:rPr lang="en-AU" sz="3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A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i.e</a:t>
                      </a: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‘Table offences reform Tranche 3’ for some aggravated Break &amp; Enter, aggravated robbery and drug supply offences)</a:t>
                      </a:r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900" b="0" dirty="0"/>
                        <a:t>= </a:t>
                      </a:r>
                      <a:r>
                        <a:rPr lang="en-AU" sz="2900" b="1" dirty="0">
                          <a:solidFill>
                            <a:schemeClr val="tx1"/>
                          </a:solidFill>
                        </a:rPr>
                        <a:t>12%</a:t>
                      </a:r>
                      <a:r>
                        <a:rPr lang="en-A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of District Court finalisations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466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82F1B8-5956-481D-94C4-6E39A6292BBE}"/>
              </a:ext>
            </a:extLst>
          </p:cNvPr>
          <p:cNvSpPr txBox="1"/>
          <p:nvPr/>
        </p:nvSpPr>
        <p:spPr>
          <a:xfrm>
            <a:off x="2171700" y="261939"/>
            <a:ext cx="11906472" cy="70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260">
              <a:defRPr/>
            </a:pPr>
            <a:r>
              <a:rPr lang="en-AU" sz="4001" b="1" spc="300" dirty="0">
                <a:solidFill>
                  <a:srgbClr val="453977"/>
                </a:solidFill>
                <a:latin typeface="Calibri" panose="020F0502020204030204"/>
              </a:rPr>
              <a:t>Comparing the strength of different levers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00597A5-F51C-487B-8FDC-B005FE95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1" y="8965475"/>
            <a:ext cx="873761" cy="714830"/>
          </a:xfrm>
        </p:spPr>
        <p:txBody>
          <a:bodyPr/>
          <a:lstStyle/>
          <a:p>
            <a:pPr defTabSz="457223"/>
            <a:fld id="{BC64674B-0CCF-4531-A68C-815F17BC8CC8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23"/>
              <a:t>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D88F24-551F-44E9-9E26-6417F479B281}"/>
              </a:ext>
            </a:extLst>
          </p:cNvPr>
          <p:cNvSpPr/>
          <p:nvPr/>
        </p:nvSpPr>
        <p:spPr>
          <a:xfrm>
            <a:off x="2171700" y="9847724"/>
            <a:ext cx="15797568" cy="3478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23"/>
            <a:r>
              <a:rPr lang="en-AU" b="1" dirty="0">
                <a:solidFill>
                  <a:prstClr val="black"/>
                </a:solidFill>
                <a:latin typeface="Calibri" panose="020F0502020204030204"/>
              </a:rPr>
              <a:t>Note</a:t>
            </a: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: All analysis undertaken on an average basis, and outcomes should be taken as indicative. Custody impacts are estimated as average point in time (stock).  </a:t>
            </a:r>
          </a:p>
        </p:txBody>
      </p:sp>
    </p:spTree>
    <p:extLst>
      <p:ext uri="{BB962C8B-B14F-4D97-AF65-F5344CB8AC3E}">
        <p14:creationId xmlns:p14="http://schemas.microsoft.com/office/powerpoint/2010/main" val="175101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utback Road and Clouds | Australian Outback. It&amp;#39;s a Wide Op… | Flickr">
            <a:extLst>
              <a:ext uri="{FF2B5EF4-FFF2-40B4-BE49-F238E27FC236}">
                <a16:creationId xmlns:a16="http://schemas.microsoft.com/office/drawing/2014/main" id="{DCC89616-FBDD-485B-B544-BAEEFDD24B8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r="24805"/>
          <a:stretch>
            <a:fillRect/>
          </a:stretch>
        </p:blipFill>
        <p:spPr bwMode="auto">
          <a:xfrm>
            <a:off x="11429999" y="-772510"/>
            <a:ext cx="6858000" cy="119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CAE5C2-DB49-47FD-AA9A-9BA5B86A78C4}"/>
              </a:ext>
            </a:extLst>
          </p:cNvPr>
          <p:cNvSpPr txBox="1"/>
          <p:nvPr/>
        </p:nvSpPr>
        <p:spPr>
          <a:xfrm>
            <a:off x="2237847" y="231213"/>
            <a:ext cx="739810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Potential levers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F50D2F-264F-4250-8756-DF51650AED8C}"/>
              </a:ext>
            </a:extLst>
          </p:cNvPr>
          <p:cNvGrpSpPr/>
          <p:nvPr/>
        </p:nvGrpSpPr>
        <p:grpSpPr>
          <a:xfrm>
            <a:off x="1993426" y="3294591"/>
            <a:ext cx="12142299" cy="2020172"/>
            <a:chOff x="1993426" y="3338420"/>
            <a:chExt cx="12142299" cy="202017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0D74159-59F9-43F9-940F-5577442A8FDA}"/>
                </a:ext>
              </a:extLst>
            </p:cNvPr>
            <p:cNvGrpSpPr/>
            <p:nvPr/>
          </p:nvGrpSpPr>
          <p:grpSpPr>
            <a:xfrm>
              <a:off x="1993426" y="3338420"/>
              <a:ext cx="12142299" cy="2020172"/>
              <a:chOff x="1982917" y="1168024"/>
              <a:chExt cx="12142299" cy="202017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7BD73D-FFCF-412D-9CBA-9037B504BD9B}"/>
                  </a:ext>
                </a:extLst>
              </p:cNvPr>
              <p:cNvSpPr/>
              <p:nvPr/>
            </p:nvSpPr>
            <p:spPr>
              <a:xfrm>
                <a:off x="2650457" y="1727940"/>
                <a:ext cx="11474759" cy="144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219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Redirect from remand to bail (</a:t>
                </a:r>
                <a:r>
                  <a:rPr lang="en-AU" dirty="0" err="1">
                    <a:solidFill>
                      <a:srgbClr val="5F5F5F"/>
                    </a:solidFill>
                  </a:rPr>
                  <a:t>e.g</a:t>
                </a:r>
                <a:r>
                  <a:rPr lang="en-AU" dirty="0">
                    <a:solidFill>
                      <a:srgbClr val="5F5F5F"/>
                    </a:solidFill>
                  </a:rPr>
                  <a:t>, focus on addressing recent increases in bail refusals)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technical breaches of conditions on orders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Alternative court processes and programs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Faster court processes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A95946F-8546-4559-AFFE-1FED43FD2F04}"/>
                  </a:ext>
                </a:extLst>
              </p:cNvPr>
              <p:cNvGrpSpPr/>
              <p:nvPr/>
            </p:nvGrpSpPr>
            <p:grpSpPr>
              <a:xfrm>
                <a:off x="1982917" y="1168024"/>
                <a:ext cx="5620320" cy="2020172"/>
                <a:chOff x="1982917" y="1168024"/>
                <a:chExt cx="5620320" cy="2020172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1C12A45-324B-4587-A2C8-0A9FD49290E5}"/>
                    </a:ext>
                  </a:extLst>
                </p:cNvPr>
                <p:cNvSpPr txBox="1"/>
                <p:nvPr/>
              </p:nvSpPr>
              <p:spPr>
                <a:xfrm>
                  <a:off x="2137549" y="1168024"/>
                  <a:ext cx="5465688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>
                      <a:solidFill>
                        <a:schemeClr val="bg2">
                          <a:lumMod val="10000"/>
                        </a:schemeClr>
                      </a:solidFill>
                      <a:latin typeface="Arial" panose="020B0604020202020204" pitchFamily="34" charset="0"/>
                      <a:ea typeface="Open Sans Semibold" panose="020B0706030804020204" pitchFamily="34" charset="0"/>
                      <a:cs typeface="Arial" panose="020B0604020202020204" pitchFamily="34" charset="0"/>
                    </a:rPr>
                    <a:t>Improving the justice system</a:t>
                  </a: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B1D489AC-24D0-4466-8093-3D7FE2819A95}"/>
                    </a:ext>
                  </a:extLst>
                </p:cNvPr>
                <p:cNvSpPr/>
                <p:nvPr/>
              </p:nvSpPr>
              <p:spPr>
                <a:xfrm>
                  <a:off x="1982917" y="1712196"/>
                  <a:ext cx="1476000" cy="1476000"/>
                </a:xfrm>
                <a:prstGeom prst="ellipse">
                  <a:avLst/>
                </a:prstGeom>
                <a:solidFill>
                  <a:srgbClr val="2190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EAC1BAC-F3BD-4955-B38F-E4E21A739971}"/>
                </a:ext>
              </a:extLst>
            </p:cNvPr>
            <p:cNvGrpSpPr/>
            <p:nvPr/>
          </p:nvGrpSpPr>
          <p:grpSpPr>
            <a:xfrm rot="21036247">
              <a:off x="2276317" y="4316387"/>
              <a:ext cx="778438" cy="535273"/>
              <a:chOff x="7726363" y="1603045"/>
              <a:chExt cx="876914" cy="555955"/>
            </a:xfrm>
            <a:solidFill>
              <a:schemeClr val="bg1"/>
            </a:solidFill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843E26-E381-4220-B03C-B2E7B6F0032F}"/>
                  </a:ext>
                </a:extLst>
              </p:cNvPr>
              <p:cNvGrpSpPr/>
              <p:nvPr/>
            </p:nvGrpSpPr>
            <p:grpSpPr>
              <a:xfrm>
                <a:off x="7726363" y="1666875"/>
                <a:ext cx="492125" cy="492125"/>
                <a:chOff x="7726363" y="1666875"/>
                <a:chExt cx="492125" cy="492125"/>
              </a:xfrm>
              <a:grpFill/>
            </p:grpSpPr>
            <p:sp>
              <p:nvSpPr>
                <p:cNvPr id="98" name="Freeform 10">
                  <a:extLst>
                    <a:ext uri="{FF2B5EF4-FFF2-40B4-BE49-F238E27FC236}">
                      <a16:creationId xmlns:a16="http://schemas.microsoft.com/office/drawing/2014/main" id="{DFAC6623-2069-4ACF-A27D-2181CBEE8A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00"/>
                </a:p>
              </p:txBody>
            </p:sp>
            <p:sp>
              <p:nvSpPr>
                <p:cNvPr id="99" name="Freeform 11">
                  <a:extLst>
                    <a:ext uri="{FF2B5EF4-FFF2-40B4-BE49-F238E27FC236}">
                      <a16:creationId xmlns:a16="http://schemas.microsoft.com/office/drawing/2014/main" id="{B22D6516-5093-4B5A-80E6-02CC6A3940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00"/>
                </a:p>
              </p:txBody>
            </p:sp>
            <p:sp>
              <p:nvSpPr>
                <p:cNvPr id="100" name="Freeform 12">
                  <a:extLst>
                    <a:ext uri="{FF2B5EF4-FFF2-40B4-BE49-F238E27FC236}">
                      <a16:creationId xmlns:a16="http://schemas.microsoft.com/office/drawing/2014/main" id="{CEE4D0E9-C5D6-43B9-B85F-310008B57B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0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4822187-A5E2-4CEC-8BDF-58A4376774DA}"/>
                  </a:ext>
                </a:extLst>
              </p:cNvPr>
              <p:cNvGrpSpPr/>
              <p:nvPr/>
            </p:nvGrpSpPr>
            <p:grpSpPr>
              <a:xfrm>
                <a:off x="8191089" y="1603045"/>
                <a:ext cx="412188" cy="412188"/>
                <a:chOff x="7726363" y="1666875"/>
                <a:chExt cx="492125" cy="492125"/>
              </a:xfrm>
              <a:grpFill/>
            </p:grpSpPr>
            <p:sp>
              <p:nvSpPr>
                <p:cNvPr id="95" name="Freeform 10">
                  <a:extLst>
                    <a:ext uri="{FF2B5EF4-FFF2-40B4-BE49-F238E27FC236}">
                      <a16:creationId xmlns:a16="http://schemas.microsoft.com/office/drawing/2014/main" id="{108AB06A-2FBA-4F78-9C1F-127CC7C0B4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00"/>
                </a:p>
              </p:txBody>
            </p:sp>
            <p:sp>
              <p:nvSpPr>
                <p:cNvPr id="96" name="Freeform 11">
                  <a:extLst>
                    <a:ext uri="{FF2B5EF4-FFF2-40B4-BE49-F238E27FC236}">
                      <a16:creationId xmlns:a16="http://schemas.microsoft.com/office/drawing/2014/main" id="{0BE86533-E461-4FA5-A84D-AA21CBDBAF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00"/>
                </a:p>
              </p:txBody>
            </p:sp>
            <p:sp>
              <p:nvSpPr>
                <p:cNvPr id="97" name="Freeform 12">
                  <a:extLst>
                    <a:ext uri="{FF2B5EF4-FFF2-40B4-BE49-F238E27FC236}">
                      <a16:creationId xmlns:a16="http://schemas.microsoft.com/office/drawing/2014/main" id="{16069345-EFFC-4F94-884A-4C0DEC9876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00"/>
                </a:p>
              </p:txBody>
            </p: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29ABCA-9BB4-4564-8C1F-6AD5148F290F}"/>
              </a:ext>
            </a:extLst>
          </p:cNvPr>
          <p:cNvGrpSpPr/>
          <p:nvPr/>
        </p:nvGrpSpPr>
        <p:grpSpPr>
          <a:xfrm>
            <a:off x="1982917" y="5487223"/>
            <a:ext cx="12142299" cy="2020172"/>
            <a:chOff x="1982917" y="5547414"/>
            <a:chExt cx="12142299" cy="202017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56C860-98CC-4ABC-A7D8-5B8D9758347E}"/>
                </a:ext>
              </a:extLst>
            </p:cNvPr>
            <p:cNvGrpSpPr/>
            <p:nvPr/>
          </p:nvGrpSpPr>
          <p:grpSpPr>
            <a:xfrm>
              <a:off x="1982917" y="5547414"/>
              <a:ext cx="12142299" cy="2020172"/>
              <a:chOff x="1982917" y="1168024"/>
              <a:chExt cx="12142299" cy="202017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91A03E8-7B20-465B-B39D-DC7E2D1338F7}"/>
                  </a:ext>
                </a:extLst>
              </p:cNvPr>
              <p:cNvSpPr/>
              <p:nvPr/>
            </p:nvSpPr>
            <p:spPr>
              <a:xfrm>
                <a:off x="2650457" y="1727938"/>
                <a:ext cx="11474759" cy="144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215A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length of imprisonment 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short prison terms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Improve community sentencing options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Improve compliance with sentencing orders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reoffending on community orders 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E84C2C6-C258-47D3-B3AE-4268DF656E25}"/>
                  </a:ext>
                </a:extLst>
              </p:cNvPr>
              <p:cNvGrpSpPr/>
              <p:nvPr/>
            </p:nvGrpSpPr>
            <p:grpSpPr>
              <a:xfrm>
                <a:off x="1982917" y="1168024"/>
                <a:ext cx="5620320" cy="2020172"/>
                <a:chOff x="1982917" y="1168024"/>
                <a:chExt cx="5620320" cy="2020172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25D00A2-BC37-4C0C-92D8-484D9923301A}"/>
                    </a:ext>
                  </a:extLst>
                </p:cNvPr>
                <p:cNvSpPr txBox="1"/>
                <p:nvPr/>
              </p:nvSpPr>
              <p:spPr>
                <a:xfrm>
                  <a:off x="2137549" y="1168024"/>
                  <a:ext cx="5465688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>
                      <a:solidFill>
                        <a:schemeClr val="bg2">
                          <a:lumMod val="10000"/>
                        </a:schemeClr>
                      </a:solidFill>
                      <a:latin typeface="Arial" panose="020B0604020202020204" pitchFamily="34" charset="0"/>
                      <a:ea typeface="Open Sans Semibold" panose="020B0706030804020204" pitchFamily="34" charset="0"/>
                      <a:cs typeface="Arial" panose="020B0604020202020204" pitchFamily="34" charset="0"/>
                    </a:rPr>
                    <a:t>Sentencing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53F09E74-FD74-4E49-90EB-ACAD5EC1E5B4}"/>
                    </a:ext>
                  </a:extLst>
                </p:cNvPr>
                <p:cNvSpPr/>
                <p:nvPr/>
              </p:nvSpPr>
              <p:spPr>
                <a:xfrm>
                  <a:off x="1982917" y="1712196"/>
                  <a:ext cx="1476000" cy="1476000"/>
                </a:xfrm>
                <a:prstGeom prst="ellipse">
                  <a:avLst/>
                </a:prstGeom>
                <a:solidFill>
                  <a:srgbClr val="215A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50DD9811-D5CA-4E05-9924-40F0E0112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191" y="6483964"/>
              <a:ext cx="558041" cy="686727"/>
            </a:xfrm>
            <a:custGeom>
              <a:avLst/>
              <a:gdLst>
                <a:gd name="T0" fmla="*/ 119 w 144"/>
                <a:gd name="T1" fmla="*/ 89 h 176"/>
                <a:gd name="T2" fmla="*/ 84 w 144"/>
                <a:gd name="T3" fmla="*/ 88 h 176"/>
                <a:gd name="T4" fmla="*/ 124 w 144"/>
                <a:gd name="T5" fmla="*/ 72 h 176"/>
                <a:gd name="T6" fmla="*/ 128 w 144"/>
                <a:gd name="T7" fmla="*/ 20 h 176"/>
                <a:gd name="T8" fmla="*/ 84 w 144"/>
                <a:gd name="T9" fmla="*/ 16 h 176"/>
                <a:gd name="T10" fmla="*/ 76 w 144"/>
                <a:gd name="T11" fmla="*/ 0 h 176"/>
                <a:gd name="T12" fmla="*/ 60 w 144"/>
                <a:gd name="T13" fmla="*/ 8 h 176"/>
                <a:gd name="T14" fmla="*/ 28 w 144"/>
                <a:gd name="T15" fmla="*/ 16 h 176"/>
                <a:gd name="T16" fmla="*/ 1 w 144"/>
                <a:gd name="T17" fmla="*/ 41 h 176"/>
                <a:gd name="T18" fmla="*/ 1 w 144"/>
                <a:gd name="T19" fmla="*/ 47 h 176"/>
                <a:gd name="T20" fmla="*/ 28 w 144"/>
                <a:gd name="T21" fmla="*/ 72 h 176"/>
                <a:gd name="T22" fmla="*/ 60 w 144"/>
                <a:gd name="T23" fmla="*/ 88 h 176"/>
                <a:gd name="T24" fmla="*/ 16 w 144"/>
                <a:gd name="T25" fmla="*/ 92 h 176"/>
                <a:gd name="T26" fmla="*/ 20 w 144"/>
                <a:gd name="T27" fmla="*/ 144 h 176"/>
                <a:gd name="T28" fmla="*/ 60 w 144"/>
                <a:gd name="T29" fmla="*/ 168 h 176"/>
                <a:gd name="T30" fmla="*/ 76 w 144"/>
                <a:gd name="T31" fmla="*/ 176 h 176"/>
                <a:gd name="T32" fmla="*/ 84 w 144"/>
                <a:gd name="T33" fmla="*/ 144 h 176"/>
                <a:gd name="T34" fmla="*/ 119 w 144"/>
                <a:gd name="T35" fmla="*/ 143 h 176"/>
                <a:gd name="T36" fmla="*/ 144 w 144"/>
                <a:gd name="T37" fmla="*/ 116 h 176"/>
                <a:gd name="T38" fmla="*/ 68 w 144"/>
                <a:gd name="T39" fmla="*/ 8 h 176"/>
                <a:gd name="T40" fmla="*/ 76 w 144"/>
                <a:gd name="T41" fmla="*/ 16 h 176"/>
                <a:gd name="T42" fmla="*/ 68 w 144"/>
                <a:gd name="T43" fmla="*/ 8 h 176"/>
                <a:gd name="T44" fmla="*/ 10 w 144"/>
                <a:gd name="T45" fmla="*/ 44 h 176"/>
                <a:gd name="T46" fmla="*/ 120 w 144"/>
                <a:gd name="T47" fmla="*/ 24 h 176"/>
                <a:gd name="T48" fmla="*/ 30 w 144"/>
                <a:gd name="T49" fmla="*/ 64 h 176"/>
                <a:gd name="T50" fmla="*/ 68 w 144"/>
                <a:gd name="T51" fmla="*/ 88 h 176"/>
                <a:gd name="T52" fmla="*/ 76 w 144"/>
                <a:gd name="T53" fmla="*/ 72 h 176"/>
                <a:gd name="T54" fmla="*/ 76 w 144"/>
                <a:gd name="T55" fmla="*/ 168 h 176"/>
                <a:gd name="T56" fmla="*/ 68 w 144"/>
                <a:gd name="T57" fmla="*/ 144 h 176"/>
                <a:gd name="T58" fmla="*/ 76 w 144"/>
                <a:gd name="T59" fmla="*/ 168 h 176"/>
                <a:gd name="T60" fmla="*/ 24 w 144"/>
                <a:gd name="T61" fmla="*/ 136 h 176"/>
                <a:gd name="T62" fmla="*/ 114 w 144"/>
                <a:gd name="T63" fmla="*/ 96 h 176"/>
                <a:gd name="T64" fmla="*/ 114 w 144"/>
                <a:gd name="T6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43" y="113"/>
                  </a:moveTo>
                  <a:cubicBezTo>
                    <a:pt x="119" y="89"/>
                    <a:pt x="119" y="89"/>
                    <a:pt x="119" y="89"/>
                  </a:cubicBezTo>
                  <a:cubicBezTo>
                    <a:pt x="118" y="88"/>
                    <a:pt x="117" y="88"/>
                    <a:pt x="116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6" y="72"/>
                    <a:pt x="128" y="70"/>
                    <a:pt x="128" y="68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8"/>
                    <a:pt x="126" y="16"/>
                    <a:pt x="12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4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4" y="0"/>
                    <a:pt x="60" y="4"/>
                    <a:pt x="60" y="8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6" y="16"/>
                    <a:pt x="25" y="1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2"/>
                    <a:pt x="27" y="72"/>
                    <a:pt x="2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8" y="88"/>
                    <a:pt x="16" y="90"/>
                    <a:pt x="16" y="92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42"/>
                    <a:pt x="18" y="144"/>
                    <a:pt x="20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2"/>
                    <a:pt x="64" y="176"/>
                    <a:pt x="68" y="176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80" y="176"/>
                    <a:pt x="84" y="172"/>
                    <a:pt x="84" y="168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7" y="144"/>
                    <a:pt x="118" y="144"/>
                    <a:pt x="119" y="143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4" y="118"/>
                    <a:pt x="144" y="117"/>
                    <a:pt x="144" y="116"/>
                  </a:cubicBezTo>
                  <a:cubicBezTo>
                    <a:pt x="144" y="115"/>
                    <a:pt x="144" y="114"/>
                    <a:pt x="143" y="113"/>
                  </a:cubicBezTo>
                  <a:moveTo>
                    <a:pt x="68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68" y="16"/>
                    <a:pt x="68" y="16"/>
                    <a:pt x="68" y="16"/>
                  </a:cubicBezTo>
                  <a:lnTo>
                    <a:pt x="68" y="8"/>
                  </a:lnTo>
                  <a:close/>
                  <a:moveTo>
                    <a:pt x="30" y="6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4"/>
                    <a:pt x="120" y="64"/>
                    <a:pt x="120" y="64"/>
                  </a:cubicBezTo>
                  <a:lnTo>
                    <a:pt x="30" y="64"/>
                  </a:lnTo>
                  <a:close/>
                  <a:moveTo>
                    <a:pt x="76" y="88"/>
                  </a:moveTo>
                  <a:cubicBezTo>
                    <a:pt x="68" y="88"/>
                    <a:pt x="68" y="88"/>
                    <a:pt x="68" y="88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76" y="72"/>
                    <a:pt x="76" y="72"/>
                    <a:pt x="76" y="72"/>
                  </a:cubicBezTo>
                  <a:lnTo>
                    <a:pt x="76" y="88"/>
                  </a:lnTo>
                  <a:close/>
                  <a:moveTo>
                    <a:pt x="76" y="168"/>
                  </a:moveTo>
                  <a:cubicBezTo>
                    <a:pt x="68" y="168"/>
                    <a:pt x="68" y="168"/>
                    <a:pt x="68" y="168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76" y="144"/>
                    <a:pt x="76" y="144"/>
                    <a:pt x="76" y="144"/>
                  </a:cubicBezTo>
                  <a:lnTo>
                    <a:pt x="76" y="168"/>
                  </a:lnTo>
                  <a:close/>
                  <a:moveTo>
                    <a:pt x="114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34" y="116"/>
                    <a:pt x="134" y="116"/>
                    <a:pt x="134" y="116"/>
                  </a:cubicBezTo>
                  <a:lnTo>
                    <a:pt x="114" y="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6810" tIns="38405" rIns="76810" bIns="38405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9DBD41-4366-4AF9-8B13-C6C11D7AC9BD}"/>
              </a:ext>
            </a:extLst>
          </p:cNvPr>
          <p:cNvGrpSpPr/>
          <p:nvPr/>
        </p:nvGrpSpPr>
        <p:grpSpPr>
          <a:xfrm>
            <a:off x="2137549" y="1097666"/>
            <a:ext cx="12051719" cy="2019406"/>
            <a:chOff x="2073496" y="1293417"/>
            <a:chExt cx="12051719" cy="20194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5CA44F-C756-4E64-9541-DE97170EC30E}"/>
                </a:ext>
              </a:extLst>
            </p:cNvPr>
            <p:cNvGrpSpPr/>
            <p:nvPr/>
          </p:nvGrpSpPr>
          <p:grpSpPr>
            <a:xfrm>
              <a:off x="2184974" y="1293417"/>
              <a:ext cx="11940241" cy="1999916"/>
              <a:chOff x="2137549" y="1168024"/>
              <a:chExt cx="9137667" cy="199991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D658AAC-C678-47E1-A7B4-8E993CBBAF52}"/>
                  </a:ext>
                </a:extLst>
              </p:cNvPr>
              <p:cNvSpPr/>
              <p:nvPr/>
            </p:nvSpPr>
            <p:spPr>
              <a:xfrm>
                <a:off x="2574723" y="1727940"/>
                <a:ext cx="8700493" cy="144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4539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5095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crime (specifically the highest contributors, like DV)</a:t>
                </a:r>
              </a:p>
              <a:p>
                <a:pPr marL="125095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arrests</a:t>
                </a:r>
              </a:p>
              <a:p>
                <a:pPr marL="125095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Divert from the justice system</a:t>
                </a:r>
              </a:p>
              <a:p>
                <a:pPr marL="125095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Better respond to risk factors (like mental health and drug use)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787C36-AECB-4FDC-95DB-BBB499DE1F78}"/>
                  </a:ext>
                </a:extLst>
              </p:cNvPr>
              <p:cNvSpPr txBox="1"/>
              <p:nvPr/>
            </p:nvSpPr>
            <p:spPr>
              <a:xfrm>
                <a:off x="2137549" y="1168024"/>
                <a:ext cx="54656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100" b="1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Reducing entry into the justice system</a:t>
                </a:r>
                <a:endParaRPr lang="en-US" sz="21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B8306D-7E5D-49DC-84B6-FD9257618869}"/>
                </a:ext>
              </a:extLst>
            </p:cNvPr>
            <p:cNvGrpSpPr/>
            <p:nvPr/>
          </p:nvGrpSpPr>
          <p:grpSpPr>
            <a:xfrm>
              <a:off x="2073496" y="1836823"/>
              <a:ext cx="1476000" cy="1476000"/>
              <a:chOff x="1993426" y="1825310"/>
              <a:chExt cx="1476000" cy="1476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F90FB1-D595-429E-8B33-EC40F174412D}"/>
                  </a:ext>
                </a:extLst>
              </p:cNvPr>
              <p:cNvSpPr/>
              <p:nvPr/>
            </p:nvSpPr>
            <p:spPr>
              <a:xfrm>
                <a:off x="1993426" y="1825310"/>
                <a:ext cx="1476000" cy="1476000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Graphic 44" descr="Raised hand">
                <a:extLst>
                  <a:ext uri="{FF2B5EF4-FFF2-40B4-BE49-F238E27FC236}">
                    <a16:creationId xmlns:a16="http://schemas.microsoft.com/office/drawing/2014/main" id="{EA167B53-6E25-4330-A371-C4EC42E2F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97005" y="2089949"/>
                <a:ext cx="901784" cy="901784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1E32EF-14C9-4BF7-ACAF-0621D32C4601}"/>
              </a:ext>
            </a:extLst>
          </p:cNvPr>
          <p:cNvGrpSpPr/>
          <p:nvPr/>
        </p:nvGrpSpPr>
        <p:grpSpPr>
          <a:xfrm>
            <a:off x="1993426" y="7770660"/>
            <a:ext cx="12131790" cy="2020172"/>
            <a:chOff x="1993426" y="7770660"/>
            <a:chExt cx="12131790" cy="202017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AD9E9B6-E743-475C-AF53-D1593D7BC3B7}"/>
                </a:ext>
              </a:extLst>
            </p:cNvPr>
            <p:cNvGrpSpPr/>
            <p:nvPr/>
          </p:nvGrpSpPr>
          <p:grpSpPr>
            <a:xfrm>
              <a:off x="1993426" y="7770660"/>
              <a:ext cx="12131790" cy="2020172"/>
              <a:chOff x="1982917" y="1168024"/>
              <a:chExt cx="12131790" cy="202017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DFD6C03-F3F6-41AC-AF07-0AB55C699BBF}"/>
                  </a:ext>
                </a:extLst>
              </p:cNvPr>
              <p:cNvSpPr/>
              <p:nvPr/>
            </p:nvSpPr>
            <p:spPr>
              <a:xfrm>
                <a:off x="2650457" y="1727940"/>
                <a:ext cx="11464250" cy="144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risk factors for offenders in prison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Increase likelihood of parole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Better use of time on parole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Reduce returns to prison, focusing on pre-release planning and post-release supports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AU" dirty="0">
                    <a:solidFill>
                      <a:srgbClr val="5F5F5F"/>
                    </a:solidFill>
                  </a:rPr>
                  <a:t>Redirect to alternative places of detention or supervision 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66DCF00-FFCF-4C55-85FD-4E459CCAFE07}"/>
                  </a:ext>
                </a:extLst>
              </p:cNvPr>
              <p:cNvGrpSpPr/>
              <p:nvPr/>
            </p:nvGrpSpPr>
            <p:grpSpPr>
              <a:xfrm>
                <a:off x="1982917" y="1168024"/>
                <a:ext cx="5620320" cy="2020172"/>
                <a:chOff x="1982917" y="1168024"/>
                <a:chExt cx="5620320" cy="2020172"/>
              </a:xfrm>
            </p:grpSpPr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ED99125E-57B8-4A32-8670-6F7002907A69}"/>
                    </a:ext>
                  </a:extLst>
                </p:cNvPr>
                <p:cNvSpPr txBox="1"/>
                <p:nvPr/>
              </p:nvSpPr>
              <p:spPr>
                <a:xfrm>
                  <a:off x="2137549" y="1168024"/>
                  <a:ext cx="5465688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>
                      <a:solidFill>
                        <a:schemeClr val="bg2">
                          <a:lumMod val="10000"/>
                        </a:schemeClr>
                      </a:solidFill>
                      <a:latin typeface="Arial" panose="020B0604020202020204" pitchFamily="34" charset="0"/>
                      <a:ea typeface="Open Sans Semibold" panose="020B0706030804020204" pitchFamily="34" charset="0"/>
                      <a:cs typeface="Arial" panose="020B0604020202020204" pitchFamily="34" charset="0"/>
                    </a:rPr>
                    <a:t>Custody and post-release</a:t>
                  </a: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39A478-23CD-4824-A9F4-B571FD8CE5C6}"/>
                    </a:ext>
                  </a:extLst>
                </p:cNvPr>
                <p:cNvSpPr/>
                <p:nvPr/>
              </p:nvSpPr>
              <p:spPr>
                <a:xfrm>
                  <a:off x="1982917" y="1712196"/>
                  <a:ext cx="1476000" cy="1476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" name="Graphic 7" descr="Jail">
              <a:extLst>
                <a:ext uri="{FF2B5EF4-FFF2-40B4-BE49-F238E27FC236}">
                  <a16:creationId xmlns:a16="http://schemas.microsoft.com/office/drawing/2014/main" id="{122B8F62-AA31-4A8D-85A5-66BEED155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14739" y="8600907"/>
              <a:ext cx="857379" cy="857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6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AF9F0527-0670-4A32-A94E-A5750D937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2135" y="106746"/>
            <a:ext cx="499120" cy="471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0F90C-06AE-49D4-B1B7-4586C224C623}"/>
              </a:ext>
            </a:extLst>
          </p:cNvPr>
          <p:cNvSpPr/>
          <p:nvPr/>
        </p:nvSpPr>
        <p:spPr>
          <a:xfrm>
            <a:off x="14645640" y="0"/>
            <a:ext cx="3252543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Facts rectangle">
            <a:extLst>
              <a:ext uri="{FF2B5EF4-FFF2-40B4-BE49-F238E27FC236}">
                <a16:creationId xmlns:a16="http://schemas.microsoft.com/office/drawing/2014/main" id="{35AAF69C-031D-4BC1-807D-A675FBAC3FF2}"/>
              </a:ext>
            </a:extLst>
          </p:cNvPr>
          <p:cNvSpPr>
            <a:spLocks/>
          </p:cNvSpPr>
          <p:nvPr/>
        </p:nvSpPr>
        <p:spPr>
          <a:xfrm>
            <a:off x="2372135" y="1101591"/>
            <a:ext cx="15395165" cy="8954826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082C9E-76AD-4A7B-910C-4EDD2DAE5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938058"/>
              </p:ext>
            </p:extLst>
          </p:nvPr>
        </p:nvGraphicFramePr>
        <p:xfrm>
          <a:off x="2489201" y="1539678"/>
          <a:ext cx="9118600" cy="807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6127CF-D896-4A89-959B-E7ECFF1A095F}"/>
              </a:ext>
            </a:extLst>
          </p:cNvPr>
          <p:cNvSpPr/>
          <p:nvPr/>
        </p:nvSpPr>
        <p:spPr>
          <a:xfrm>
            <a:off x="11856834" y="1939847"/>
            <a:ext cx="5661433" cy="3303593"/>
          </a:xfrm>
          <a:prstGeom prst="roundRect">
            <a:avLst>
              <a:gd name="adj" fmla="val 6655"/>
            </a:avLst>
          </a:prstGeom>
          <a:solidFill>
            <a:srgbClr val="241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From 2006 to 2019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Aboriginal Imprisonment rate rose 39%</a:t>
            </a:r>
            <a:endParaRPr lang="en-AU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Non-Aboriginal rate rose 15%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In 2019 Aboriginal adults were 12 times more likely to be in prison</a:t>
            </a:r>
            <a:endParaRPr lang="en-AU" sz="3200" dirty="0"/>
          </a:p>
          <a:p>
            <a:pPr algn="ctr"/>
            <a:endParaRPr lang="en-AU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6998E8-2E07-40D5-AA32-B3CEA43C7C66}"/>
              </a:ext>
            </a:extLst>
          </p:cNvPr>
          <p:cNvSpPr/>
          <p:nvPr/>
        </p:nvSpPr>
        <p:spPr>
          <a:xfrm>
            <a:off x="11856834" y="5805786"/>
            <a:ext cx="5661433" cy="3659537"/>
          </a:xfrm>
          <a:prstGeom prst="roundRect">
            <a:avLst>
              <a:gd name="adj" fmla="val 3122"/>
            </a:avLst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From 2006 to 2019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Aboriginal female Imprisonment rate rose 29%</a:t>
            </a:r>
            <a:endParaRPr lang="en-AU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Non-Aboriginal female rate rose 17%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In 2019 Aboriginal Women were 16 times more likely to be in prison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Aboriginal men were 9 times more likely to be in prison than women</a:t>
            </a:r>
            <a:endParaRPr lang="en-AU" sz="3200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F69C6C1D-F110-4C71-8D50-AEE7198D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24" y="842988"/>
            <a:ext cx="8246909" cy="534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Trends in the rate of Aboriginal imprisonment</a:t>
            </a:r>
          </a:p>
        </p:txBody>
      </p:sp>
    </p:spTree>
    <p:extLst>
      <p:ext uri="{BB962C8B-B14F-4D97-AF65-F5344CB8AC3E}">
        <p14:creationId xmlns:p14="http://schemas.microsoft.com/office/powerpoint/2010/main" val="32609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6EA9561E-519B-4CF4-8043-A6E6DBDF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BC64674B-0CCF-4531-A68C-815F17BC8C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E49641-613E-46F5-BC24-FA39D280EF51}"/>
              </a:ext>
            </a:extLst>
          </p:cNvPr>
          <p:cNvSpPr txBox="1"/>
          <p:nvPr/>
        </p:nvSpPr>
        <p:spPr>
          <a:xfrm>
            <a:off x="2040926" y="173868"/>
            <a:ext cx="15799582" cy="7080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1371260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Snapshot of the 3,650 Aboriginal adults in custody in Feb 2020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11AAD9A-F820-4E06-B30E-1DB62C5EAC4D}"/>
              </a:ext>
            </a:extLst>
          </p:cNvPr>
          <p:cNvSpPr>
            <a:spLocks/>
          </p:cNvSpPr>
          <p:nvPr/>
        </p:nvSpPr>
        <p:spPr>
          <a:xfrm>
            <a:off x="7030097" y="2322593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DV offence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9CEBAB39-6D46-4090-ACA0-E508BE08D263}"/>
              </a:ext>
            </a:extLst>
          </p:cNvPr>
          <p:cNvSpPr>
            <a:spLocks/>
          </p:cNvSpPr>
          <p:nvPr/>
        </p:nvSpPr>
        <p:spPr>
          <a:xfrm>
            <a:off x="6629042" y="6695075"/>
            <a:ext cx="2340000" cy="1980000"/>
          </a:xfrm>
          <a:prstGeom prst="hexagon">
            <a:avLst/>
          </a:prstGeom>
          <a:solidFill>
            <a:srgbClr val="2190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age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02FFC8E-7C77-41BF-8AD0-7C70AC3A6DCE}"/>
              </a:ext>
            </a:extLst>
          </p:cNvPr>
          <p:cNvSpPr>
            <a:spLocks/>
          </p:cNvSpPr>
          <p:nvPr/>
        </p:nvSpPr>
        <p:spPr>
          <a:xfrm>
            <a:off x="8874431" y="5447925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court appearance before 18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CEF4820-CCA1-4E9F-B039-A3CC1FB40F0C}"/>
              </a:ext>
            </a:extLst>
          </p:cNvPr>
          <p:cNvSpPr>
            <a:spLocks/>
          </p:cNvSpPr>
          <p:nvPr/>
        </p:nvSpPr>
        <p:spPr>
          <a:xfrm>
            <a:off x="8867042" y="7423577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at first court appearance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10A10026-AC61-4D05-8236-E5259B007048}"/>
              </a:ext>
            </a:extLst>
          </p:cNvPr>
          <p:cNvSpPr>
            <a:spLocks/>
          </p:cNvSpPr>
          <p:nvPr/>
        </p:nvSpPr>
        <p:spPr>
          <a:xfrm>
            <a:off x="10985946" y="2220776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  <a:r>
              <a:rPr lang="en-AU" sz="4001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custody episode before 18</a:t>
            </a:r>
            <a:endParaRPr lang="en-AU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54B7F5D1-F223-4048-A581-0DFAF303EB39}"/>
              </a:ext>
            </a:extLst>
          </p:cNvPr>
          <p:cNvSpPr>
            <a:spLocks/>
          </p:cNvSpPr>
          <p:nvPr/>
        </p:nvSpPr>
        <p:spPr>
          <a:xfrm>
            <a:off x="4065908" y="1555301"/>
            <a:ext cx="2340000" cy="1980000"/>
          </a:xfrm>
          <a:prstGeom prst="hexagon">
            <a:avLst/>
          </a:prstGeom>
          <a:solidFill>
            <a:srgbClr val="4F40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r>
              <a:rPr lang="en-AU" sz="28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Out of Home Care as a child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EF6ECF61-89AC-4164-8F0B-E44E7B15CC38}"/>
              </a:ext>
            </a:extLst>
          </p:cNvPr>
          <p:cNvSpPr>
            <a:spLocks/>
          </p:cNvSpPr>
          <p:nvPr/>
        </p:nvSpPr>
        <p:spPr>
          <a:xfrm>
            <a:off x="2226716" y="2545301"/>
            <a:ext cx="2340000" cy="1980000"/>
          </a:xfrm>
          <a:prstGeom prst="hexagon">
            <a:avLst/>
          </a:prstGeom>
          <a:solidFill>
            <a:srgbClr val="4F40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AU" sz="28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at risk of serious harm as a child 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16C3F2B2-A96B-4AA3-B32D-F7E598C7BE6F}"/>
              </a:ext>
            </a:extLst>
          </p:cNvPr>
          <p:cNvSpPr>
            <a:spLocks/>
          </p:cNvSpPr>
          <p:nvPr/>
        </p:nvSpPr>
        <p:spPr>
          <a:xfrm>
            <a:off x="7030097" y="4480473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prior court appearances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E8465B44-B1E6-48A7-BA19-F1907DB1BEC7}"/>
              </a:ext>
            </a:extLst>
          </p:cNvPr>
          <p:cNvSpPr>
            <a:spLocks/>
          </p:cNvSpPr>
          <p:nvPr/>
        </p:nvSpPr>
        <p:spPr>
          <a:xfrm>
            <a:off x="10985891" y="4192080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AU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prior custody episodes</a:t>
            </a:r>
          </a:p>
          <a:p>
            <a:pPr algn="ctr"/>
            <a:r>
              <a:rPr lang="en-A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E82561B1-6B94-4F85-B0E5-50DCF08FD0DA}"/>
              </a:ext>
            </a:extLst>
          </p:cNvPr>
          <p:cNvSpPr>
            <a:spLocks/>
          </p:cNvSpPr>
          <p:nvPr/>
        </p:nvSpPr>
        <p:spPr>
          <a:xfrm>
            <a:off x="9152798" y="3202080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</a:t>
            </a:r>
            <a:r>
              <a:rPr lang="en-A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custody episode</a:t>
            </a:r>
            <a:endParaRPr lang="en-AU" sz="280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B7FC1EF8-6778-403D-A574-3D03A1C346ED}"/>
              </a:ext>
            </a:extLst>
          </p:cNvPr>
          <p:cNvSpPr>
            <a:spLocks/>
          </p:cNvSpPr>
          <p:nvPr/>
        </p:nvSpPr>
        <p:spPr>
          <a:xfrm>
            <a:off x="4792044" y="5713770"/>
            <a:ext cx="2340000" cy="1980000"/>
          </a:xfrm>
          <a:prstGeom prst="hexagon">
            <a:avLst/>
          </a:prstGeom>
          <a:solidFill>
            <a:srgbClr val="2190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B862E6B3-AB41-4BD6-9DFC-17CBB95082E9}"/>
              </a:ext>
            </a:extLst>
          </p:cNvPr>
          <p:cNvSpPr>
            <a:spLocks/>
          </p:cNvSpPr>
          <p:nvPr/>
        </p:nvSpPr>
        <p:spPr>
          <a:xfrm>
            <a:off x="2040926" y="4794113"/>
            <a:ext cx="2340000" cy="1980000"/>
          </a:xfrm>
          <a:prstGeom prst="hexagon">
            <a:avLst/>
          </a:prstGeom>
          <a:solidFill>
            <a:srgbClr val="8D80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1" b="1" dirty="0">
                <a:latin typeface="Arial" panose="020B0604020202020204" pitchFamily="34" charset="0"/>
                <a:cs typeface="Arial" panose="020B0604020202020204" pitchFamily="34" charset="0"/>
              </a:rPr>
              <a:t>66% </a:t>
            </a: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didn’t complete grade 10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B1ACB4E5-49E0-4880-AA33-D454F1C16388}"/>
              </a:ext>
            </a:extLst>
          </p:cNvPr>
          <p:cNvSpPr>
            <a:spLocks/>
          </p:cNvSpPr>
          <p:nvPr/>
        </p:nvSpPr>
        <p:spPr>
          <a:xfrm>
            <a:off x="10705754" y="6423953"/>
            <a:ext cx="2340000" cy="1980000"/>
          </a:xfrm>
          <a:prstGeom prst="hexagon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 length of a year or less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C0E6358-A2DF-4EED-87C8-BE83DE4C09E6}"/>
              </a:ext>
            </a:extLst>
          </p:cNvPr>
          <p:cNvSpPr>
            <a:spLocks/>
          </p:cNvSpPr>
          <p:nvPr/>
        </p:nvSpPr>
        <p:spPr>
          <a:xfrm>
            <a:off x="2040926" y="6774113"/>
            <a:ext cx="2340000" cy="1980000"/>
          </a:xfrm>
          <a:prstGeom prst="hexagon">
            <a:avLst/>
          </a:prstGeom>
          <a:solidFill>
            <a:srgbClr val="8D80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been employed a full year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83C61F97-676B-4952-B4A7-3947F084BA8B}"/>
              </a:ext>
            </a:extLst>
          </p:cNvPr>
          <p:cNvSpPr>
            <a:spLocks/>
          </p:cNvSpPr>
          <p:nvPr/>
        </p:nvSpPr>
        <p:spPr>
          <a:xfrm>
            <a:off x="3877923" y="7764113"/>
            <a:ext cx="2340000" cy="1980000"/>
          </a:xfrm>
          <a:prstGeom prst="hexagon">
            <a:avLst/>
          </a:prstGeom>
          <a:solidFill>
            <a:srgbClr val="8D80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 residence 3+ times in a year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BDC2811D-71B1-4A9E-9A9C-2090EC9F4F75}"/>
              </a:ext>
            </a:extLst>
          </p:cNvPr>
          <p:cNvSpPr>
            <a:spLocks/>
          </p:cNvSpPr>
          <p:nvPr/>
        </p:nvSpPr>
        <p:spPr>
          <a:xfrm>
            <a:off x="15687485" y="2365326"/>
            <a:ext cx="2340000" cy="1980000"/>
          </a:xfrm>
          <a:prstGeom prst="hexagon">
            <a:avLst/>
          </a:prstGeom>
          <a:solidFill>
            <a:srgbClr val="215A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  <a:r>
              <a:rPr lang="en-AU" sz="28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drug problem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F8013AB-DD81-4079-AEA7-8B2844A01360}"/>
              </a:ext>
            </a:extLst>
          </p:cNvPr>
          <p:cNvSpPr>
            <a:spLocks/>
          </p:cNvSpPr>
          <p:nvPr/>
        </p:nvSpPr>
        <p:spPr>
          <a:xfrm>
            <a:off x="13856161" y="5344557"/>
            <a:ext cx="2340000" cy="1980000"/>
          </a:xfrm>
          <a:prstGeom prst="hexagon">
            <a:avLst/>
          </a:prstGeom>
          <a:solidFill>
            <a:srgbClr val="215A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 active psychosis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C06E883E-A63E-4B0F-9C53-A3D3DC465FDB}"/>
              </a:ext>
            </a:extLst>
          </p:cNvPr>
          <p:cNvSpPr>
            <a:spLocks/>
          </p:cNvSpPr>
          <p:nvPr/>
        </p:nvSpPr>
        <p:spPr>
          <a:xfrm>
            <a:off x="15687485" y="4343694"/>
            <a:ext cx="2340000" cy="1980000"/>
          </a:xfrm>
          <a:prstGeom prst="hexagon">
            <a:avLst/>
          </a:prstGeom>
          <a:solidFill>
            <a:srgbClr val="215A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alcohol problem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20537097-8BAE-42CB-9CD7-780251E15552}"/>
              </a:ext>
            </a:extLst>
          </p:cNvPr>
          <p:cNvSpPr>
            <a:spLocks/>
          </p:cNvSpPr>
          <p:nvPr/>
        </p:nvSpPr>
        <p:spPr>
          <a:xfrm>
            <a:off x="13856161" y="7312062"/>
            <a:ext cx="2340000" cy="1980000"/>
          </a:xfrm>
          <a:prstGeom prst="hexagon">
            <a:avLst/>
          </a:prstGeom>
          <a:solidFill>
            <a:srgbClr val="215A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mental health treatment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0DB6999F-F3DC-449C-8FB2-071949A0AB12}"/>
              </a:ext>
            </a:extLst>
          </p:cNvPr>
          <p:cNvSpPr>
            <a:spLocks/>
          </p:cNvSpPr>
          <p:nvPr/>
        </p:nvSpPr>
        <p:spPr>
          <a:xfrm>
            <a:off x="13324176" y="1211379"/>
            <a:ext cx="2340000" cy="1980000"/>
          </a:xfrm>
          <a:prstGeom prst="hexagon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r>
              <a:rPr lang="en-AU" sz="28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reoffend within a year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7729245D-6394-4FC0-8E79-92D673EAF8EF}"/>
              </a:ext>
            </a:extLst>
          </p:cNvPr>
          <p:cNvSpPr>
            <a:spLocks/>
          </p:cNvSpPr>
          <p:nvPr/>
        </p:nvSpPr>
        <p:spPr>
          <a:xfrm>
            <a:off x="13324121" y="3163500"/>
            <a:ext cx="2340000" cy="1980000"/>
          </a:xfrm>
          <a:prstGeom prst="hexagon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custodial sentence within a year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CDCA8545-EDCE-45BA-B87E-127036C8B354}"/>
              </a:ext>
            </a:extLst>
          </p:cNvPr>
          <p:cNvSpPr>
            <a:spLocks/>
          </p:cNvSpPr>
          <p:nvPr/>
        </p:nvSpPr>
        <p:spPr>
          <a:xfrm>
            <a:off x="4084071" y="3535301"/>
            <a:ext cx="2340000" cy="1980000"/>
          </a:xfrm>
          <a:prstGeom prst="hexagon">
            <a:avLst/>
          </a:prstGeom>
          <a:solidFill>
            <a:srgbClr val="4F40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 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child in Out of Home Care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ED74B2CD-9A07-4251-83D7-5D8A881212DD}"/>
              </a:ext>
            </a:extLst>
          </p:cNvPr>
          <p:cNvSpPr>
            <a:spLocks/>
          </p:cNvSpPr>
          <p:nvPr/>
        </p:nvSpPr>
        <p:spPr>
          <a:xfrm>
            <a:off x="9005782" y="1043162"/>
            <a:ext cx="2340000" cy="1980000"/>
          </a:xfrm>
          <a:prstGeom prst="hexagon">
            <a:avLst/>
          </a:prstGeom>
          <a:solidFill>
            <a:srgbClr val="FFBB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25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Aboriginal men are in prison</a:t>
            </a:r>
            <a:endParaRPr lang="en-A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AB5AF-89DE-476E-BB73-FCC1B45D61A6}"/>
              </a:ext>
            </a:extLst>
          </p:cNvPr>
          <p:cNvSpPr txBox="1"/>
          <p:nvPr/>
        </p:nvSpPr>
        <p:spPr>
          <a:xfrm>
            <a:off x="5033259" y="261938"/>
            <a:ext cx="95851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1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solidFill>
                  <a:srgbClr val="453977"/>
                </a:solidFill>
                <a:latin typeface="+mn-lt"/>
                <a:cs typeface="+mn-cs"/>
              </a:rPr>
              <a:t>Target 10 in the NSW context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3957F8-C176-48E8-B9FB-35AC10B2EAF0}"/>
              </a:ext>
            </a:extLst>
          </p:cNvPr>
          <p:cNvSpPr/>
          <p:nvPr/>
        </p:nvSpPr>
        <p:spPr>
          <a:xfrm>
            <a:off x="13295553" y="2921194"/>
            <a:ext cx="3575903" cy="630000"/>
          </a:xfrm>
          <a:prstGeom prst="wedgeRectCallout">
            <a:avLst>
              <a:gd name="adj1" fmla="val -60605"/>
              <a:gd name="adj2" fmla="val -2009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2019 NSW incarceration rate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5343686-9544-4F66-A503-AA867EFA1074}"/>
              </a:ext>
            </a:extLst>
          </p:cNvPr>
          <p:cNvSpPr/>
          <p:nvPr/>
        </p:nvSpPr>
        <p:spPr>
          <a:xfrm>
            <a:off x="13346860" y="3842498"/>
            <a:ext cx="3469345" cy="853132"/>
          </a:xfrm>
          <a:prstGeom prst="wedgeRectCallout">
            <a:avLst>
              <a:gd name="adj1" fmla="val -61940"/>
              <a:gd name="adj2" fmla="val -3460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Closing the Gap target: reduce incarceration </a:t>
            </a:r>
            <a:r>
              <a:rPr lang="en-AU" sz="1800" b="1" u="sng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rate</a:t>
            </a:r>
            <a:r>
              <a:rPr lang="en-AU" sz="1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by 15%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EA14DCC-245B-481F-80F5-98D558C5B7F4}"/>
              </a:ext>
            </a:extLst>
          </p:cNvPr>
          <p:cNvSpPr/>
          <p:nvPr/>
        </p:nvSpPr>
        <p:spPr>
          <a:xfrm>
            <a:off x="4870810" y="2130293"/>
            <a:ext cx="2089407" cy="856013"/>
          </a:xfrm>
          <a:prstGeom prst="wedgeRectCallout">
            <a:avLst>
              <a:gd name="adj1" fmla="val 64024"/>
              <a:gd name="adj2" fmla="val 404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altLang="en-US" sz="1800" dirty="0">
                <a:solidFill>
                  <a:schemeClr val="accent6">
                    <a:lumMod val="75000"/>
                  </a:schemeClr>
                </a:solidFill>
              </a:rPr>
              <a:t>10+ times the </a:t>
            </a:r>
          </a:p>
          <a:p>
            <a:r>
              <a:rPr lang="en-AU" altLang="en-US" sz="1800" dirty="0">
                <a:solidFill>
                  <a:schemeClr val="accent6">
                    <a:lumMod val="75000"/>
                  </a:schemeClr>
                </a:solidFill>
              </a:rPr>
              <a:t>non-Aboriginal rate</a:t>
            </a:r>
            <a:endParaRPr lang="en-AU" alt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BB77FC3-3943-479F-BB65-84FECF63F3E2}"/>
              </a:ext>
            </a:extLst>
          </p:cNvPr>
          <p:cNvSpPr/>
          <p:nvPr/>
        </p:nvSpPr>
        <p:spPr>
          <a:xfrm>
            <a:off x="13312978" y="1697134"/>
            <a:ext cx="4179638" cy="630000"/>
          </a:xfrm>
          <a:prstGeom prst="wedgeRectCallout">
            <a:avLst>
              <a:gd name="adj1" fmla="val -61011"/>
              <a:gd name="adj2" fmla="val -511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Continuation of historical trend* - </a:t>
            </a: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up 34%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23F4680-0B27-440E-AB73-B0FBA9F08F09}"/>
              </a:ext>
            </a:extLst>
          </p:cNvPr>
          <p:cNvSpPr>
            <a:spLocks noEditPoints="1"/>
          </p:cNvSpPr>
          <p:nvPr/>
        </p:nvSpPr>
        <p:spPr bwMode="auto">
          <a:xfrm>
            <a:off x="7413766" y="3305901"/>
            <a:ext cx="5363883" cy="45912"/>
          </a:xfrm>
          <a:custGeom>
            <a:avLst/>
            <a:gdLst>
              <a:gd name="T0" fmla="*/ 300 w 8684"/>
              <a:gd name="T1" fmla="*/ 50 h 100"/>
              <a:gd name="T2" fmla="*/ 0 w 8684"/>
              <a:gd name="T3" fmla="*/ 50 h 100"/>
              <a:gd name="T4" fmla="*/ 650 w 8684"/>
              <a:gd name="T5" fmla="*/ 0 h 100"/>
              <a:gd name="T6" fmla="*/ 450 w 8684"/>
              <a:gd name="T7" fmla="*/ 100 h 100"/>
              <a:gd name="T8" fmla="*/ 850 w 8684"/>
              <a:gd name="T9" fmla="*/ 0 h 100"/>
              <a:gd name="T10" fmla="*/ 1050 w 8684"/>
              <a:gd name="T11" fmla="*/ 100 h 100"/>
              <a:gd name="T12" fmla="*/ 850 w 8684"/>
              <a:gd name="T13" fmla="*/ 0 h 100"/>
              <a:gd name="T14" fmla="*/ 1500 w 8684"/>
              <a:gd name="T15" fmla="*/ 50 h 100"/>
              <a:gd name="T16" fmla="*/ 1200 w 8684"/>
              <a:gd name="T17" fmla="*/ 50 h 100"/>
              <a:gd name="T18" fmla="*/ 1850 w 8684"/>
              <a:gd name="T19" fmla="*/ 0 h 100"/>
              <a:gd name="T20" fmla="*/ 1650 w 8684"/>
              <a:gd name="T21" fmla="*/ 100 h 100"/>
              <a:gd name="T22" fmla="*/ 2050 w 8684"/>
              <a:gd name="T23" fmla="*/ 0 h 100"/>
              <a:gd name="T24" fmla="*/ 2300 w 8684"/>
              <a:gd name="T25" fmla="*/ 50 h 100"/>
              <a:gd name="T26" fmla="*/ 2050 w 8684"/>
              <a:gd name="T27" fmla="*/ 100 h 100"/>
              <a:gd name="T28" fmla="*/ 2450 w 8684"/>
              <a:gd name="T29" fmla="*/ 0 h 100"/>
              <a:gd name="T30" fmla="*/ 2650 w 8684"/>
              <a:gd name="T31" fmla="*/ 100 h 100"/>
              <a:gd name="T32" fmla="*/ 2450 w 8684"/>
              <a:gd name="T33" fmla="*/ 0 h 100"/>
              <a:gd name="T34" fmla="*/ 3050 w 8684"/>
              <a:gd name="T35" fmla="*/ 0 h 100"/>
              <a:gd name="T36" fmla="*/ 2910 w 8684"/>
              <a:gd name="T37" fmla="*/ 100 h 100"/>
              <a:gd name="T38" fmla="*/ 2850 w 8684"/>
              <a:gd name="T39" fmla="*/ 0 h 100"/>
              <a:gd name="T40" fmla="*/ 3500 w 8684"/>
              <a:gd name="T41" fmla="*/ 50 h 100"/>
              <a:gd name="T42" fmla="*/ 3200 w 8684"/>
              <a:gd name="T43" fmla="*/ 50 h 100"/>
              <a:gd name="T44" fmla="*/ 3850 w 8684"/>
              <a:gd name="T45" fmla="*/ 0 h 100"/>
              <a:gd name="T46" fmla="*/ 3650 w 8684"/>
              <a:gd name="T47" fmla="*/ 100 h 100"/>
              <a:gd name="T48" fmla="*/ 4050 w 8684"/>
              <a:gd name="T49" fmla="*/ 0 h 100"/>
              <a:gd name="T50" fmla="*/ 4250 w 8684"/>
              <a:gd name="T51" fmla="*/ 100 h 100"/>
              <a:gd name="T52" fmla="*/ 4050 w 8684"/>
              <a:gd name="T53" fmla="*/ 0 h 100"/>
              <a:gd name="T54" fmla="*/ 4700 w 8684"/>
              <a:gd name="T55" fmla="*/ 50 h 100"/>
              <a:gd name="T56" fmla="*/ 4400 w 8684"/>
              <a:gd name="T57" fmla="*/ 50 h 100"/>
              <a:gd name="T58" fmla="*/ 5050 w 8684"/>
              <a:gd name="T59" fmla="*/ 0 h 100"/>
              <a:gd name="T60" fmla="*/ 4850 w 8684"/>
              <a:gd name="T61" fmla="*/ 100 h 100"/>
              <a:gd name="T62" fmla="*/ 5250 w 8684"/>
              <a:gd name="T63" fmla="*/ 0 h 100"/>
              <a:gd name="T64" fmla="*/ 5450 w 8684"/>
              <a:gd name="T65" fmla="*/ 100 h 100"/>
              <a:gd name="T66" fmla="*/ 5250 w 8684"/>
              <a:gd name="T67" fmla="*/ 0 h 100"/>
              <a:gd name="T68" fmla="*/ 5850 w 8684"/>
              <a:gd name="T69" fmla="*/ 0 h 100"/>
              <a:gd name="T70" fmla="*/ 5770 w 8684"/>
              <a:gd name="T71" fmla="*/ 100 h 100"/>
              <a:gd name="T72" fmla="*/ 5650 w 8684"/>
              <a:gd name="T73" fmla="*/ 0 h 100"/>
              <a:gd name="T74" fmla="*/ 6300 w 8684"/>
              <a:gd name="T75" fmla="*/ 50 h 100"/>
              <a:gd name="T76" fmla="*/ 6000 w 8684"/>
              <a:gd name="T77" fmla="*/ 50 h 100"/>
              <a:gd name="T78" fmla="*/ 6486 w 8684"/>
              <a:gd name="T79" fmla="*/ 0 h 100"/>
              <a:gd name="T80" fmla="*/ 6650 w 8684"/>
              <a:gd name="T81" fmla="*/ 100 h 100"/>
              <a:gd name="T82" fmla="*/ 6400 w 8684"/>
              <a:gd name="T83" fmla="*/ 50 h 100"/>
              <a:gd name="T84" fmla="*/ 7050 w 8684"/>
              <a:gd name="T85" fmla="*/ 0 h 100"/>
              <a:gd name="T86" fmla="*/ 6850 w 8684"/>
              <a:gd name="T87" fmla="*/ 100 h 100"/>
              <a:gd name="T88" fmla="*/ 7250 w 8684"/>
              <a:gd name="T89" fmla="*/ 0 h 100"/>
              <a:gd name="T90" fmla="*/ 7450 w 8684"/>
              <a:gd name="T91" fmla="*/ 100 h 100"/>
              <a:gd name="T92" fmla="*/ 7250 w 8684"/>
              <a:gd name="T93" fmla="*/ 0 h 100"/>
              <a:gd name="T94" fmla="*/ 7900 w 8684"/>
              <a:gd name="T95" fmla="*/ 50 h 100"/>
              <a:gd name="T96" fmla="*/ 7600 w 8684"/>
              <a:gd name="T97" fmla="*/ 50 h 100"/>
              <a:gd name="T98" fmla="*/ 8250 w 8684"/>
              <a:gd name="T99" fmla="*/ 0 h 100"/>
              <a:gd name="T100" fmla="*/ 8050 w 8684"/>
              <a:gd name="T101" fmla="*/ 100 h 100"/>
              <a:gd name="T102" fmla="*/ 8450 w 8684"/>
              <a:gd name="T103" fmla="*/ 0 h 100"/>
              <a:gd name="T104" fmla="*/ 8634 w 8684"/>
              <a:gd name="T105" fmla="*/ 100 h 100"/>
              <a:gd name="T106" fmla="*/ 8450 w 8684"/>
              <a:gd name="T10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84" h="100">
                <a:moveTo>
                  <a:pt x="50" y="0"/>
                </a:moveTo>
                <a:lnTo>
                  <a:pt x="250" y="0"/>
                </a:lnTo>
                <a:cubicBezTo>
                  <a:pt x="278" y="0"/>
                  <a:pt x="300" y="23"/>
                  <a:pt x="300" y="50"/>
                </a:cubicBezTo>
                <a:cubicBezTo>
                  <a:pt x="300" y="78"/>
                  <a:pt x="278" y="100"/>
                  <a:pt x="250" y="100"/>
                </a:cubicBezTo>
                <a:lnTo>
                  <a:pt x="50" y="100"/>
                </a:ln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450" y="0"/>
                </a:moveTo>
                <a:lnTo>
                  <a:pt x="650" y="0"/>
                </a:lnTo>
                <a:cubicBezTo>
                  <a:pt x="678" y="0"/>
                  <a:pt x="700" y="23"/>
                  <a:pt x="700" y="50"/>
                </a:cubicBezTo>
                <a:cubicBezTo>
                  <a:pt x="700" y="78"/>
                  <a:pt x="678" y="100"/>
                  <a:pt x="650" y="100"/>
                </a:cubicBezTo>
                <a:lnTo>
                  <a:pt x="450" y="100"/>
                </a:lnTo>
                <a:cubicBezTo>
                  <a:pt x="423" y="100"/>
                  <a:pt x="400" y="78"/>
                  <a:pt x="400" y="50"/>
                </a:cubicBezTo>
                <a:cubicBezTo>
                  <a:pt x="400" y="23"/>
                  <a:pt x="423" y="0"/>
                  <a:pt x="450" y="0"/>
                </a:cubicBezTo>
                <a:close/>
                <a:moveTo>
                  <a:pt x="850" y="0"/>
                </a:moveTo>
                <a:lnTo>
                  <a:pt x="1050" y="0"/>
                </a:lnTo>
                <a:cubicBezTo>
                  <a:pt x="1078" y="0"/>
                  <a:pt x="1100" y="23"/>
                  <a:pt x="1100" y="50"/>
                </a:cubicBezTo>
                <a:cubicBezTo>
                  <a:pt x="1100" y="78"/>
                  <a:pt x="1078" y="100"/>
                  <a:pt x="1050" y="100"/>
                </a:cubicBezTo>
                <a:lnTo>
                  <a:pt x="850" y="100"/>
                </a:lnTo>
                <a:cubicBezTo>
                  <a:pt x="823" y="100"/>
                  <a:pt x="800" y="78"/>
                  <a:pt x="800" y="50"/>
                </a:cubicBezTo>
                <a:cubicBezTo>
                  <a:pt x="800" y="23"/>
                  <a:pt x="823" y="0"/>
                  <a:pt x="850" y="0"/>
                </a:cubicBezTo>
                <a:close/>
                <a:moveTo>
                  <a:pt x="1250" y="0"/>
                </a:moveTo>
                <a:lnTo>
                  <a:pt x="1450" y="0"/>
                </a:lnTo>
                <a:cubicBezTo>
                  <a:pt x="1478" y="0"/>
                  <a:pt x="1500" y="23"/>
                  <a:pt x="1500" y="50"/>
                </a:cubicBezTo>
                <a:cubicBezTo>
                  <a:pt x="1500" y="78"/>
                  <a:pt x="1478" y="100"/>
                  <a:pt x="1450" y="100"/>
                </a:cubicBezTo>
                <a:lnTo>
                  <a:pt x="1250" y="100"/>
                </a:lnTo>
                <a:cubicBezTo>
                  <a:pt x="1223" y="100"/>
                  <a:pt x="1200" y="78"/>
                  <a:pt x="1200" y="50"/>
                </a:cubicBezTo>
                <a:cubicBezTo>
                  <a:pt x="1200" y="23"/>
                  <a:pt x="1223" y="0"/>
                  <a:pt x="1250" y="0"/>
                </a:cubicBezTo>
                <a:close/>
                <a:moveTo>
                  <a:pt x="1650" y="0"/>
                </a:moveTo>
                <a:lnTo>
                  <a:pt x="1850" y="0"/>
                </a:lnTo>
                <a:cubicBezTo>
                  <a:pt x="1878" y="0"/>
                  <a:pt x="1900" y="23"/>
                  <a:pt x="1900" y="50"/>
                </a:cubicBezTo>
                <a:cubicBezTo>
                  <a:pt x="1900" y="78"/>
                  <a:pt x="1878" y="100"/>
                  <a:pt x="1850" y="100"/>
                </a:cubicBezTo>
                <a:lnTo>
                  <a:pt x="1650" y="100"/>
                </a:lnTo>
                <a:cubicBezTo>
                  <a:pt x="1623" y="100"/>
                  <a:pt x="1600" y="78"/>
                  <a:pt x="1600" y="50"/>
                </a:cubicBezTo>
                <a:cubicBezTo>
                  <a:pt x="1600" y="23"/>
                  <a:pt x="1623" y="0"/>
                  <a:pt x="1650" y="0"/>
                </a:cubicBezTo>
                <a:close/>
                <a:moveTo>
                  <a:pt x="2050" y="0"/>
                </a:moveTo>
                <a:lnTo>
                  <a:pt x="2194" y="0"/>
                </a:lnTo>
                <a:lnTo>
                  <a:pt x="2250" y="0"/>
                </a:lnTo>
                <a:cubicBezTo>
                  <a:pt x="2278" y="0"/>
                  <a:pt x="2300" y="23"/>
                  <a:pt x="2300" y="50"/>
                </a:cubicBezTo>
                <a:cubicBezTo>
                  <a:pt x="2300" y="78"/>
                  <a:pt x="2278" y="100"/>
                  <a:pt x="2250" y="100"/>
                </a:cubicBezTo>
                <a:lnTo>
                  <a:pt x="2194" y="100"/>
                </a:lnTo>
                <a:lnTo>
                  <a:pt x="2050" y="100"/>
                </a:lnTo>
                <a:cubicBezTo>
                  <a:pt x="2023" y="100"/>
                  <a:pt x="2000" y="78"/>
                  <a:pt x="2000" y="50"/>
                </a:cubicBezTo>
                <a:cubicBezTo>
                  <a:pt x="2000" y="23"/>
                  <a:pt x="2023" y="0"/>
                  <a:pt x="2050" y="0"/>
                </a:cubicBezTo>
                <a:close/>
                <a:moveTo>
                  <a:pt x="2450" y="0"/>
                </a:moveTo>
                <a:lnTo>
                  <a:pt x="2650" y="0"/>
                </a:lnTo>
                <a:cubicBezTo>
                  <a:pt x="2678" y="0"/>
                  <a:pt x="2700" y="23"/>
                  <a:pt x="2700" y="50"/>
                </a:cubicBezTo>
                <a:cubicBezTo>
                  <a:pt x="2700" y="78"/>
                  <a:pt x="2678" y="100"/>
                  <a:pt x="2650" y="100"/>
                </a:cubicBezTo>
                <a:lnTo>
                  <a:pt x="2450" y="100"/>
                </a:lnTo>
                <a:cubicBezTo>
                  <a:pt x="2423" y="100"/>
                  <a:pt x="2400" y="78"/>
                  <a:pt x="2400" y="50"/>
                </a:cubicBezTo>
                <a:cubicBezTo>
                  <a:pt x="2400" y="23"/>
                  <a:pt x="2423" y="0"/>
                  <a:pt x="2450" y="0"/>
                </a:cubicBezTo>
                <a:close/>
                <a:moveTo>
                  <a:pt x="2850" y="0"/>
                </a:moveTo>
                <a:lnTo>
                  <a:pt x="2910" y="0"/>
                </a:lnTo>
                <a:lnTo>
                  <a:pt x="3050" y="0"/>
                </a:lnTo>
                <a:cubicBezTo>
                  <a:pt x="3078" y="0"/>
                  <a:pt x="3100" y="23"/>
                  <a:pt x="3100" y="50"/>
                </a:cubicBezTo>
                <a:cubicBezTo>
                  <a:pt x="3100" y="78"/>
                  <a:pt x="3078" y="100"/>
                  <a:pt x="3050" y="100"/>
                </a:cubicBezTo>
                <a:lnTo>
                  <a:pt x="2910" y="100"/>
                </a:lnTo>
                <a:lnTo>
                  <a:pt x="2850" y="100"/>
                </a:lnTo>
                <a:cubicBezTo>
                  <a:pt x="2823" y="100"/>
                  <a:pt x="2800" y="78"/>
                  <a:pt x="2800" y="50"/>
                </a:cubicBezTo>
                <a:cubicBezTo>
                  <a:pt x="2800" y="23"/>
                  <a:pt x="2823" y="0"/>
                  <a:pt x="2850" y="0"/>
                </a:cubicBezTo>
                <a:close/>
                <a:moveTo>
                  <a:pt x="3250" y="0"/>
                </a:moveTo>
                <a:lnTo>
                  <a:pt x="3450" y="0"/>
                </a:lnTo>
                <a:cubicBezTo>
                  <a:pt x="3478" y="0"/>
                  <a:pt x="3500" y="23"/>
                  <a:pt x="3500" y="50"/>
                </a:cubicBezTo>
                <a:cubicBezTo>
                  <a:pt x="3500" y="78"/>
                  <a:pt x="3478" y="100"/>
                  <a:pt x="3450" y="100"/>
                </a:cubicBezTo>
                <a:lnTo>
                  <a:pt x="3250" y="100"/>
                </a:lnTo>
                <a:cubicBezTo>
                  <a:pt x="3223" y="100"/>
                  <a:pt x="3200" y="78"/>
                  <a:pt x="3200" y="50"/>
                </a:cubicBezTo>
                <a:cubicBezTo>
                  <a:pt x="3200" y="23"/>
                  <a:pt x="3223" y="0"/>
                  <a:pt x="3250" y="0"/>
                </a:cubicBezTo>
                <a:close/>
                <a:moveTo>
                  <a:pt x="3650" y="0"/>
                </a:moveTo>
                <a:lnTo>
                  <a:pt x="3850" y="0"/>
                </a:lnTo>
                <a:cubicBezTo>
                  <a:pt x="3878" y="0"/>
                  <a:pt x="3900" y="23"/>
                  <a:pt x="3900" y="50"/>
                </a:cubicBezTo>
                <a:cubicBezTo>
                  <a:pt x="3900" y="78"/>
                  <a:pt x="3878" y="100"/>
                  <a:pt x="3850" y="100"/>
                </a:cubicBezTo>
                <a:lnTo>
                  <a:pt x="3650" y="100"/>
                </a:lnTo>
                <a:cubicBezTo>
                  <a:pt x="3623" y="100"/>
                  <a:pt x="3600" y="78"/>
                  <a:pt x="3600" y="50"/>
                </a:cubicBezTo>
                <a:cubicBezTo>
                  <a:pt x="3600" y="23"/>
                  <a:pt x="3623" y="0"/>
                  <a:pt x="3650" y="0"/>
                </a:cubicBezTo>
                <a:close/>
                <a:moveTo>
                  <a:pt x="4050" y="0"/>
                </a:moveTo>
                <a:lnTo>
                  <a:pt x="4250" y="0"/>
                </a:lnTo>
                <a:cubicBezTo>
                  <a:pt x="4278" y="0"/>
                  <a:pt x="4300" y="23"/>
                  <a:pt x="4300" y="50"/>
                </a:cubicBezTo>
                <a:cubicBezTo>
                  <a:pt x="4300" y="78"/>
                  <a:pt x="4278" y="100"/>
                  <a:pt x="4250" y="100"/>
                </a:cubicBezTo>
                <a:lnTo>
                  <a:pt x="4050" y="100"/>
                </a:lnTo>
                <a:cubicBezTo>
                  <a:pt x="4023" y="100"/>
                  <a:pt x="4000" y="78"/>
                  <a:pt x="4000" y="50"/>
                </a:cubicBezTo>
                <a:cubicBezTo>
                  <a:pt x="4000" y="23"/>
                  <a:pt x="4023" y="0"/>
                  <a:pt x="4050" y="0"/>
                </a:cubicBezTo>
                <a:close/>
                <a:moveTo>
                  <a:pt x="4450" y="0"/>
                </a:moveTo>
                <a:lnTo>
                  <a:pt x="4650" y="0"/>
                </a:lnTo>
                <a:cubicBezTo>
                  <a:pt x="4678" y="0"/>
                  <a:pt x="4700" y="23"/>
                  <a:pt x="4700" y="50"/>
                </a:cubicBezTo>
                <a:cubicBezTo>
                  <a:pt x="4700" y="78"/>
                  <a:pt x="4678" y="100"/>
                  <a:pt x="4650" y="100"/>
                </a:cubicBezTo>
                <a:lnTo>
                  <a:pt x="4450" y="100"/>
                </a:lnTo>
                <a:cubicBezTo>
                  <a:pt x="4423" y="100"/>
                  <a:pt x="4400" y="78"/>
                  <a:pt x="4400" y="50"/>
                </a:cubicBezTo>
                <a:cubicBezTo>
                  <a:pt x="4400" y="23"/>
                  <a:pt x="4423" y="0"/>
                  <a:pt x="4450" y="0"/>
                </a:cubicBezTo>
                <a:close/>
                <a:moveTo>
                  <a:pt x="4850" y="0"/>
                </a:moveTo>
                <a:lnTo>
                  <a:pt x="5050" y="0"/>
                </a:lnTo>
                <a:cubicBezTo>
                  <a:pt x="5078" y="0"/>
                  <a:pt x="5100" y="23"/>
                  <a:pt x="5100" y="50"/>
                </a:cubicBezTo>
                <a:cubicBezTo>
                  <a:pt x="5100" y="78"/>
                  <a:pt x="5078" y="100"/>
                  <a:pt x="5050" y="100"/>
                </a:cubicBezTo>
                <a:lnTo>
                  <a:pt x="4850" y="100"/>
                </a:lnTo>
                <a:cubicBezTo>
                  <a:pt x="4823" y="100"/>
                  <a:pt x="4800" y="78"/>
                  <a:pt x="4800" y="50"/>
                </a:cubicBezTo>
                <a:cubicBezTo>
                  <a:pt x="4800" y="23"/>
                  <a:pt x="4823" y="0"/>
                  <a:pt x="4850" y="0"/>
                </a:cubicBezTo>
                <a:close/>
                <a:moveTo>
                  <a:pt x="5250" y="0"/>
                </a:moveTo>
                <a:lnTo>
                  <a:pt x="5450" y="0"/>
                </a:lnTo>
                <a:cubicBezTo>
                  <a:pt x="5478" y="0"/>
                  <a:pt x="5500" y="23"/>
                  <a:pt x="5500" y="50"/>
                </a:cubicBezTo>
                <a:cubicBezTo>
                  <a:pt x="5500" y="78"/>
                  <a:pt x="5478" y="100"/>
                  <a:pt x="5450" y="100"/>
                </a:cubicBezTo>
                <a:lnTo>
                  <a:pt x="5250" y="100"/>
                </a:lnTo>
                <a:cubicBezTo>
                  <a:pt x="5223" y="100"/>
                  <a:pt x="5200" y="78"/>
                  <a:pt x="5200" y="50"/>
                </a:cubicBezTo>
                <a:cubicBezTo>
                  <a:pt x="5200" y="23"/>
                  <a:pt x="5223" y="0"/>
                  <a:pt x="5250" y="0"/>
                </a:cubicBezTo>
                <a:close/>
                <a:moveTo>
                  <a:pt x="5650" y="0"/>
                </a:moveTo>
                <a:lnTo>
                  <a:pt x="5770" y="0"/>
                </a:lnTo>
                <a:lnTo>
                  <a:pt x="5850" y="0"/>
                </a:lnTo>
                <a:cubicBezTo>
                  <a:pt x="5878" y="0"/>
                  <a:pt x="5900" y="23"/>
                  <a:pt x="5900" y="50"/>
                </a:cubicBezTo>
                <a:cubicBezTo>
                  <a:pt x="5900" y="78"/>
                  <a:pt x="5878" y="100"/>
                  <a:pt x="5850" y="100"/>
                </a:cubicBezTo>
                <a:lnTo>
                  <a:pt x="5770" y="100"/>
                </a:lnTo>
                <a:lnTo>
                  <a:pt x="5650" y="100"/>
                </a:lnTo>
                <a:cubicBezTo>
                  <a:pt x="5623" y="100"/>
                  <a:pt x="5600" y="78"/>
                  <a:pt x="5600" y="50"/>
                </a:cubicBezTo>
                <a:cubicBezTo>
                  <a:pt x="5600" y="23"/>
                  <a:pt x="5623" y="0"/>
                  <a:pt x="5650" y="0"/>
                </a:cubicBezTo>
                <a:close/>
                <a:moveTo>
                  <a:pt x="6050" y="0"/>
                </a:moveTo>
                <a:lnTo>
                  <a:pt x="6250" y="0"/>
                </a:lnTo>
                <a:cubicBezTo>
                  <a:pt x="6278" y="0"/>
                  <a:pt x="6300" y="23"/>
                  <a:pt x="6300" y="50"/>
                </a:cubicBezTo>
                <a:cubicBezTo>
                  <a:pt x="6300" y="78"/>
                  <a:pt x="6278" y="100"/>
                  <a:pt x="6250" y="100"/>
                </a:cubicBezTo>
                <a:lnTo>
                  <a:pt x="6050" y="100"/>
                </a:lnTo>
                <a:cubicBezTo>
                  <a:pt x="6023" y="100"/>
                  <a:pt x="6000" y="78"/>
                  <a:pt x="6000" y="50"/>
                </a:cubicBezTo>
                <a:cubicBezTo>
                  <a:pt x="6000" y="23"/>
                  <a:pt x="6023" y="0"/>
                  <a:pt x="6050" y="0"/>
                </a:cubicBezTo>
                <a:close/>
                <a:moveTo>
                  <a:pt x="6450" y="0"/>
                </a:moveTo>
                <a:lnTo>
                  <a:pt x="6486" y="0"/>
                </a:lnTo>
                <a:lnTo>
                  <a:pt x="6650" y="0"/>
                </a:lnTo>
                <a:cubicBezTo>
                  <a:pt x="6678" y="0"/>
                  <a:pt x="6700" y="23"/>
                  <a:pt x="6700" y="50"/>
                </a:cubicBezTo>
                <a:cubicBezTo>
                  <a:pt x="6700" y="78"/>
                  <a:pt x="6678" y="100"/>
                  <a:pt x="6650" y="100"/>
                </a:cubicBezTo>
                <a:lnTo>
                  <a:pt x="6486" y="100"/>
                </a:lnTo>
                <a:lnTo>
                  <a:pt x="6450" y="100"/>
                </a:lnTo>
                <a:cubicBezTo>
                  <a:pt x="6423" y="100"/>
                  <a:pt x="6400" y="78"/>
                  <a:pt x="6400" y="50"/>
                </a:cubicBezTo>
                <a:cubicBezTo>
                  <a:pt x="6400" y="23"/>
                  <a:pt x="6423" y="0"/>
                  <a:pt x="6450" y="0"/>
                </a:cubicBezTo>
                <a:close/>
                <a:moveTo>
                  <a:pt x="6850" y="0"/>
                </a:moveTo>
                <a:lnTo>
                  <a:pt x="7050" y="0"/>
                </a:lnTo>
                <a:cubicBezTo>
                  <a:pt x="7078" y="0"/>
                  <a:pt x="7100" y="23"/>
                  <a:pt x="7100" y="50"/>
                </a:cubicBezTo>
                <a:cubicBezTo>
                  <a:pt x="7100" y="78"/>
                  <a:pt x="7078" y="100"/>
                  <a:pt x="7050" y="100"/>
                </a:cubicBezTo>
                <a:lnTo>
                  <a:pt x="6850" y="100"/>
                </a:lnTo>
                <a:cubicBezTo>
                  <a:pt x="6823" y="100"/>
                  <a:pt x="6800" y="78"/>
                  <a:pt x="6800" y="50"/>
                </a:cubicBezTo>
                <a:cubicBezTo>
                  <a:pt x="6800" y="23"/>
                  <a:pt x="6823" y="0"/>
                  <a:pt x="6850" y="0"/>
                </a:cubicBezTo>
                <a:close/>
                <a:moveTo>
                  <a:pt x="7250" y="0"/>
                </a:moveTo>
                <a:lnTo>
                  <a:pt x="7450" y="0"/>
                </a:lnTo>
                <a:cubicBezTo>
                  <a:pt x="7478" y="0"/>
                  <a:pt x="7500" y="23"/>
                  <a:pt x="7500" y="50"/>
                </a:cubicBezTo>
                <a:cubicBezTo>
                  <a:pt x="7500" y="78"/>
                  <a:pt x="7478" y="100"/>
                  <a:pt x="7450" y="100"/>
                </a:cubicBezTo>
                <a:lnTo>
                  <a:pt x="7250" y="100"/>
                </a:lnTo>
                <a:cubicBezTo>
                  <a:pt x="7223" y="100"/>
                  <a:pt x="7200" y="78"/>
                  <a:pt x="7200" y="50"/>
                </a:cubicBezTo>
                <a:cubicBezTo>
                  <a:pt x="7200" y="23"/>
                  <a:pt x="7223" y="0"/>
                  <a:pt x="7250" y="0"/>
                </a:cubicBezTo>
                <a:close/>
                <a:moveTo>
                  <a:pt x="7650" y="0"/>
                </a:moveTo>
                <a:lnTo>
                  <a:pt x="7850" y="0"/>
                </a:lnTo>
                <a:cubicBezTo>
                  <a:pt x="7878" y="0"/>
                  <a:pt x="7900" y="23"/>
                  <a:pt x="7900" y="50"/>
                </a:cubicBezTo>
                <a:cubicBezTo>
                  <a:pt x="7900" y="78"/>
                  <a:pt x="7878" y="100"/>
                  <a:pt x="7850" y="100"/>
                </a:cubicBezTo>
                <a:lnTo>
                  <a:pt x="7650" y="100"/>
                </a:lnTo>
                <a:cubicBezTo>
                  <a:pt x="7623" y="100"/>
                  <a:pt x="7600" y="78"/>
                  <a:pt x="7600" y="50"/>
                </a:cubicBezTo>
                <a:cubicBezTo>
                  <a:pt x="7600" y="23"/>
                  <a:pt x="7623" y="0"/>
                  <a:pt x="7650" y="0"/>
                </a:cubicBezTo>
                <a:close/>
                <a:moveTo>
                  <a:pt x="8050" y="0"/>
                </a:moveTo>
                <a:lnTo>
                  <a:pt x="8250" y="0"/>
                </a:lnTo>
                <a:cubicBezTo>
                  <a:pt x="8278" y="0"/>
                  <a:pt x="8300" y="23"/>
                  <a:pt x="8300" y="50"/>
                </a:cubicBezTo>
                <a:cubicBezTo>
                  <a:pt x="8300" y="78"/>
                  <a:pt x="8278" y="100"/>
                  <a:pt x="8250" y="100"/>
                </a:cubicBezTo>
                <a:lnTo>
                  <a:pt x="8050" y="100"/>
                </a:lnTo>
                <a:cubicBezTo>
                  <a:pt x="8023" y="100"/>
                  <a:pt x="8000" y="78"/>
                  <a:pt x="8000" y="50"/>
                </a:cubicBezTo>
                <a:cubicBezTo>
                  <a:pt x="8000" y="23"/>
                  <a:pt x="8023" y="0"/>
                  <a:pt x="8050" y="0"/>
                </a:cubicBezTo>
                <a:close/>
                <a:moveTo>
                  <a:pt x="8450" y="0"/>
                </a:moveTo>
                <a:lnTo>
                  <a:pt x="8634" y="0"/>
                </a:lnTo>
                <a:cubicBezTo>
                  <a:pt x="8662" y="0"/>
                  <a:pt x="8684" y="23"/>
                  <a:pt x="8684" y="50"/>
                </a:cubicBezTo>
                <a:cubicBezTo>
                  <a:pt x="8684" y="78"/>
                  <a:pt x="8662" y="100"/>
                  <a:pt x="8634" y="100"/>
                </a:cubicBezTo>
                <a:lnTo>
                  <a:pt x="8450" y="100"/>
                </a:lnTo>
                <a:cubicBezTo>
                  <a:pt x="8423" y="100"/>
                  <a:pt x="8400" y="78"/>
                  <a:pt x="8400" y="50"/>
                </a:cubicBezTo>
                <a:cubicBezTo>
                  <a:pt x="8400" y="23"/>
                  <a:pt x="8423" y="0"/>
                  <a:pt x="8450" y="0"/>
                </a:cubicBezTo>
                <a:close/>
              </a:path>
            </a:pathLst>
          </a:custGeom>
          <a:solidFill>
            <a:srgbClr val="203864"/>
          </a:solidFill>
          <a:ln w="0" cap="flat">
            <a:solidFill>
              <a:srgbClr val="20386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3CBD4BC-1C98-4BBE-8812-9F77AA67C442}"/>
              </a:ext>
            </a:extLst>
          </p:cNvPr>
          <p:cNvSpPr>
            <a:spLocks noEditPoints="1"/>
          </p:cNvSpPr>
          <p:nvPr/>
        </p:nvSpPr>
        <p:spPr bwMode="auto">
          <a:xfrm>
            <a:off x="7398827" y="3307469"/>
            <a:ext cx="5330422" cy="583464"/>
          </a:xfrm>
          <a:custGeom>
            <a:avLst/>
            <a:gdLst>
              <a:gd name="T0" fmla="*/ 301 w 8628"/>
              <a:gd name="T1" fmla="*/ 88 h 1270"/>
              <a:gd name="T2" fmla="*/ 47 w 8628"/>
              <a:gd name="T3" fmla="*/ 103 h 1270"/>
              <a:gd name="T4" fmla="*/ 457 w 8628"/>
              <a:gd name="T5" fmla="*/ 59 h 1270"/>
              <a:gd name="T6" fmla="*/ 641 w 8628"/>
              <a:gd name="T7" fmla="*/ 186 h 1270"/>
              <a:gd name="T8" fmla="*/ 400 w 8628"/>
              <a:gd name="T9" fmla="*/ 102 h 1270"/>
              <a:gd name="T10" fmla="*/ 1051 w 8628"/>
              <a:gd name="T11" fmla="*/ 141 h 1270"/>
              <a:gd name="T12" fmla="*/ 839 w 8628"/>
              <a:gd name="T13" fmla="*/ 213 h 1270"/>
              <a:gd name="T14" fmla="*/ 1249 w 8628"/>
              <a:gd name="T15" fmla="*/ 168 h 1270"/>
              <a:gd name="T16" fmla="*/ 1434 w 8628"/>
              <a:gd name="T17" fmla="*/ 293 h 1270"/>
              <a:gd name="T18" fmla="*/ 1249 w 8628"/>
              <a:gd name="T19" fmla="*/ 168 h 1270"/>
              <a:gd name="T20" fmla="*/ 1886 w 8628"/>
              <a:gd name="T21" fmla="*/ 304 h 1270"/>
              <a:gd name="T22" fmla="*/ 1589 w 8628"/>
              <a:gd name="T23" fmla="*/ 264 h 1270"/>
              <a:gd name="T24" fmla="*/ 2204 w 8628"/>
              <a:gd name="T25" fmla="*/ 296 h 1270"/>
              <a:gd name="T26" fmla="*/ 2226 w 8628"/>
              <a:gd name="T27" fmla="*/ 400 h 1270"/>
              <a:gd name="T28" fmla="*/ 1986 w 8628"/>
              <a:gd name="T29" fmla="*/ 317 h 1270"/>
              <a:gd name="T30" fmla="*/ 2636 w 8628"/>
              <a:gd name="T31" fmla="*/ 356 h 1270"/>
              <a:gd name="T32" fmla="*/ 2424 w 8628"/>
              <a:gd name="T33" fmla="*/ 428 h 1270"/>
              <a:gd name="T34" fmla="*/ 2834 w 8628"/>
              <a:gd name="T35" fmla="*/ 384 h 1270"/>
              <a:gd name="T36" fmla="*/ 3075 w 8628"/>
              <a:gd name="T37" fmla="*/ 467 h 1270"/>
              <a:gd name="T38" fmla="*/ 2821 w 8628"/>
              <a:gd name="T39" fmla="*/ 483 h 1270"/>
              <a:gd name="T40" fmla="*/ 3231 w 8628"/>
              <a:gd name="T41" fmla="*/ 438 h 1270"/>
              <a:gd name="T42" fmla="*/ 3416 w 8628"/>
              <a:gd name="T43" fmla="*/ 563 h 1270"/>
              <a:gd name="T44" fmla="*/ 3174 w 8628"/>
              <a:gd name="T45" fmla="*/ 480 h 1270"/>
              <a:gd name="T46" fmla="*/ 3636 w 8628"/>
              <a:gd name="T47" fmla="*/ 492 h 1270"/>
              <a:gd name="T48" fmla="*/ 3812 w 8628"/>
              <a:gd name="T49" fmla="*/ 617 h 1270"/>
              <a:gd name="T50" fmla="*/ 3571 w 8628"/>
              <a:gd name="T51" fmla="*/ 534 h 1270"/>
              <a:gd name="T52" fmla="*/ 4222 w 8628"/>
              <a:gd name="T53" fmla="*/ 574 h 1270"/>
              <a:gd name="T54" fmla="*/ 4010 w 8628"/>
              <a:gd name="T55" fmla="*/ 645 h 1270"/>
              <a:gd name="T56" fmla="*/ 4419 w 8628"/>
              <a:gd name="T57" fmla="*/ 601 h 1270"/>
              <a:gd name="T58" fmla="*/ 4604 w 8628"/>
              <a:gd name="T59" fmla="*/ 727 h 1270"/>
              <a:gd name="T60" fmla="*/ 4419 w 8628"/>
              <a:gd name="T61" fmla="*/ 601 h 1270"/>
              <a:gd name="T62" fmla="*/ 5057 w 8628"/>
              <a:gd name="T63" fmla="*/ 737 h 1270"/>
              <a:gd name="T64" fmla="*/ 4760 w 8628"/>
              <a:gd name="T65" fmla="*/ 697 h 1270"/>
              <a:gd name="T66" fmla="*/ 5410 w 8628"/>
              <a:gd name="T67" fmla="*/ 736 h 1270"/>
              <a:gd name="T68" fmla="*/ 5199 w 8628"/>
              <a:gd name="T69" fmla="*/ 808 h 1270"/>
              <a:gd name="T70" fmla="*/ 5609 w 8628"/>
              <a:gd name="T71" fmla="*/ 764 h 1270"/>
              <a:gd name="T72" fmla="*/ 5849 w 8628"/>
              <a:gd name="T73" fmla="*/ 848 h 1270"/>
              <a:gd name="T74" fmla="*/ 5595 w 8628"/>
              <a:gd name="T75" fmla="*/ 863 h 1270"/>
              <a:gd name="T76" fmla="*/ 6005 w 8628"/>
              <a:gd name="T77" fmla="*/ 818 h 1270"/>
              <a:gd name="T78" fmla="*/ 6190 w 8628"/>
              <a:gd name="T79" fmla="*/ 944 h 1270"/>
              <a:gd name="T80" fmla="*/ 6005 w 8628"/>
              <a:gd name="T81" fmla="*/ 818 h 1270"/>
              <a:gd name="T82" fmla="*/ 6599 w 8628"/>
              <a:gd name="T83" fmla="*/ 898 h 1270"/>
              <a:gd name="T84" fmla="*/ 6483 w 8628"/>
              <a:gd name="T85" fmla="*/ 983 h 1270"/>
              <a:gd name="T86" fmla="*/ 6401 w 8628"/>
              <a:gd name="T87" fmla="*/ 871 h 1270"/>
              <a:gd name="T88" fmla="*/ 7038 w 8628"/>
              <a:gd name="T89" fmla="*/ 1010 h 1270"/>
              <a:gd name="T90" fmla="*/ 6741 w 8628"/>
              <a:gd name="T91" fmla="*/ 969 h 1270"/>
              <a:gd name="T92" fmla="*/ 7212 w 8628"/>
              <a:gd name="T93" fmla="*/ 984 h 1270"/>
              <a:gd name="T94" fmla="*/ 7378 w 8628"/>
              <a:gd name="T95" fmla="*/ 1107 h 1270"/>
              <a:gd name="T96" fmla="*/ 7137 w 8628"/>
              <a:gd name="T97" fmla="*/ 1024 h 1270"/>
              <a:gd name="T98" fmla="*/ 7788 w 8628"/>
              <a:gd name="T99" fmla="*/ 1061 h 1270"/>
              <a:gd name="T100" fmla="*/ 7577 w 8628"/>
              <a:gd name="T101" fmla="*/ 1134 h 1270"/>
              <a:gd name="T102" fmla="*/ 7986 w 8628"/>
              <a:gd name="T103" fmla="*/ 1088 h 1270"/>
              <a:gd name="T104" fmla="*/ 8171 w 8628"/>
              <a:gd name="T105" fmla="*/ 1213 h 1270"/>
              <a:gd name="T106" fmla="*/ 7986 w 8628"/>
              <a:gd name="T107" fmla="*/ 1088 h 1270"/>
              <a:gd name="T108" fmla="*/ 8624 w 8628"/>
              <a:gd name="T109" fmla="*/ 1224 h 1270"/>
              <a:gd name="T110" fmla="*/ 8327 w 8628"/>
              <a:gd name="T111" fmla="*/ 1184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28" h="1270">
                <a:moveTo>
                  <a:pt x="60" y="4"/>
                </a:moveTo>
                <a:lnTo>
                  <a:pt x="258" y="32"/>
                </a:lnTo>
                <a:cubicBezTo>
                  <a:pt x="286" y="35"/>
                  <a:pt x="305" y="61"/>
                  <a:pt x="301" y="88"/>
                </a:cubicBezTo>
                <a:cubicBezTo>
                  <a:pt x="297" y="115"/>
                  <a:pt x="272" y="134"/>
                  <a:pt x="245" y="131"/>
                </a:cubicBezTo>
                <a:lnTo>
                  <a:pt x="245" y="131"/>
                </a:lnTo>
                <a:lnTo>
                  <a:pt x="47" y="103"/>
                </a:lnTo>
                <a:cubicBezTo>
                  <a:pt x="19" y="99"/>
                  <a:pt x="0" y="74"/>
                  <a:pt x="4" y="47"/>
                </a:cubicBezTo>
                <a:cubicBezTo>
                  <a:pt x="8" y="19"/>
                  <a:pt x="33" y="0"/>
                  <a:pt x="60" y="4"/>
                </a:cubicBezTo>
                <a:close/>
                <a:moveTo>
                  <a:pt x="457" y="59"/>
                </a:moveTo>
                <a:lnTo>
                  <a:pt x="655" y="87"/>
                </a:lnTo>
                <a:cubicBezTo>
                  <a:pt x="682" y="91"/>
                  <a:pt x="701" y="116"/>
                  <a:pt x="697" y="143"/>
                </a:cubicBezTo>
                <a:cubicBezTo>
                  <a:pt x="693" y="171"/>
                  <a:pt x="668" y="190"/>
                  <a:pt x="641" y="186"/>
                </a:cubicBezTo>
                <a:lnTo>
                  <a:pt x="641" y="186"/>
                </a:lnTo>
                <a:lnTo>
                  <a:pt x="443" y="158"/>
                </a:lnTo>
                <a:cubicBezTo>
                  <a:pt x="415" y="154"/>
                  <a:pt x="396" y="129"/>
                  <a:pt x="400" y="102"/>
                </a:cubicBezTo>
                <a:cubicBezTo>
                  <a:pt x="404" y="75"/>
                  <a:pt x="429" y="55"/>
                  <a:pt x="457" y="59"/>
                </a:cubicBezTo>
                <a:close/>
                <a:moveTo>
                  <a:pt x="853" y="114"/>
                </a:moveTo>
                <a:lnTo>
                  <a:pt x="1051" y="141"/>
                </a:lnTo>
                <a:cubicBezTo>
                  <a:pt x="1078" y="145"/>
                  <a:pt x="1097" y="170"/>
                  <a:pt x="1094" y="197"/>
                </a:cubicBezTo>
                <a:cubicBezTo>
                  <a:pt x="1090" y="225"/>
                  <a:pt x="1065" y="244"/>
                  <a:pt x="1037" y="240"/>
                </a:cubicBezTo>
                <a:lnTo>
                  <a:pt x="839" y="213"/>
                </a:lnTo>
                <a:cubicBezTo>
                  <a:pt x="812" y="210"/>
                  <a:pt x="793" y="184"/>
                  <a:pt x="796" y="157"/>
                </a:cubicBezTo>
                <a:cubicBezTo>
                  <a:pt x="800" y="130"/>
                  <a:pt x="825" y="111"/>
                  <a:pt x="853" y="114"/>
                </a:cubicBezTo>
                <a:close/>
                <a:moveTo>
                  <a:pt x="1249" y="168"/>
                </a:moveTo>
                <a:lnTo>
                  <a:pt x="1447" y="194"/>
                </a:lnTo>
                <a:cubicBezTo>
                  <a:pt x="1474" y="198"/>
                  <a:pt x="1494" y="223"/>
                  <a:pt x="1490" y="251"/>
                </a:cubicBezTo>
                <a:cubicBezTo>
                  <a:pt x="1486" y="278"/>
                  <a:pt x="1461" y="297"/>
                  <a:pt x="1434" y="293"/>
                </a:cubicBezTo>
                <a:lnTo>
                  <a:pt x="1236" y="267"/>
                </a:lnTo>
                <a:cubicBezTo>
                  <a:pt x="1208" y="263"/>
                  <a:pt x="1189" y="238"/>
                  <a:pt x="1193" y="211"/>
                </a:cubicBezTo>
                <a:cubicBezTo>
                  <a:pt x="1196" y="183"/>
                  <a:pt x="1222" y="164"/>
                  <a:pt x="1249" y="168"/>
                </a:cubicBezTo>
                <a:close/>
                <a:moveTo>
                  <a:pt x="1645" y="221"/>
                </a:moveTo>
                <a:lnTo>
                  <a:pt x="1844" y="248"/>
                </a:lnTo>
                <a:cubicBezTo>
                  <a:pt x="1871" y="251"/>
                  <a:pt x="1890" y="276"/>
                  <a:pt x="1886" y="304"/>
                </a:cubicBezTo>
                <a:cubicBezTo>
                  <a:pt x="1883" y="331"/>
                  <a:pt x="1858" y="350"/>
                  <a:pt x="1830" y="347"/>
                </a:cubicBezTo>
                <a:lnTo>
                  <a:pt x="1632" y="320"/>
                </a:lnTo>
                <a:cubicBezTo>
                  <a:pt x="1605" y="316"/>
                  <a:pt x="1585" y="291"/>
                  <a:pt x="1589" y="264"/>
                </a:cubicBezTo>
                <a:cubicBezTo>
                  <a:pt x="1593" y="237"/>
                  <a:pt x="1618" y="217"/>
                  <a:pt x="1645" y="221"/>
                </a:cubicBezTo>
                <a:close/>
                <a:moveTo>
                  <a:pt x="2042" y="274"/>
                </a:moveTo>
                <a:lnTo>
                  <a:pt x="2204" y="296"/>
                </a:lnTo>
                <a:lnTo>
                  <a:pt x="2240" y="301"/>
                </a:lnTo>
                <a:cubicBezTo>
                  <a:pt x="2268" y="305"/>
                  <a:pt x="2287" y="330"/>
                  <a:pt x="2283" y="357"/>
                </a:cubicBezTo>
                <a:cubicBezTo>
                  <a:pt x="2279" y="385"/>
                  <a:pt x="2254" y="404"/>
                  <a:pt x="2226" y="400"/>
                </a:cubicBezTo>
                <a:lnTo>
                  <a:pt x="2191" y="395"/>
                </a:lnTo>
                <a:lnTo>
                  <a:pt x="2028" y="373"/>
                </a:lnTo>
                <a:cubicBezTo>
                  <a:pt x="2001" y="370"/>
                  <a:pt x="1982" y="344"/>
                  <a:pt x="1986" y="317"/>
                </a:cubicBezTo>
                <a:cubicBezTo>
                  <a:pt x="1989" y="290"/>
                  <a:pt x="2014" y="270"/>
                  <a:pt x="2042" y="274"/>
                </a:cubicBezTo>
                <a:close/>
                <a:moveTo>
                  <a:pt x="2438" y="329"/>
                </a:moveTo>
                <a:lnTo>
                  <a:pt x="2636" y="356"/>
                </a:lnTo>
                <a:cubicBezTo>
                  <a:pt x="2664" y="360"/>
                  <a:pt x="2683" y="385"/>
                  <a:pt x="2679" y="413"/>
                </a:cubicBezTo>
                <a:cubicBezTo>
                  <a:pt x="2675" y="440"/>
                  <a:pt x="2650" y="459"/>
                  <a:pt x="2623" y="455"/>
                </a:cubicBezTo>
                <a:lnTo>
                  <a:pt x="2424" y="428"/>
                </a:lnTo>
                <a:cubicBezTo>
                  <a:pt x="2397" y="424"/>
                  <a:pt x="2378" y="399"/>
                  <a:pt x="2382" y="371"/>
                </a:cubicBezTo>
                <a:cubicBezTo>
                  <a:pt x="2386" y="344"/>
                  <a:pt x="2411" y="325"/>
                  <a:pt x="2438" y="329"/>
                </a:cubicBezTo>
                <a:close/>
                <a:moveTo>
                  <a:pt x="2834" y="384"/>
                </a:moveTo>
                <a:lnTo>
                  <a:pt x="2920" y="396"/>
                </a:lnTo>
                <a:lnTo>
                  <a:pt x="3032" y="411"/>
                </a:lnTo>
                <a:cubicBezTo>
                  <a:pt x="3060" y="415"/>
                  <a:pt x="3079" y="440"/>
                  <a:pt x="3075" y="467"/>
                </a:cubicBezTo>
                <a:cubicBezTo>
                  <a:pt x="3072" y="495"/>
                  <a:pt x="3046" y="514"/>
                  <a:pt x="3019" y="510"/>
                </a:cubicBezTo>
                <a:lnTo>
                  <a:pt x="2907" y="495"/>
                </a:lnTo>
                <a:lnTo>
                  <a:pt x="2821" y="483"/>
                </a:lnTo>
                <a:cubicBezTo>
                  <a:pt x="2793" y="479"/>
                  <a:pt x="2774" y="454"/>
                  <a:pt x="2778" y="427"/>
                </a:cubicBezTo>
                <a:cubicBezTo>
                  <a:pt x="2782" y="399"/>
                  <a:pt x="2807" y="380"/>
                  <a:pt x="2834" y="384"/>
                </a:cubicBezTo>
                <a:close/>
                <a:moveTo>
                  <a:pt x="3231" y="438"/>
                </a:moveTo>
                <a:lnTo>
                  <a:pt x="3429" y="464"/>
                </a:lnTo>
                <a:cubicBezTo>
                  <a:pt x="3456" y="468"/>
                  <a:pt x="3475" y="493"/>
                  <a:pt x="3472" y="520"/>
                </a:cubicBezTo>
                <a:cubicBezTo>
                  <a:pt x="3468" y="548"/>
                  <a:pt x="3443" y="567"/>
                  <a:pt x="3416" y="563"/>
                </a:cubicBezTo>
                <a:lnTo>
                  <a:pt x="3416" y="563"/>
                </a:lnTo>
                <a:lnTo>
                  <a:pt x="3217" y="537"/>
                </a:lnTo>
                <a:cubicBezTo>
                  <a:pt x="3190" y="533"/>
                  <a:pt x="3171" y="508"/>
                  <a:pt x="3174" y="480"/>
                </a:cubicBezTo>
                <a:cubicBezTo>
                  <a:pt x="3178" y="453"/>
                  <a:pt x="3203" y="434"/>
                  <a:pt x="3231" y="438"/>
                </a:cubicBezTo>
                <a:close/>
                <a:moveTo>
                  <a:pt x="3627" y="491"/>
                </a:moveTo>
                <a:lnTo>
                  <a:pt x="3636" y="492"/>
                </a:lnTo>
                <a:lnTo>
                  <a:pt x="3825" y="518"/>
                </a:lnTo>
                <a:cubicBezTo>
                  <a:pt x="3853" y="522"/>
                  <a:pt x="3872" y="547"/>
                  <a:pt x="3868" y="575"/>
                </a:cubicBezTo>
                <a:cubicBezTo>
                  <a:pt x="3864" y="602"/>
                  <a:pt x="3839" y="621"/>
                  <a:pt x="3812" y="617"/>
                </a:cubicBezTo>
                <a:lnTo>
                  <a:pt x="3623" y="591"/>
                </a:lnTo>
                <a:lnTo>
                  <a:pt x="3614" y="590"/>
                </a:lnTo>
                <a:cubicBezTo>
                  <a:pt x="3586" y="586"/>
                  <a:pt x="3567" y="561"/>
                  <a:pt x="3571" y="534"/>
                </a:cubicBezTo>
                <a:cubicBezTo>
                  <a:pt x="3575" y="506"/>
                  <a:pt x="3600" y="487"/>
                  <a:pt x="3627" y="491"/>
                </a:cubicBezTo>
                <a:close/>
                <a:moveTo>
                  <a:pt x="4023" y="546"/>
                </a:moveTo>
                <a:lnTo>
                  <a:pt x="4222" y="574"/>
                </a:lnTo>
                <a:cubicBezTo>
                  <a:pt x="4249" y="577"/>
                  <a:pt x="4268" y="603"/>
                  <a:pt x="4264" y="630"/>
                </a:cubicBezTo>
                <a:cubicBezTo>
                  <a:pt x="4260" y="657"/>
                  <a:pt x="4235" y="677"/>
                  <a:pt x="4208" y="673"/>
                </a:cubicBezTo>
                <a:lnTo>
                  <a:pt x="4010" y="645"/>
                </a:lnTo>
                <a:cubicBezTo>
                  <a:pt x="3982" y="641"/>
                  <a:pt x="3963" y="616"/>
                  <a:pt x="3967" y="589"/>
                </a:cubicBezTo>
                <a:cubicBezTo>
                  <a:pt x="3971" y="561"/>
                  <a:pt x="3996" y="542"/>
                  <a:pt x="4023" y="546"/>
                </a:cubicBezTo>
                <a:close/>
                <a:moveTo>
                  <a:pt x="4419" y="601"/>
                </a:moveTo>
                <a:lnTo>
                  <a:pt x="4618" y="628"/>
                </a:lnTo>
                <a:cubicBezTo>
                  <a:pt x="4645" y="631"/>
                  <a:pt x="4664" y="657"/>
                  <a:pt x="4661" y="684"/>
                </a:cubicBezTo>
                <a:cubicBezTo>
                  <a:pt x="4657" y="711"/>
                  <a:pt x="4632" y="731"/>
                  <a:pt x="4604" y="727"/>
                </a:cubicBezTo>
                <a:lnTo>
                  <a:pt x="4406" y="700"/>
                </a:lnTo>
                <a:cubicBezTo>
                  <a:pt x="4379" y="696"/>
                  <a:pt x="4360" y="671"/>
                  <a:pt x="4363" y="644"/>
                </a:cubicBezTo>
                <a:cubicBezTo>
                  <a:pt x="4367" y="616"/>
                  <a:pt x="4392" y="597"/>
                  <a:pt x="4419" y="601"/>
                </a:cubicBezTo>
                <a:close/>
                <a:moveTo>
                  <a:pt x="4816" y="654"/>
                </a:moveTo>
                <a:lnTo>
                  <a:pt x="5014" y="681"/>
                </a:lnTo>
                <a:cubicBezTo>
                  <a:pt x="5041" y="685"/>
                  <a:pt x="5061" y="710"/>
                  <a:pt x="5057" y="737"/>
                </a:cubicBezTo>
                <a:cubicBezTo>
                  <a:pt x="5053" y="765"/>
                  <a:pt x="5028" y="784"/>
                  <a:pt x="5001" y="780"/>
                </a:cubicBezTo>
                <a:lnTo>
                  <a:pt x="4802" y="754"/>
                </a:lnTo>
                <a:cubicBezTo>
                  <a:pt x="4775" y="750"/>
                  <a:pt x="4756" y="725"/>
                  <a:pt x="4760" y="697"/>
                </a:cubicBezTo>
                <a:cubicBezTo>
                  <a:pt x="4763" y="670"/>
                  <a:pt x="4788" y="651"/>
                  <a:pt x="4816" y="654"/>
                </a:cubicBezTo>
                <a:close/>
                <a:moveTo>
                  <a:pt x="5212" y="709"/>
                </a:moveTo>
                <a:lnTo>
                  <a:pt x="5410" y="736"/>
                </a:lnTo>
                <a:cubicBezTo>
                  <a:pt x="5438" y="740"/>
                  <a:pt x="5457" y="765"/>
                  <a:pt x="5453" y="793"/>
                </a:cubicBezTo>
                <a:cubicBezTo>
                  <a:pt x="5449" y="820"/>
                  <a:pt x="5424" y="839"/>
                  <a:pt x="5397" y="835"/>
                </a:cubicBezTo>
                <a:lnTo>
                  <a:pt x="5199" y="808"/>
                </a:lnTo>
                <a:cubicBezTo>
                  <a:pt x="5171" y="804"/>
                  <a:pt x="5152" y="779"/>
                  <a:pt x="5156" y="751"/>
                </a:cubicBezTo>
                <a:cubicBezTo>
                  <a:pt x="5160" y="724"/>
                  <a:pt x="5185" y="705"/>
                  <a:pt x="5212" y="709"/>
                </a:cubicBezTo>
                <a:close/>
                <a:moveTo>
                  <a:pt x="5609" y="764"/>
                </a:moveTo>
                <a:lnTo>
                  <a:pt x="5780" y="788"/>
                </a:lnTo>
                <a:lnTo>
                  <a:pt x="5806" y="791"/>
                </a:lnTo>
                <a:cubicBezTo>
                  <a:pt x="5834" y="795"/>
                  <a:pt x="5853" y="820"/>
                  <a:pt x="5849" y="848"/>
                </a:cubicBezTo>
                <a:cubicBezTo>
                  <a:pt x="5846" y="875"/>
                  <a:pt x="5820" y="894"/>
                  <a:pt x="5793" y="891"/>
                </a:cubicBezTo>
                <a:lnTo>
                  <a:pt x="5767" y="887"/>
                </a:lnTo>
                <a:lnTo>
                  <a:pt x="5595" y="863"/>
                </a:lnTo>
                <a:cubicBezTo>
                  <a:pt x="5567" y="859"/>
                  <a:pt x="5548" y="834"/>
                  <a:pt x="5552" y="807"/>
                </a:cubicBezTo>
                <a:cubicBezTo>
                  <a:pt x="5556" y="779"/>
                  <a:pt x="5581" y="760"/>
                  <a:pt x="5609" y="764"/>
                </a:cubicBezTo>
                <a:close/>
                <a:moveTo>
                  <a:pt x="6005" y="818"/>
                </a:moveTo>
                <a:lnTo>
                  <a:pt x="6203" y="845"/>
                </a:lnTo>
                <a:cubicBezTo>
                  <a:pt x="6230" y="848"/>
                  <a:pt x="6249" y="873"/>
                  <a:pt x="6246" y="901"/>
                </a:cubicBezTo>
                <a:cubicBezTo>
                  <a:pt x="6242" y="928"/>
                  <a:pt x="6217" y="947"/>
                  <a:pt x="6190" y="944"/>
                </a:cubicBezTo>
                <a:lnTo>
                  <a:pt x="5991" y="917"/>
                </a:lnTo>
                <a:cubicBezTo>
                  <a:pt x="5964" y="913"/>
                  <a:pt x="5945" y="888"/>
                  <a:pt x="5948" y="861"/>
                </a:cubicBezTo>
                <a:cubicBezTo>
                  <a:pt x="5952" y="834"/>
                  <a:pt x="5977" y="814"/>
                  <a:pt x="6005" y="818"/>
                </a:cubicBezTo>
                <a:close/>
                <a:moveTo>
                  <a:pt x="6401" y="871"/>
                </a:moveTo>
                <a:lnTo>
                  <a:pt x="6496" y="884"/>
                </a:lnTo>
                <a:lnTo>
                  <a:pt x="6599" y="898"/>
                </a:lnTo>
                <a:cubicBezTo>
                  <a:pt x="6627" y="902"/>
                  <a:pt x="6646" y="927"/>
                  <a:pt x="6642" y="955"/>
                </a:cubicBezTo>
                <a:cubicBezTo>
                  <a:pt x="6638" y="982"/>
                  <a:pt x="6613" y="1001"/>
                  <a:pt x="6586" y="997"/>
                </a:cubicBezTo>
                <a:lnTo>
                  <a:pt x="6483" y="983"/>
                </a:lnTo>
                <a:lnTo>
                  <a:pt x="6388" y="970"/>
                </a:lnTo>
                <a:cubicBezTo>
                  <a:pt x="6360" y="967"/>
                  <a:pt x="6341" y="941"/>
                  <a:pt x="6345" y="914"/>
                </a:cubicBezTo>
                <a:cubicBezTo>
                  <a:pt x="6349" y="887"/>
                  <a:pt x="6374" y="867"/>
                  <a:pt x="6401" y="871"/>
                </a:cubicBezTo>
                <a:close/>
                <a:moveTo>
                  <a:pt x="6798" y="926"/>
                </a:moveTo>
                <a:lnTo>
                  <a:pt x="6996" y="954"/>
                </a:lnTo>
                <a:cubicBezTo>
                  <a:pt x="7023" y="957"/>
                  <a:pt x="7042" y="983"/>
                  <a:pt x="7038" y="1010"/>
                </a:cubicBezTo>
                <a:cubicBezTo>
                  <a:pt x="7034" y="1037"/>
                  <a:pt x="7009" y="1057"/>
                  <a:pt x="6982" y="1053"/>
                </a:cubicBezTo>
                <a:lnTo>
                  <a:pt x="6784" y="1025"/>
                </a:lnTo>
                <a:cubicBezTo>
                  <a:pt x="6756" y="1021"/>
                  <a:pt x="6737" y="996"/>
                  <a:pt x="6741" y="969"/>
                </a:cubicBezTo>
                <a:cubicBezTo>
                  <a:pt x="6745" y="941"/>
                  <a:pt x="6770" y="922"/>
                  <a:pt x="6798" y="926"/>
                </a:cubicBezTo>
                <a:close/>
                <a:moveTo>
                  <a:pt x="7194" y="981"/>
                </a:moveTo>
                <a:lnTo>
                  <a:pt x="7212" y="984"/>
                </a:lnTo>
                <a:lnTo>
                  <a:pt x="7392" y="1008"/>
                </a:lnTo>
                <a:cubicBezTo>
                  <a:pt x="7419" y="1012"/>
                  <a:pt x="7438" y="1037"/>
                  <a:pt x="7435" y="1064"/>
                </a:cubicBezTo>
                <a:cubicBezTo>
                  <a:pt x="7431" y="1092"/>
                  <a:pt x="7406" y="1111"/>
                  <a:pt x="7378" y="1107"/>
                </a:cubicBezTo>
                <a:lnTo>
                  <a:pt x="7199" y="1083"/>
                </a:lnTo>
                <a:lnTo>
                  <a:pt x="7180" y="1080"/>
                </a:lnTo>
                <a:cubicBezTo>
                  <a:pt x="7153" y="1077"/>
                  <a:pt x="7133" y="1051"/>
                  <a:pt x="7137" y="1024"/>
                </a:cubicBezTo>
                <a:cubicBezTo>
                  <a:pt x="7141" y="997"/>
                  <a:pt x="7166" y="978"/>
                  <a:pt x="7194" y="981"/>
                </a:cubicBezTo>
                <a:close/>
                <a:moveTo>
                  <a:pt x="7590" y="1035"/>
                </a:moveTo>
                <a:lnTo>
                  <a:pt x="7788" y="1061"/>
                </a:lnTo>
                <a:cubicBezTo>
                  <a:pt x="7815" y="1065"/>
                  <a:pt x="7835" y="1090"/>
                  <a:pt x="7831" y="1117"/>
                </a:cubicBezTo>
                <a:cubicBezTo>
                  <a:pt x="7827" y="1145"/>
                  <a:pt x="7802" y="1164"/>
                  <a:pt x="7775" y="1160"/>
                </a:cubicBezTo>
                <a:lnTo>
                  <a:pt x="7577" y="1134"/>
                </a:lnTo>
                <a:cubicBezTo>
                  <a:pt x="7549" y="1130"/>
                  <a:pt x="7530" y="1105"/>
                  <a:pt x="7534" y="1077"/>
                </a:cubicBezTo>
                <a:cubicBezTo>
                  <a:pt x="7537" y="1050"/>
                  <a:pt x="7563" y="1031"/>
                  <a:pt x="7590" y="1035"/>
                </a:cubicBezTo>
                <a:close/>
                <a:moveTo>
                  <a:pt x="7986" y="1088"/>
                </a:moveTo>
                <a:lnTo>
                  <a:pt x="8185" y="1114"/>
                </a:lnTo>
                <a:cubicBezTo>
                  <a:pt x="8212" y="1118"/>
                  <a:pt x="8231" y="1143"/>
                  <a:pt x="8227" y="1170"/>
                </a:cubicBezTo>
                <a:cubicBezTo>
                  <a:pt x="8224" y="1198"/>
                  <a:pt x="8199" y="1217"/>
                  <a:pt x="8171" y="1213"/>
                </a:cubicBezTo>
                <a:lnTo>
                  <a:pt x="7973" y="1187"/>
                </a:lnTo>
                <a:cubicBezTo>
                  <a:pt x="7946" y="1183"/>
                  <a:pt x="7926" y="1158"/>
                  <a:pt x="7930" y="1131"/>
                </a:cubicBezTo>
                <a:cubicBezTo>
                  <a:pt x="7934" y="1103"/>
                  <a:pt x="7959" y="1084"/>
                  <a:pt x="7986" y="1088"/>
                </a:cubicBezTo>
                <a:close/>
                <a:moveTo>
                  <a:pt x="8383" y="1141"/>
                </a:moveTo>
                <a:lnTo>
                  <a:pt x="8581" y="1167"/>
                </a:lnTo>
                <a:cubicBezTo>
                  <a:pt x="8608" y="1171"/>
                  <a:pt x="8628" y="1196"/>
                  <a:pt x="8624" y="1224"/>
                </a:cubicBezTo>
                <a:cubicBezTo>
                  <a:pt x="8620" y="1251"/>
                  <a:pt x="8595" y="1270"/>
                  <a:pt x="8568" y="1267"/>
                </a:cubicBezTo>
                <a:lnTo>
                  <a:pt x="8369" y="1240"/>
                </a:lnTo>
                <a:cubicBezTo>
                  <a:pt x="8342" y="1236"/>
                  <a:pt x="8323" y="1211"/>
                  <a:pt x="8327" y="1184"/>
                </a:cubicBezTo>
                <a:cubicBezTo>
                  <a:pt x="8330" y="1156"/>
                  <a:pt x="8355" y="1137"/>
                  <a:pt x="8383" y="1141"/>
                </a:cubicBezTo>
                <a:close/>
              </a:path>
            </a:pathLst>
          </a:custGeom>
          <a:solidFill>
            <a:srgbClr val="ED7D31"/>
          </a:solidFill>
          <a:ln w="0" cap="flat">
            <a:solidFill>
              <a:srgbClr val="ED7D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5BB4C655-399C-4E38-B3B9-9CA9082DB75D}"/>
              </a:ext>
            </a:extLst>
          </p:cNvPr>
          <p:cNvSpPr>
            <a:spLocks noEditPoints="1"/>
          </p:cNvSpPr>
          <p:nvPr/>
        </p:nvSpPr>
        <p:spPr bwMode="auto">
          <a:xfrm>
            <a:off x="7411195" y="2079670"/>
            <a:ext cx="5361308" cy="1272143"/>
          </a:xfrm>
          <a:custGeom>
            <a:avLst/>
            <a:gdLst>
              <a:gd name="T0" fmla="*/ 302 w 8676"/>
              <a:gd name="T1" fmla="*/ 2688 h 2771"/>
              <a:gd name="T2" fmla="*/ 4 w 8676"/>
              <a:gd name="T3" fmla="*/ 2725 h 2771"/>
              <a:gd name="T4" fmla="*/ 643 w 8676"/>
              <a:gd name="T5" fmla="*/ 2596 h 2771"/>
              <a:gd name="T6" fmla="*/ 655 w 8676"/>
              <a:gd name="T7" fmla="*/ 2695 h 2771"/>
              <a:gd name="T8" fmla="*/ 444 w 8676"/>
              <a:gd name="T9" fmla="*/ 2620 h 2771"/>
              <a:gd name="T10" fmla="*/ 1095 w 8676"/>
              <a:gd name="T11" fmla="*/ 2588 h 2771"/>
              <a:gd name="T12" fmla="*/ 798 w 8676"/>
              <a:gd name="T13" fmla="*/ 2627 h 2771"/>
              <a:gd name="T14" fmla="*/ 1436 w 8676"/>
              <a:gd name="T15" fmla="*/ 2494 h 2771"/>
              <a:gd name="T16" fmla="*/ 1251 w 8676"/>
              <a:gd name="T17" fmla="*/ 2619 h 2771"/>
              <a:gd name="T18" fmla="*/ 1620 w 8676"/>
              <a:gd name="T19" fmla="*/ 2443 h 2771"/>
              <a:gd name="T20" fmla="*/ 1841 w 8676"/>
              <a:gd name="T21" fmla="*/ 2480 h 2771"/>
              <a:gd name="T22" fmla="*/ 1620 w 8676"/>
              <a:gd name="T23" fmla="*/ 2443 h 2771"/>
              <a:gd name="T24" fmla="*/ 2193 w 8676"/>
              <a:gd name="T25" fmla="*/ 2267 h 2771"/>
              <a:gd name="T26" fmla="*/ 2212 w 8676"/>
              <a:gd name="T27" fmla="*/ 2366 h 2771"/>
              <a:gd name="T28" fmla="*/ 2003 w 8676"/>
              <a:gd name="T29" fmla="*/ 2326 h 2771"/>
              <a:gd name="T30" fmla="*/ 2637 w 8676"/>
              <a:gd name="T31" fmla="*/ 2176 h 2771"/>
              <a:gd name="T32" fmla="*/ 2351 w 8676"/>
              <a:gd name="T33" fmla="*/ 2269 h 2771"/>
              <a:gd name="T34" fmla="*/ 2898 w 8676"/>
              <a:gd name="T35" fmla="*/ 2039 h 2771"/>
              <a:gd name="T36" fmla="*/ 2985 w 8676"/>
              <a:gd name="T37" fmla="*/ 2116 h 2771"/>
              <a:gd name="T38" fmla="*/ 2732 w 8676"/>
              <a:gd name="T39" fmla="*/ 2145 h 2771"/>
              <a:gd name="T40" fmla="*/ 3336 w 8676"/>
              <a:gd name="T41" fmla="*/ 1900 h 2771"/>
              <a:gd name="T42" fmla="*/ 3175 w 8676"/>
              <a:gd name="T43" fmla="*/ 2056 h 2771"/>
              <a:gd name="T44" fmla="*/ 3526 w 8676"/>
              <a:gd name="T45" fmla="*/ 1839 h 2771"/>
              <a:gd name="T46" fmla="*/ 3780 w 8676"/>
              <a:gd name="T47" fmla="*/ 1811 h 2771"/>
              <a:gd name="T48" fmla="*/ 3557 w 8676"/>
              <a:gd name="T49" fmla="*/ 1934 h 2771"/>
              <a:gd name="T50" fmla="*/ 3907 w 8676"/>
              <a:gd name="T51" fmla="*/ 1717 h 2771"/>
              <a:gd name="T52" fmla="*/ 4128 w 8676"/>
              <a:gd name="T53" fmla="*/ 1752 h 2771"/>
              <a:gd name="T54" fmla="*/ 3907 w 8676"/>
              <a:gd name="T55" fmla="*/ 1717 h 2771"/>
              <a:gd name="T56" fmla="*/ 4476 w 8676"/>
              <a:gd name="T57" fmla="*/ 1531 h 2771"/>
              <a:gd name="T58" fmla="*/ 4361 w 8676"/>
              <a:gd name="T59" fmla="*/ 1678 h 2771"/>
              <a:gd name="T60" fmla="*/ 4289 w 8676"/>
              <a:gd name="T61" fmla="*/ 1596 h 2771"/>
              <a:gd name="T62" fmla="*/ 4917 w 8676"/>
              <a:gd name="T63" fmla="*/ 1428 h 2771"/>
              <a:gd name="T64" fmla="*/ 4698 w 8676"/>
              <a:gd name="T65" fmla="*/ 1559 h 2771"/>
              <a:gd name="T66" fmla="*/ 5040 w 8676"/>
              <a:gd name="T67" fmla="*/ 1332 h 2771"/>
              <a:gd name="T68" fmla="*/ 5262 w 8676"/>
              <a:gd name="T69" fmla="*/ 1350 h 2771"/>
              <a:gd name="T70" fmla="*/ 5040 w 8676"/>
              <a:gd name="T71" fmla="*/ 1332 h 2771"/>
              <a:gd name="T72" fmla="*/ 5661 w 8676"/>
              <a:gd name="T73" fmla="*/ 1136 h 2771"/>
              <a:gd name="T74" fmla="*/ 5383 w 8676"/>
              <a:gd name="T75" fmla="*/ 1248 h 2771"/>
              <a:gd name="T76" fmla="*/ 5969 w 8676"/>
              <a:gd name="T77" fmla="*/ 960 h 2771"/>
              <a:gd name="T78" fmla="*/ 5819 w 8676"/>
              <a:gd name="T79" fmla="*/ 1126 h 2771"/>
              <a:gd name="T80" fmla="*/ 6155 w 8676"/>
              <a:gd name="T81" fmla="*/ 888 h 2771"/>
              <a:gd name="T82" fmla="*/ 6378 w 8676"/>
              <a:gd name="T83" fmla="*/ 908 h 2771"/>
              <a:gd name="T84" fmla="*/ 6155 w 8676"/>
              <a:gd name="T85" fmla="*/ 888 h 2771"/>
              <a:gd name="T86" fmla="*/ 6781 w 8676"/>
              <a:gd name="T87" fmla="*/ 703 h 2771"/>
              <a:gd name="T88" fmla="*/ 6499 w 8676"/>
              <a:gd name="T89" fmla="*/ 807 h 2771"/>
              <a:gd name="T90" fmla="*/ 7092 w 8676"/>
              <a:gd name="T91" fmla="*/ 535 h 2771"/>
              <a:gd name="T92" fmla="*/ 6939 w 8676"/>
              <a:gd name="T93" fmla="*/ 698 h 2771"/>
              <a:gd name="T94" fmla="*/ 7281 w 8676"/>
              <a:gd name="T95" fmla="*/ 467 h 2771"/>
              <a:gd name="T96" fmla="*/ 7502 w 8676"/>
              <a:gd name="T97" fmla="*/ 495 h 2771"/>
              <a:gd name="T98" fmla="*/ 7281 w 8676"/>
              <a:gd name="T99" fmla="*/ 467 h 2771"/>
              <a:gd name="T100" fmla="*/ 7910 w 8676"/>
              <a:gd name="T101" fmla="*/ 298 h 2771"/>
              <a:gd name="T102" fmla="*/ 7627 w 8676"/>
              <a:gd name="T103" fmla="*/ 398 h 2771"/>
              <a:gd name="T104" fmla="*/ 8225 w 8676"/>
              <a:gd name="T105" fmla="*/ 138 h 2771"/>
              <a:gd name="T106" fmla="*/ 8068 w 8676"/>
              <a:gd name="T107" fmla="*/ 297 h 2771"/>
              <a:gd name="T108" fmla="*/ 8415 w 8676"/>
              <a:gd name="T109" fmla="*/ 74 h 2771"/>
              <a:gd name="T110" fmla="*/ 8636 w 8676"/>
              <a:gd name="T111" fmla="*/ 104 h 2771"/>
              <a:gd name="T112" fmla="*/ 8384 w 8676"/>
              <a:gd name="T113" fmla="*/ 137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676" h="2771">
                <a:moveTo>
                  <a:pt x="47" y="2669"/>
                </a:moveTo>
                <a:lnTo>
                  <a:pt x="246" y="2644"/>
                </a:lnTo>
                <a:cubicBezTo>
                  <a:pt x="273" y="2641"/>
                  <a:pt x="298" y="2661"/>
                  <a:pt x="302" y="2688"/>
                </a:cubicBezTo>
                <a:cubicBezTo>
                  <a:pt x="305" y="2715"/>
                  <a:pt x="285" y="2740"/>
                  <a:pt x="258" y="2744"/>
                </a:cubicBezTo>
                <a:lnTo>
                  <a:pt x="60" y="2768"/>
                </a:lnTo>
                <a:cubicBezTo>
                  <a:pt x="32" y="2771"/>
                  <a:pt x="7" y="2752"/>
                  <a:pt x="4" y="2725"/>
                </a:cubicBezTo>
                <a:cubicBezTo>
                  <a:pt x="0" y="2697"/>
                  <a:pt x="20" y="2672"/>
                  <a:pt x="47" y="2669"/>
                </a:cubicBezTo>
                <a:close/>
                <a:moveTo>
                  <a:pt x="444" y="2620"/>
                </a:moveTo>
                <a:lnTo>
                  <a:pt x="643" y="2596"/>
                </a:lnTo>
                <a:cubicBezTo>
                  <a:pt x="670" y="2592"/>
                  <a:pt x="695" y="2612"/>
                  <a:pt x="699" y="2639"/>
                </a:cubicBezTo>
                <a:cubicBezTo>
                  <a:pt x="702" y="2667"/>
                  <a:pt x="682" y="2692"/>
                  <a:pt x="655" y="2695"/>
                </a:cubicBezTo>
                <a:lnTo>
                  <a:pt x="655" y="2695"/>
                </a:lnTo>
                <a:lnTo>
                  <a:pt x="457" y="2719"/>
                </a:lnTo>
                <a:cubicBezTo>
                  <a:pt x="429" y="2723"/>
                  <a:pt x="404" y="2703"/>
                  <a:pt x="401" y="2676"/>
                </a:cubicBezTo>
                <a:cubicBezTo>
                  <a:pt x="397" y="2648"/>
                  <a:pt x="417" y="2623"/>
                  <a:pt x="444" y="2620"/>
                </a:cubicBezTo>
                <a:close/>
                <a:moveTo>
                  <a:pt x="841" y="2571"/>
                </a:moveTo>
                <a:lnTo>
                  <a:pt x="1039" y="2545"/>
                </a:lnTo>
                <a:cubicBezTo>
                  <a:pt x="1067" y="2542"/>
                  <a:pt x="1092" y="2561"/>
                  <a:pt x="1095" y="2588"/>
                </a:cubicBezTo>
                <a:cubicBezTo>
                  <a:pt x="1099" y="2616"/>
                  <a:pt x="1080" y="2641"/>
                  <a:pt x="1052" y="2644"/>
                </a:cubicBezTo>
                <a:lnTo>
                  <a:pt x="854" y="2670"/>
                </a:lnTo>
                <a:cubicBezTo>
                  <a:pt x="826" y="2674"/>
                  <a:pt x="801" y="2654"/>
                  <a:pt x="798" y="2627"/>
                </a:cubicBezTo>
                <a:cubicBezTo>
                  <a:pt x="794" y="2599"/>
                  <a:pt x="814" y="2574"/>
                  <a:pt x="841" y="2571"/>
                </a:cubicBezTo>
                <a:close/>
                <a:moveTo>
                  <a:pt x="1238" y="2520"/>
                </a:moveTo>
                <a:lnTo>
                  <a:pt x="1436" y="2494"/>
                </a:lnTo>
                <a:cubicBezTo>
                  <a:pt x="1463" y="2490"/>
                  <a:pt x="1489" y="2510"/>
                  <a:pt x="1492" y="2537"/>
                </a:cubicBezTo>
                <a:cubicBezTo>
                  <a:pt x="1496" y="2564"/>
                  <a:pt x="1476" y="2590"/>
                  <a:pt x="1449" y="2593"/>
                </a:cubicBezTo>
                <a:lnTo>
                  <a:pt x="1251" y="2619"/>
                </a:lnTo>
                <a:cubicBezTo>
                  <a:pt x="1223" y="2622"/>
                  <a:pt x="1198" y="2603"/>
                  <a:pt x="1195" y="2576"/>
                </a:cubicBezTo>
                <a:cubicBezTo>
                  <a:pt x="1191" y="2548"/>
                  <a:pt x="1210" y="2523"/>
                  <a:pt x="1238" y="2520"/>
                </a:cubicBezTo>
                <a:close/>
                <a:moveTo>
                  <a:pt x="1620" y="2443"/>
                </a:moveTo>
                <a:lnTo>
                  <a:pt x="1812" y="2385"/>
                </a:lnTo>
                <a:cubicBezTo>
                  <a:pt x="1838" y="2377"/>
                  <a:pt x="1866" y="2391"/>
                  <a:pt x="1874" y="2418"/>
                </a:cubicBezTo>
                <a:cubicBezTo>
                  <a:pt x="1882" y="2444"/>
                  <a:pt x="1867" y="2472"/>
                  <a:pt x="1841" y="2480"/>
                </a:cubicBezTo>
                <a:lnTo>
                  <a:pt x="1650" y="2539"/>
                </a:lnTo>
                <a:cubicBezTo>
                  <a:pt x="1623" y="2547"/>
                  <a:pt x="1595" y="2532"/>
                  <a:pt x="1587" y="2506"/>
                </a:cubicBezTo>
                <a:cubicBezTo>
                  <a:pt x="1579" y="2480"/>
                  <a:pt x="1594" y="2452"/>
                  <a:pt x="1620" y="2443"/>
                </a:cubicBezTo>
                <a:close/>
                <a:moveTo>
                  <a:pt x="2003" y="2326"/>
                </a:moveTo>
                <a:lnTo>
                  <a:pt x="2183" y="2271"/>
                </a:lnTo>
                <a:lnTo>
                  <a:pt x="2193" y="2267"/>
                </a:lnTo>
                <a:cubicBezTo>
                  <a:pt x="2219" y="2259"/>
                  <a:pt x="2248" y="2273"/>
                  <a:pt x="2256" y="2299"/>
                </a:cubicBezTo>
                <a:cubicBezTo>
                  <a:pt x="2265" y="2326"/>
                  <a:pt x="2250" y="2354"/>
                  <a:pt x="2224" y="2362"/>
                </a:cubicBezTo>
                <a:lnTo>
                  <a:pt x="2212" y="2366"/>
                </a:lnTo>
                <a:lnTo>
                  <a:pt x="2032" y="2422"/>
                </a:lnTo>
                <a:cubicBezTo>
                  <a:pt x="2006" y="2430"/>
                  <a:pt x="1978" y="2415"/>
                  <a:pt x="1970" y="2388"/>
                </a:cubicBezTo>
                <a:cubicBezTo>
                  <a:pt x="1962" y="2362"/>
                  <a:pt x="1976" y="2334"/>
                  <a:pt x="2003" y="2326"/>
                </a:cubicBezTo>
                <a:close/>
                <a:moveTo>
                  <a:pt x="2383" y="2206"/>
                </a:moveTo>
                <a:lnTo>
                  <a:pt x="2574" y="2144"/>
                </a:lnTo>
                <a:cubicBezTo>
                  <a:pt x="2600" y="2135"/>
                  <a:pt x="2628" y="2150"/>
                  <a:pt x="2637" y="2176"/>
                </a:cubicBezTo>
                <a:cubicBezTo>
                  <a:pt x="2645" y="2202"/>
                  <a:pt x="2631" y="2231"/>
                  <a:pt x="2604" y="2239"/>
                </a:cubicBezTo>
                <a:lnTo>
                  <a:pt x="2414" y="2301"/>
                </a:lnTo>
                <a:cubicBezTo>
                  <a:pt x="2388" y="2309"/>
                  <a:pt x="2360" y="2295"/>
                  <a:pt x="2351" y="2269"/>
                </a:cubicBezTo>
                <a:cubicBezTo>
                  <a:pt x="2343" y="2242"/>
                  <a:pt x="2357" y="2214"/>
                  <a:pt x="2383" y="2206"/>
                </a:cubicBezTo>
                <a:close/>
                <a:moveTo>
                  <a:pt x="2764" y="2082"/>
                </a:moveTo>
                <a:lnTo>
                  <a:pt x="2898" y="2039"/>
                </a:lnTo>
                <a:lnTo>
                  <a:pt x="2955" y="2021"/>
                </a:lnTo>
                <a:cubicBezTo>
                  <a:pt x="2981" y="2013"/>
                  <a:pt x="3009" y="2027"/>
                  <a:pt x="3017" y="2053"/>
                </a:cubicBezTo>
                <a:cubicBezTo>
                  <a:pt x="3026" y="2080"/>
                  <a:pt x="3011" y="2108"/>
                  <a:pt x="2985" y="2116"/>
                </a:cubicBezTo>
                <a:lnTo>
                  <a:pt x="2929" y="2134"/>
                </a:lnTo>
                <a:lnTo>
                  <a:pt x="2795" y="2177"/>
                </a:lnTo>
                <a:cubicBezTo>
                  <a:pt x="2768" y="2186"/>
                  <a:pt x="2740" y="2172"/>
                  <a:pt x="2732" y="2145"/>
                </a:cubicBezTo>
                <a:cubicBezTo>
                  <a:pt x="2723" y="2119"/>
                  <a:pt x="2738" y="2091"/>
                  <a:pt x="2764" y="2082"/>
                </a:cubicBezTo>
                <a:close/>
                <a:moveTo>
                  <a:pt x="3145" y="1960"/>
                </a:moveTo>
                <a:lnTo>
                  <a:pt x="3336" y="1900"/>
                </a:lnTo>
                <a:cubicBezTo>
                  <a:pt x="3362" y="1891"/>
                  <a:pt x="3390" y="1906"/>
                  <a:pt x="3398" y="1932"/>
                </a:cubicBezTo>
                <a:cubicBezTo>
                  <a:pt x="3407" y="1958"/>
                  <a:pt x="3392" y="1986"/>
                  <a:pt x="3366" y="1995"/>
                </a:cubicBezTo>
                <a:lnTo>
                  <a:pt x="3175" y="2056"/>
                </a:lnTo>
                <a:cubicBezTo>
                  <a:pt x="3149" y="2064"/>
                  <a:pt x="3121" y="2049"/>
                  <a:pt x="3113" y="2023"/>
                </a:cubicBezTo>
                <a:cubicBezTo>
                  <a:pt x="3104" y="1997"/>
                  <a:pt x="3119" y="1969"/>
                  <a:pt x="3145" y="1960"/>
                </a:cubicBezTo>
                <a:close/>
                <a:moveTo>
                  <a:pt x="3526" y="1839"/>
                </a:moveTo>
                <a:lnTo>
                  <a:pt x="3614" y="1811"/>
                </a:lnTo>
                <a:lnTo>
                  <a:pt x="3717" y="1778"/>
                </a:lnTo>
                <a:cubicBezTo>
                  <a:pt x="3743" y="1770"/>
                  <a:pt x="3771" y="1784"/>
                  <a:pt x="3780" y="1811"/>
                </a:cubicBezTo>
                <a:cubicBezTo>
                  <a:pt x="3788" y="1837"/>
                  <a:pt x="3773" y="1865"/>
                  <a:pt x="3747" y="1873"/>
                </a:cubicBezTo>
                <a:lnTo>
                  <a:pt x="3645" y="1906"/>
                </a:lnTo>
                <a:lnTo>
                  <a:pt x="3557" y="1934"/>
                </a:lnTo>
                <a:cubicBezTo>
                  <a:pt x="3530" y="1943"/>
                  <a:pt x="3502" y="1928"/>
                  <a:pt x="3494" y="1902"/>
                </a:cubicBezTo>
                <a:cubicBezTo>
                  <a:pt x="3485" y="1875"/>
                  <a:pt x="3500" y="1847"/>
                  <a:pt x="3526" y="1839"/>
                </a:cubicBezTo>
                <a:close/>
                <a:moveTo>
                  <a:pt x="3907" y="1717"/>
                </a:moveTo>
                <a:lnTo>
                  <a:pt x="4098" y="1657"/>
                </a:lnTo>
                <a:cubicBezTo>
                  <a:pt x="4124" y="1648"/>
                  <a:pt x="4152" y="1663"/>
                  <a:pt x="4161" y="1689"/>
                </a:cubicBezTo>
                <a:cubicBezTo>
                  <a:pt x="4169" y="1716"/>
                  <a:pt x="4155" y="1744"/>
                  <a:pt x="4128" y="1752"/>
                </a:cubicBezTo>
                <a:lnTo>
                  <a:pt x="3938" y="1813"/>
                </a:lnTo>
                <a:cubicBezTo>
                  <a:pt x="3911" y="1821"/>
                  <a:pt x="3883" y="1807"/>
                  <a:pt x="3875" y="1780"/>
                </a:cubicBezTo>
                <a:cubicBezTo>
                  <a:pt x="3867" y="1754"/>
                  <a:pt x="3881" y="1726"/>
                  <a:pt x="3907" y="1717"/>
                </a:cubicBezTo>
                <a:close/>
                <a:moveTo>
                  <a:pt x="4289" y="1596"/>
                </a:moveTo>
                <a:lnTo>
                  <a:pt x="4330" y="1583"/>
                </a:lnTo>
                <a:lnTo>
                  <a:pt x="4476" y="1531"/>
                </a:lnTo>
                <a:cubicBezTo>
                  <a:pt x="4502" y="1522"/>
                  <a:pt x="4531" y="1536"/>
                  <a:pt x="4540" y="1562"/>
                </a:cubicBezTo>
                <a:cubicBezTo>
                  <a:pt x="4549" y="1588"/>
                  <a:pt x="4535" y="1616"/>
                  <a:pt x="4509" y="1625"/>
                </a:cubicBezTo>
                <a:lnTo>
                  <a:pt x="4361" y="1678"/>
                </a:lnTo>
                <a:lnTo>
                  <a:pt x="4319" y="1691"/>
                </a:lnTo>
                <a:cubicBezTo>
                  <a:pt x="4293" y="1700"/>
                  <a:pt x="4264" y="1685"/>
                  <a:pt x="4256" y="1659"/>
                </a:cubicBezTo>
                <a:cubicBezTo>
                  <a:pt x="4248" y="1633"/>
                  <a:pt x="4262" y="1605"/>
                  <a:pt x="4289" y="1596"/>
                </a:cubicBezTo>
                <a:close/>
                <a:moveTo>
                  <a:pt x="4665" y="1464"/>
                </a:moveTo>
                <a:lnTo>
                  <a:pt x="4853" y="1398"/>
                </a:lnTo>
                <a:cubicBezTo>
                  <a:pt x="4879" y="1389"/>
                  <a:pt x="4908" y="1402"/>
                  <a:pt x="4917" y="1428"/>
                </a:cubicBezTo>
                <a:cubicBezTo>
                  <a:pt x="4926" y="1454"/>
                  <a:pt x="4912" y="1483"/>
                  <a:pt x="4886" y="1492"/>
                </a:cubicBezTo>
                <a:lnTo>
                  <a:pt x="4886" y="1492"/>
                </a:lnTo>
                <a:lnTo>
                  <a:pt x="4698" y="1559"/>
                </a:lnTo>
                <a:cubicBezTo>
                  <a:pt x="4672" y="1568"/>
                  <a:pt x="4643" y="1554"/>
                  <a:pt x="4634" y="1528"/>
                </a:cubicBezTo>
                <a:cubicBezTo>
                  <a:pt x="4625" y="1502"/>
                  <a:pt x="4638" y="1474"/>
                  <a:pt x="4665" y="1464"/>
                </a:cubicBezTo>
                <a:close/>
                <a:moveTo>
                  <a:pt x="5040" y="1332"/>
                </a:moveTo>
                <a:lnTo>
                  <a:pt x="5225" y="1257"/>
                </a:lnTo>
                <a:cubicBezTo>
                  <a:pt x="5251" y="1247"/>
                  <a:pt x="5280" y="1259"/>
                  <a:pt x="5290" y="1285"/>
                </a:cubicBezTo>
                <a:cubicBezTo>
                  <a:pt x="5301" y="1310"/>
                  <a:pt x="5288" y="1340"/>
                  <a:pt x="5262" y="1350"/>
                </a:cubicBezTo>
                <a:lnTo>
                  <a:pt x="5077" y="1425"/>
                </a:lnTo>
                <a:cubicBezTo>
                  <a:pt x="5051" y="1435"/>
                  <a:pt x="5022" y="1422"/>
                  <a:pt x="5012" y="1397"/>
                </a:cubicBezTo>
                <a:cubicBezTo>
                  <a:pt x="5002" y="1371"/>
                  <a:pt x="5014" y="1342"/>
                  <a:pt x="5040" y="1332"/>
                </a:cubicBezTo>
                <a:close/>
                <a:moveTo>
                  <a:pt x="5411" y="1182"/>
                </a:moveTo>
                <a:lnTo>
                  <a:pt x="5596" y="1108"/>
                </a:lnTo>
                <a:cubicBezTo>
                  <a:pt x="5622" y="1098"/>
                  <a:pt x="5651" y="1110"/>
                  <a:pt x="5661" y="1136"/>
                </a:cubicBezTo>
                <a:cubicBezTo>
                  <a:pt x="5672" y="1161"/>
                  <a:pt x="5659" y="1190"/>
                  <a:pt x="5634" y="1201"/>
                </a:cubicBezTo>
                <a:lnTo>
                  <a:pt x="5448" y="1275"/>
                </a:lnTo>
                <a:cubicBezTo>
                  <a:pt x="5422" y="1286"/>
                  <a:pt x="5393" y="1273"/>
                  <a:pt x="5383" y="1248"/>
                </a:cubicBezTo>
                <a:cubicBezTo>
                  <a:pt x="5373" y="1222"/>
                  <a:pt x="5385" y="1193"/>
                  <a:pt x="5411" y="1182"/>
                </a:cubicBezTo>
                <a:close/>
                <a:moveTo>
                  <a:pt x="5782" y="1033"/>
                </a:moveTo>
                <a:lnTo>
                  <a:pt x="5969" y="960"/>
                </a:lnTo>
                <a:cubicBezTo>
                  <a:pt x="5994" y="950"/>
                  <a:pt x="6023" y="963"/>
                  <a:pt x="6033" y="989"/>
                </a:cubicBezTo>
                <a:cubicBezTo>
                  <a:pt x="6043" y="1015"/>
                  <a:pt x="6031" y="1044"/>
                  <a:pt x="6005" y="1054"/>
                </a:cubicBezTo>
                <a:lnTo>
                  <a:pt x="5819" y="1126"/>
                </a:lnTo>
                <a:cubicBezTo>
                  <a:pt x="5793" y="1136"/>
                  <a:pt x="5764" y="1124"/>
                  <a:pt x="5754" y="1098"/>
                </a:cubicBezTo>
                <a:cubicBezTo>
                  <a:pt x="5744" y="1072"/>
                  <a:pt x="5757" y="1043"/>
                  <a:pt x="5782" y="1033"/>
                </a:cubicBezTo>
                <a:close/>
                <a:moveTo>
                  <a:pt x="6155" y="888"/>
                </a:moveTo>
                <a:lnTo>
                  <a:pt x="6341" y="815"/>
                </a:lnTo>
                <a:cubicBezTo>
                  <a:pt x="6367" y="805"/>
                  <a:pt x="6396" y="817"/>
                  <a:pt x="6406" y="843"/>
                </a:cubicBezTo>
                <a:cubicBezTo>
                  <a:pt x="6416" y="869"/>
                  <a:pt x="6403" y="898"/>
                  <a:pt x="6378" y="908"/>
                </a:cubicBezTo>
                <a:lnTo>
                  <a:pt x="6191" y="981"/>
                </a:lnTo>
                <a:cubicBezTo>
                  <a:pt x="6166" y="991"/>
                  <a:pt x="6137" y="978"/>
                  <a:pt x="6127" y="952"/>
                </a:cubicBezTo>
                <a:cubicBezTo>
                  <a:pt x="6116" y="927"/>
                  <a:pt x="6129" y="898"/>
                  <a:pt x="6155" y="888"/>
                </a:cubicBezTo>
                <a:close/>
                <a:moveTo>
                  <a:pt x="6529" y="743"/>
                </a:moveTo>
                <a:lnTo>
                  <a:pt x="6716" y="673"/>
                </a:lnTo>
                <a:cubicBezTo>
                  <a:pt x="6742" y="664"/>
                  <a:pt x="6771" y="677"/>
                  <a:pt x="6781" y="703"/>
                </a:cubicBezTo>
                <a:cubicBezTo>
                  <a:pt x="6790" y="729"/>
                  <a:pt x="6777" y="758"/>
                  <a:pt x="6751" y="767"/>
                </a:cubicBezTo>
                <a:lnTo>
                  <a:pt x="6563" y="837"/>
                </a:lnTo>
                <a:cubicBezTo>
                  <a:pt x="6537" y="846"/>
                  <a:pt x="6509" y="833"/>
                  <a:pt x="6499" y="807"/>
                </a:cubicBezTo>
                <a:cubicBezTo>
                  <a:pt x="6490" y="781"/>
                  <a:pt x="6503" y="752"/>
                  <a:pt x="6529" y="743"/>
                </a:cubicBezTo>
                <a:close/>
                <a:moveTo>
                  <a:pt x="6904" y="604"/>
                </a:moveTo>
                <a:lnTo>
                  <a:pt x="7092" y="535"/>
                </a:lnTo>
                <a:cubicBezTo>
                  <a:pt x="7118" y="526"/>
                  <a:pt x="7146" y="539"/>
                  <a:pt x="7156" y="565"/>
                </a:cubicBezTo>
                <a:cubicBezTo>
                  <a:pt x="7165" y="591"/>
                  <a:pt x="7152" y="619"/>
                  <a:pt x="7126" y="629"/>
                </a:cubicBezTo>
                <a:lnTo>
                  <a:pt x="6939" y="698"/>
                </a:lnTo>
                <a:cubicBezTo>
                  <a:pt x="6913" y="708"/>
                  <a:pt x="6884" y="694"/>
                  <a:pt x="6874" y="669"/>
                </a:cubicBezTo>
                <a:cubicBezTo>
                  <a:pt x="6865" y="643"/>
                  <a:pt x="6878" y="614"/>
                  <a:pt x="6904" y="604"/>
                </a:cubicBezTo>
                <a:close/>
                <a:moveTo>
                  <a:pt x="7281" y="467"/>
                </a:moveTo>
                <a:lnTo>
                  <a:pt x="7469" y="401"/>
                </a:lnTo>
                <a:cubicBezTo>
                  <a:pt x="7495" y="391"/>
                  <a:pt x="7524" y="405"/>
                  <a:pt x="7533" y="431"/>
                </a:cubicBezTo>
                <a:cubicBezTo>
                  <a:pt x="7542" y="457"/>
                  <a:pt x="7528" y="486"/>
                  <a:pt x="7502" y="495"/>
                </a:cubicBezTo>
                <a:lnTo>
                  <a:pt x="7314" y="561"/>
                </a:lnTo>
                <a:cubicBezTo>
                  <a:pt x="7288" y="571"/>
                  <a:pt x="7259" y="557"/>
                  <a:pt x="7250" y="531"/>
                </a:cubicBezTo>
                <a:cubicBezTo>
                  <a:pt x="7241" y="505"/>
                  <a:pt x="7255" y="476"/>
                  <a:pt x="7281" y="467"/>
                </a:cubicBezTo>
                <a:close/>
                <a:moveTo>
                  <a:pt x="7658" y="334"/>
                </a:moveTo>
                <a:lnTo>
                  <a:pt x="7847" y="268"/>
                </a:lnTo>
                <a:cubicBezTo>
                  <a:pt x="7873" y="259"/>
                  <a:pt x="7901" y="272"/>
                  <a:pt x="7910" y="298"/>
                </a:cubicBezTo>
                <a:cubicBezTo>
                  <a:pt x="7919" y="324"/>
                  <a:pt x="7906" y="353"/>
                  <a:pt x="7880" y="362"/>
                </a:cubicBezTo>
                <a:lnTo>
                  <a:pt x="7691" y="429"/>
                </a:lnTo>
                <a:cubicBezTo>
                  <a:pt x="7665" y="438"/>
                  <a:pt x="7636" y="424"/>
                  <a:pt x="7627" y="398"/>
                </a:cubicBezTo>
                <a:cubicBezTo>
                  <a:pt x="7618" y="372"/>
                  <a:pt x="7632" y="343"/>
                  <a:pt x="7658" y="334"/>
                </a:cubicBezTo>
                <a:close/>
                <a:moveTo>
                  <a:pt x="8036" y="203"/>
                </a:moveTo>
                <a:lnTo>
                  <a:pt x="8225" y="138"/>
                </a:lnTo>
                <a:cubicBezTo>
                  <a:pt x="8252" y="129"/>
                  <a:pt x="8280" y="143"/>
                  <a:pt x="8289" y="169"/>
                </a:cubicBezTo>
                <a:cubicBezTo>
                  <a:pt x="8298" y="195"/>
                  <a:pt x="8284" y="224"/>
                  <a:pt x="8258" y="233"/>
                </a:cubicBezTo>
                <a:lnTo>
                  <a:pt x="8068" y="297"/>
                </a:lnTo>
                <a:cubicBezTo>
                  <a:pt x="8042" y="306"/>
                  <a:pt x="8014" y="292"/>
                  <a:pt x="8005" y="266"/>
                </a:cubicBezTo>
                <a:cubicBezTo>
                  <a:pt x="7996" y="240"/>
                  <a:pt x="8010" y="211"/>
                  <a:pt x="8036" y="203"/>
                </a:cubicBezTo>
                <a:close/>
                <a:moveTo>
                  <a:pt x="8415" y="74"/>
                </a:moveTo>
                <a:lnTo>
                  <a:pt x="8604" y="9"/>
                </a:lnTo>
                <a:cubicBezTo>
                  <a:pt x="8630" y="0"/>
                  <a:pt x="8659" y="14"/>
                  <a:pt x="8667" y="40"/>
                </a:cubicBezTo>
                <a:cubicBezTo>
                  <a:pt x="8676" y="66"/>
                  <a:pt x="8662" y="95"/>
                  <a:pt x="8636" y="104"/>
                </a:cubicBezTo>
                <a:lnTo>
                  <a:pt x="8636" y="104"/>
                </a:lnTo>
                <a:lnTo>
                  <a:pt x="8447" y="168"/>
                </a:lnTo>
                <a:cubicBezTo>
                  <a:pt x="8421" y="177"/>
                  <a:pt x="8392" y="163"/>
                  <a:pt x="8384" y="137"/>
                </a:cubicBezTo>
                <a:cubicBezTo>
                  <a:pt x="8375" y="111"/>
                  <a:pt x="8389" y="82"/>
                  <a:pt x="8415" y="74"/>
                </a:cubicBezTo>
                <a:close/>
              </a:path>
            </a:pathLst>
          </a:custGeom>
          <a:solidFill>
            <a:srgbClr val="7F7F7F"/>
          </a:solidFill>
          <a:ln w="0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1512433B-0115-4E1E-AC42-9EE7F6FE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968" y="2950084"/>
            <a:ext cx="1062995" cy="3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1,855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1E58D91F-2B38-4F02-895B-A525422A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968" y="3489550"/>
            <a:ext cx="1062995" cy="3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1,577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F882AEE-5A58-431D-B05E-B7165171D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968" y="1779328"/>
            <a:ext cx="1062995" cy="3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2,488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3081A0AD-93BB-439B-AF2A-69501D74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5835650"/>
            <a:ext cx="951865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82B972-FFDD-4533-A438-CC10B0762AEB}"/>
              </a:ext>
            </a:extLst>
          </p:cNvPr>
          <p:cNvGrpSpPr/>
          <p:nvPr/>
        </p:nvGrpSpPr>
        <p:grpSpPr>
          <a:xfrm>
            <a:off x="3908196" y="2957030"/>
            <a:ext cx="3781431" cy="1315182"/>
            <a:chOff x="4187822" y="2817817"/>
            <a:chExt cx="3638822" cy="1398976"/>
          </a:xfrm>
        </p:grpSpPr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871319C6-6C89-451B-BAE9-C40AE6212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497" y="3221042"/>
              <a:ext cx="3338511" cy="974726"/>
            </a:xfrm>
            <a:custGeom>
              <a:avLst/>
              <a:gdLst>
                <a:gd name="T0" fmla="*/ 0 w 2103"/>
                <a:gd name="T1" fmla="*/ 514 h 614"/>
                <a:gd name="T2" fmla="*/ 263 w 2103"/>
                <a:gd name="T3" fmla="*/ 614 h 614"/>
                <a:gd name="T4" fmla="*/ 526 w 2103"/>
                <a:gd name="T5" fmla="*/ 578 h 614"/>
                <a:gd name="T6" fmla="*/ 789 w 2103"/>
                <a:gd name="T7" fmla="*/ 458 h 614"/>
                <a:gd name="T8" fmla="*/ 1051 w 2103"/>
                <a:gd name="T9" fmla="*/ 225 h 614"/>
                <a:gd name="T10" fmla="*/ 1314 w 2103"/>
                <a:gd name="T11" fmla="*/ 123 h 614"/>
                <a:gd name="T12" fmla="*/ 1577 w 2103"/>
                <a:gd name="T13" fmla="*/ 40 h 614"/>
                <a:gd name="T14" fmla="*/ 1840 w 2103"/>
                <a:gd name="T15" fmla="*/ 10 h 614"/>
                <a:gd name="T16" fmla="*/ 2103 w 2103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614">
                  <a:moveTo>
                    <a:pt x="0" y="514"/>
                  </a:moveTo>
                  <a:lnTo>
                    <a:pt x="263" y="614"/>
                  </a:lnTo>
                  <a:lnTo>
                    <a:pt x="526" y="578"/>
                  </a:lnTo>
                  <a:lnTo>
                    <a:pt x="789" y="458"/>
                  </a:lnTo>
                  <a:lnTo>
                    <a:pt x="1051" y="225"/>
                  </a:lnTo>
                  <a:lnTo>
                    <a:pt x="1314" y="123"/>
                  </a:lnTo>
                  <a:lnTo>
                    <a:pt x="1577" y="40"/>
                  </a:lnTo>
                  <a:lnTo>
                    <a:pt x="1840" y="10"/>
                  </a:lnTo>
                  <a:lnTo>
                    <a:pt x="2103" y="0"/>
                  </a:lnTo>
                </a:path>
              </a:pathLst>
            </a:custGeom>
            <a:noFill/>
            <a:ln w="58738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F8D273-AA76-4723-9DC1-52A7E5A3C99F}"/>
                </a:ext>
              </a:extLst>
            </p:cNvPr>
            <p:cNvGrpSpPr/>
            <p:nvPr/>
          </p:nvGrpSpPr>
          <p:grpSpPr>
            <a:xfrm>
              <a:off x="4187822" y="2817817"/>
              <a:ext cx="3638822" cy="1398976"/>
              <a:chOff x="4187822" y="2817817"/>
              <a:chExt cx="3638822" cy="1398976"/>
            </a:xfrm>
          </p:grpSpPr>
          <p:sp>
            <p:nvSpPr>
              <p:cNvPr id="57" name="Oval 14">
                <a:extLst>
                  <a:ext uri="{FF2B5EF4-FFF2-40B4-BE49-F238E27FC236}">
                    <a16:creationId xmlns:a16="http://schemas.microsoft.com/office/drawing/2014/main" id="{C4D62866-4823-4398-934A-11B0F0D7B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822" y="3979868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AD4DD440-9604-4125-86B0-F86D73B4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159" y="4140206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9" name="Oval 19">
                <a:extLst>
                  <a:ext uri="{FF2B5EF4-FFF2-40B4-BE49-F238E27FC236}">
                    <a16:creationId xmlns:a16="http://schemas.microsoft.com/office/drawing/2014/main" id="{C398090C-741F-4B71-93BA-87AF234E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672" y="4081469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0" name="Oval 20">
                <a:extLst>
                  <a:ext uri="{FF2B5EF4-FFF2-40B4-BE49-F238E27FC236}">
                    <a16:creationId xmlns:a16="http://schemas.microsoft.com/office/drawing/2014/main" id="{A33A1591-A2A5-4B3E-98E3-30296EAE2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184" y="3892556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1" name="Oval 23">
                <a:extLst>
                  <a:ext uri="{FF2B5EF4-FFF2-40B4-BE49-F238E27FC236}">
                    <a16:creationId xmlns:a16="http://schemas.microsoft.com/office/drawing/2014/main" id="{41E3D1FE-E8E5-49FC-B7F3-AC879B61D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697" y="3521080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2" name="Oval 25">
                <a:extLst>
                  <a:ext uri="{FF2B5EF4-FFF2-40B4-BE49-F238E27FC236}">
                    <a16:creationId xmlns:a16="http://schemas.microsoft.com/office/drawing/2014/main" id="{67F42CDD-3C64-4235-BC09-5576B8FC9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2209" y="3360743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3" name="Oval 27">
                <a:extLst>
                  <a:ext uri="{FF2B5EF4-FFF2-40B4-BE49-F238E27FC236}">
                    <a16:creationId xmlns:a16="http://schemas.microsoft.com/office/drawing/2014/main" id="{89747B6E-A2CE-44B0-92CD-20D270F76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1309" y="3228980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4" name="Oval 29">
                <a:extLst>
                  <a:ext uri="{FF2B5EF4-FFF2-40B4-BE49-F238E27FC236}">
                    <a16:creationId xmlns:a16="http://schemas.microsoft.com/office/drawing/2014/main" id="{AA9F674F-F914-4A34-B2EE-93C333E5C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5646" y="3178180"/>
                <a:ext cx="103927" cy="76587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5" name="Rectangle 35">
                <a:extLst>
                  <a:ext uri="{FF2B5EF4-FFF2-40B4-BE49-F238E27FC236}">
                    <a16:creationId xmlns:a16="http://schemas.microsoft.com/office/drawing/2014/main" id="{32A0A2C4-4A00-40C9-BAF2-B55DF9A57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8521" y="2817817"/>
                <a:ext cx="578123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1,855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9" name="Freeform 83">
            <a:extLst>
              <a:ext uri="{FF2B5EF4-FFF2-40B4-BE49-F238E27FC236}">
                <a16:creationId xmlns:a16="http://schemas.microsoft.com/office/drawing/2014/main" id="{555CB323-DAD0-4204-9D2E-3B687632BC38}"/>
              </a:ext>
            </a:extLst>
          </p:cNvPr>
          <p:cNvSpPr>
            <a:spLocks noEditPoints="1"/>
          </p:cNvSpPr>
          <p:nvPr/>
        </p:nvSpPr>
        <p:spPr bwMode="auto">
          <a:xfrm>
            <a:off x="7551739" y="7418388"/>
            <a:ext cx="5445125" cy="644525"/>
          </a:xfrm>
          <a:custGeom>
            <a:avLst/>
            <a:gdLst>
              <a:gd name="T0" fmla="*/ 301 w 9293"/>
              <a:gd name="T1" fmla="*/ 1120 h 1201"/>
              <a:gd name="T2" fmla="*/ 3 w 9293"/>
              <a:gd name="T3" fmla="*/ 1154 h 1201"/>
              <a:gd name="T4" fmla="*/ 643 w 9293"/>
              <a:gd name="T5" fmla="*/ 1030 h 1201"/>
              <a:gd name="T6" fmla="*/ 654 w 9293"/>
              <a:gd name="T7" fmla="*/ 1130 h 1201"/>
              <a:gd name="T8" fmla="*/ 444 w 9293"/>
              <a:gd name="T9" fmla="*/ 1053 h 1201"/>
              <a:gd name="T10" fmla="*/ 1096 w 9293"/>
              <a:gd name="T11" fmla="*/ 1029 h 1201"/>
              <a:gd name="T12" fmla="*/ 853 w 9293"/>
              <a:gd name="T13" fmla="*/ 1107 h 1201"/>
              <a:gd name="T14" fmla="*/ 1239 w 9293"/>
              <a:gd name="T15" fmla="*/ 962 h 1201"/>
              <a:gd name="T16" fmla="*/ 1449 w 9293"/>
              <a:gd name="T17" fmla="*/ 1038 h 1201"/>
              <a:gd name="T18" fmla="*/ 1195 w 9293"/>
              <a:gd name="T19" fmla="*/ 1017 h 1201"/>
              <a:gd name="T20" fmla="*/ 1834 w 9293"/>
              <a:gd name="T21" fmla="*/ 890 h 1201"/>
              <a:gd name="T22" fmla="*/ 1648 w 9293"/>
              <a:gd name="T23" fmla="*/ 1015 h 1201"/>
              <a:gd name="T24" fmla="*/ 2032 w 9293"/>
              <a:gd name="T25" fmla="*/ 864 h 1201"/>
              <a:gd name="T26" fmla="*/ 2243 w 9293"/>
              <a:gd name="T27" fmla="*/ 937 h 1201"/>
              <a:gd name="T28" fmla="*/ 2032 w 9293"/>
              <a:gd name="T29" fmla="*/ 864 h 1201"/>
              <a:gd name="T30" fmla="*/ 2684 w 9293"/>
              <a:gd name="T31" fmla="*/ 834 h 1201"/>
              <a:gd name="T32" fmla="*/ 2441 w 9293"/>
              <a:gd name="T33" fmla="*/ 913 h 1201"/>
              <a:gd name="T34" fmla="*/ 2827 w 9293"/>
              <a:gd name="T35" fmla="*/ 767 h 1201"/>
              <a:gd name="T36" fmla="*/ 3037 w 9293"/>
              <a:gd name="T37" fmla="*/ 844 h 1201"/>
              <a:gd name="T38" fmla="*/ 2783 w 9293"/>
              <a:gd name="T39" fmla="*/ 823 h 1201"/>
              <a:gd name="T40" fmla="*/ 3424 w 9293"/>
              <a:gd name="T41" fmla="*/ 700 h 1201"/>
              <a:gd name="T42" fmla="*/ 3236 w 9293"/>
              <a:gd name="T43" fmla="*/ 822 h 1201"/>
              <a:gd name="T44" fmla="*/ 3622 w 9293"/>
              <a:gd name="T45" fmla="*/ 679 h 1201"/>
              <a:gd name="T46" fmla="*/ 3832 w 9293"/>
              <a:gd name="T47" fmla="*/ 756 h 1201"/>
              <a:gd name="T48" fmla="*/ 3622 w 9293"/>
              <a:gd name="T49" fmla="*/ 679 h 1201"/>
              <a:gd name="T50" fmla="*/ 4273 w 9293"/>
              <a:gd name="T51" fmla="*/ 649 h 1201"/>
              <a:gd name="T52" fmla="*/ 3975 w 9293"/>
              <a:gd name="T53" fmla="*/ 688 h 1201"/>
              <a:gd name="T54" fmla="*/ 4614 w 9293"/>
              <a:gd name="T55" fmla="*/ 555 h 1201"/>
              <a:gd name="T56" fmla="*/ 4428 w 9293"/>
              <a:gd name="T57" fmla="*/ 680 h 1201"/>
              <a:gd name="T58" fmla="*/ 4813 w 9293"/>
              <a:gd name="T59" fmla="*/ 531 h 1201"/>
              <a:gd name="T60" fmla="*/ 5023 w 9293"/>
              <a:gd name="T61" fmla="*/ 608 h 1201"/>
              <a:gd name="T62" fmla="*/ 4769 w 9293"/>
              <a:gd name="T63" fmla="*/ 587 h 1201"/>
              <a:gd name="T64" fmla="*/ 5407 w 9293"/>
              <a:gd name="T65" fmla="*/ 463 h 1201"/>
              <a:gd name="T66" fmla="*/ 5421 w 9293"/>
              <a:gd name="T67" fmla="*/ 562 h 1201"/>
              <a:gd name="T68" fmla="*/ 5222 w 9293"/>
              <a:gd name="T69" fmla="*/ 585 h 1201"/>
              <a:gd name="T70" fmla="*/ 5607 w 9293"/>
              <a:gd name="T71" fmla="*/ 437 h 1201"/>
              <a:gd name="T72" fmla="*/ 5818 w 9293"/>
              <a:gd name="T73" fmla="*/ 510 h 1201"/>
              <a:gd name="T74" fmla="*/ 5607 w 9293"/>
              <a:gd name="T75" fmla="*/ 437 h 1201"/>
              <a:gd name="T76" fmla="*/ 6203 w 9293"/>
              <a:gd name="T77" fmla="*/ 360 h 1201"/>
              <a:gd name="T78" fmla="*/ 6187 w 9293"/>
              <a:gd name="T79" fmla="*/ 462 h 1201"/>
              <a:gd name="T80" fmla="*/ 6003 w 9293"/>
              <a:gd name="T81" fmla="*/ 385 h 1201"/>
              <a:gd name="T82" fmla="*/ 6655 w 9293"/>
              <a:gd name="T83" fmla="*/ 360 h 1201"/>
              <a:gd name="T84" fmla="*/ 6357 w 9293"/>
              <a:gd name="T85" fmla="*/ 393 h 1201"/>
              <a:gd name="T86" fmla="*/ 6939 w 9293"/>
              <a:gd name="T87" fmla="*/ 279 h 1201"/>
              <a:gd name="T88" fmla="*/ 7009 w 9293"/>
              <a:gd name="T89" fmla="*/ 371 h 1201"/>
              <a:gd name="T90" fmla="*/ 6755 w 9293"/>
              <a:gd name="T91" fmla="*/ 349 h 1201"/>
              <a:gd name="T92" fmla="*/ 7395 w 9293"/>
              <a:gd name="T93" fmla="*/ 227 h 1201"/>
              <a:gd name="T94" fmla="*/ 7406 w 9293"/>
              <a:gd name="T95" fmla="*/ 326 h 1201"/>
              <a:gd name="T96" fmla="*/ 7196 w 9293"/>
              <a:gd name="T97" fmla="*/ 249 h 1201"/>
              <a:gd name="T98" fmla="*/ 7791 w 9293"/>
              <a:gd name="T99" fmla="*/ 180 h 1201"/>
              <a:gd name="T100" fmla="*/ 7804 w 9293"/>
              <a:gd name="T101" fmla="*/ 279 h 1201"/>
              <a:gd name="T102" fmla="*/ 7550 w 9293"/>
              <a:gd name="T103" fmla="*/ 259 h 1201"/>
              <a:gd name="T104" fmla="*/ 8188 w 9293"/>
              <a:gd name="T105" fmla="*/ 128 h 1201"/>
              <a:gd name="T106" fmla="*/ 8003 w 9293"/>
              <a:gd name="T107" fmla="*/ 253 h 1201"/>
              <a:gd name="T108" fmla="*/ 8386 w 9293"/>
              <a:gd name="T109" fmla="*/ 102 h 1201"/>
              <a:gd name="T110" fmla="*/ 8586 w 9293"/>
              <a:gd name="T111" fmla="*/ 78 h 1201"/>
              <a:gd name="T112" fmla="*/ 8483 w 9293"/>
              <a:gd name="T113" fmla="*/ 190 h 1201"/>
              <a:gd name="T114" fmla="*/ 8386 w 9293"/>
              <a:gd name="T115" fmla="*/ 102 h 1201"/>
              <a:gd name="T116" fmla="*/ 9038 w 9293"/>
              <a:gd name="T117" fmla="*/ 76 h 1201"/>
              <a:gd name="T118" fmla="*/ 8740 w 9293"/>
              <a:gd name="T119" fmla="*/ 110 h 1201"/>
              <a:gd name="T120" fmla="*/ 9235 w 9293"/>
              <a:gd name="T121" fmla="*/ 3 h 1201"/>
              <a:gd name="T122" fmla="*/ 9246 w 9293"/>
              <a:gd name="T123" fmla="*/ 102 h 1201"/>
              <a:gd name="T124" fmla="*/ 9182 w 9293"/>
              <a:gd name="T125" fmla="*/ 9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93" h="1201">
                <a:moveTo>
                  <a:pt x="47" y="1099"/>
                </a:moveTo>
                <a:lnTo>
                  <a:pt x="245" y="1076"/>
                </a:lnTo>
                <a:cubicBezTo>
                  <a:pt x="273" y="1073"/>
                  <a:pt x="298" y="1093"/>
                  <a:pt x="301" y="1120"/>
                </a:cubicBezTo>
                <a:cubicBezTo>
                  <a:pt x="304" y="1147"/>
                  <a:pt x="284" y="1172"/>
                  <a:pt x="257" y="1175"/>
                </a:cubicBezTo>
                <a:lnTo>
                  <a:pt x="58" y="1198"/>
                </a:lnTo>
                <a:cubicBezTo>
                  <a:pt x="31" y="1201"/>
                  <a:pt x="6" y="1182"/>
                  <a:pt x="3" y="1154"/>
                </a:cubicBezTo>
                <a:cubicBezTo>
                  <a:pt x="0" y="1127"/>
                  <a:pt x="19" y="1102"/>
                  <a:pt x="47" y="1099"/>
                </a:cubicBezTo>
                <a:close/>
                <a:moveTo>
                  <a:pt x="444" y="1053"/>
                </a:moveTo>
                <a:lnTo>
                  <a:pt x="643" y="1030"/>
                </a:lnTo>
                <a:cubicBezTo>
                  <a:pt x="670" y="1027"/>
                  <a:pt x="695" y="1047"/>
                  <a:pt x="698" y="1074"/>
                </a:cubicBezTo>
                <a:cubicBezTo>
                  <a:pt x="701" y="1102"/>
                  <a:pt x="682" y="1127"/>
                  <a:pt x="654" y="1130"/>
                </a:cubicBezTo>
                <a:lnTo>
                  <a:pt x="654" y="1130"/>
                </a:lnTo>
                <a:lnTo>
                  <a:pt x="456" y="1153"/>
                </a:lnTo>
                <a:cubicBezTo>
                  <a:pt x="428" y="1156"/>
                  <a:pt x="403" y="1136"/>
                  <a:pt x="400" y="1109"/>
                </a:cubicBezTo>
                <a:cubicBezTo>
                  <a:pt x="397" y="1081"/>
                  <a:pt x="417" y="1056"/>
                  <a:pt x="444" y="1053"/>
                </a:cubicBezTo>
                <a:close/>
                <a:moveTo>
                  <a:pt x="842" y="1008"/>
                </a:moveTo>
                <a:lnTo>
                  <a:pt x="1040" y="985"/>
                </a:lnTo>
                <a:cubicBezTo>
                  <a:pt x="1068" y="982"/>
                  <a:pt x="1092" y="1001"/>
                  <a:pt x="1096" y="1029"/>
                </a:cubicBezTo>
                <a:cubicBezTo>
                  <a:pt x="1099" y="1056"/>
                  <a:pt x="1079" y="1081"/>
                  <a:pt x="1052" y="1084"/>
                </a:cubicBezTo>
                <a:lnTo>
                  <a:pt x="1052" y="1084"/>
                </a:lnTo>
                <a:lnTo>
                  <a:pt x="853" y="1107"/>
                </a:lnTo>
                <a:cubicBezTo>
                  <a:pt x="826" y="1110"/>
                  <a:pt x="801" y="1091"/>
                  <a:pt x="798" y="1063"/>
                </a:cubicBezTo>
                <a:cubicBezTo>
                  <a:pt x="794" y="1036"/>
                  <a:pt x="814" y="1011"/>
                  <a:pt x="842" y="1008"/>
                </a:cubicBezTo>
                <a:close/>
                <a:moveTo>
                  <a:pt x="1239" y="962"/>
                </a:moveTo>
                <a:lnTo>
                  <a:pt x="1438" y="939"/>
                </a:lnTo>
                <a:cubicBezTo>
                  <a:pt x="1465" y="936"/>
                  <a:pt x="1490" y="956"/>
                  <a:pt x="1493" y="983"/>
                </a:cubicBezTo>
                <a:cubicBezTo>
                  <a:pt x="1496" y="1010"/>
                  <a:pt x="1476" y="1035"/>
                  <a:pt x="1449" y="1038"/>
                </a:cubicBezTo>
                <a:lnTo>
                  <a:pt x="1449" y="1038"/>
                </a:lnTo>
                <a:lnTo>
                  <a:pt x="1250" y="1061"/>
                </a:lnTo>
                <a:cubicBezTo>
                  <a:pt x="1223" y="1064"/>
                  <a:pt x="1198" y="1045"/>
                  <a:pt x="1195" y="1017"/>
                </a:cubicBezTo>
                <a:cubicBezTo>
                  <a:pt x="1192" y="990"/>
                  <a:pt x="1211" y="965"/>
                  <a:pt x="1239" y="962"/>
                </a:cubicBezTo>
                <a:close/>
                <a:moveTo>
                  <a:pt x="1635" y="915"/>
                </a:moveTo>
                <a:lnTo>
                  <a:pt x="1834" y="890"/>
                </a:lnTo>
                <a:cubicBezTo>
                  <a:pt x="1861" y="886"/>
                  <a:pt x="1886" y="905"/>
                  <a:pt x="1890" y="933"/>
                </a:cubicBezTo>
                <a:cubicBezTo>
                  <a:pt x="1893" y="960"/>
                  <a:pt x="1874" y="985"/>
                  <a:pt x="1847" y="989"/>
                </a:cubicBezTo>
                <a:lnTo>
                  <a:pt x="1648" y="1015"/>
                </a:lnTo>
                <a:cubicBezTo>
                  <a:pt x="1621" y="1018"/>
                  <a:pt x="1596" y="999"/>
                  <a:pt x="1592" y="971"/>
                </a:cubicBezTo>
                <a:cubicBezTo>
                  <a:pt x="1589" y="944"/>
                  <a:pt x="1608" y="919"/>
                  <a:pt x="1635" y="915"/>
                </a:cubicBezTo>
                <a:close/>
                <a:moveTo>
                  <a:pt x="2032" y="864"/>
                </a:moveTo>
                <a:lnTo>
                  <a:pt x="2230" y="838"/>
                </a:lnTo>
                <a:cubicBezTo>
                  <a:pt x="2258" y="834"/>
                  <a:pt x="2283" y="854"/>
                  <a:pt x="2286" y="881"/>
                </a:cubicBezTo>
                <a:cubicBezTo>
                  <a:pt x="2290" y="908"/>
                  <a:pt x="2271" y="934"/>
                  <a:pt x="2243" y="937"/>
                </a:cubicBezTo>
                <a:lnTo>
                  <a:pt x="2045" y="963"/>
                </a:lnTo>
                <a:cubicBezTo>
                  <a:pt x="2018" y="966"/>
                  <a:pt x="1993" y="947"/>
                  <a:pt x="1989" y="920"/>
                </a:cubicBezTo>
                <a:cubicBezTo>
                  <a:pt x="1985" y="892"/>
                  <a:pt x="2005" y="867"/>
                  <a:pt x="2032" y="864"/>
                </a:cubicBezTo>
                <a:close/>
                <a:moveTo>
                  <a:pt x="2430" y="813"/>
                </a:moveTo>
                <a:lnTo>
                  <a:pt x="2628" y="790"/>
                </a:lnTo>
                <a:cubicBezTo>
                  <a:pt x="2656" y="787"/>
                  <a:pt x="2681" y="807"/>
                  <a:pt x="2684" y="834"/>
                </a:cubicBezTo>
                <a:cubicBezTo>
                  <a:pt x="2687" y="862"/>
                  <a:pt x="2667" y="887"/>
                  <a:pt x="2640" y="890"/>
                </a:cubicBezTo>
                <a:lnTo>
                  <a:pt x="2640" y="890"/>
                </a:lnTo>
                <a:lnTo>
                  <a:pt x="2441" y="913"/>
                </a:lnTo>
                <a:cubicBezTo>
                  <a:pt x="2414" y="916"/>
                  <a:pt x="2389" y="896"/>
                  <a:pt x="2386" y="869"/>
                </a:cubicBezTo>
                <a:cubicBezTo>
                  <a:pt x="2383" y="841"/>
                  <a:pt x="2402" y="816"/>
                  <a:pt x="2430" y="813"/>
                </a:cubicBezTo>
                <a:close/>
                <a:moveTo>
                  <a:pt x="2827" y="767"/>
                </a:moveTo>
                <a:lnTo>
                  <a:pt x="3026" y="745"/>
                </a:lnTo>
                <a:cubicBezTo>
                  <a:pt x="3053" y="741"/>
                  <a:pt x="3078" y="761"/>
                  <a:pt x="3081" y="789"/>
                </a:cubicBezTo>
                <a:cubicBezTo>
                  <a:pt x="3084" y="816"/>
                  <a:pt x="3065" y="841"/>
                  <a:pt x="3037" y="844"/>
                </a:cubicBezTo>
                <a:lnTo>
                  <a:pt x="3037" y="844"/>
                </a:lnTo>
                <a:lnTo>
                  <a:pt x="2838" y="867"/>
                </a:lnTo>
                <a:cubicBezTo>
                  <a:pt x="2811" y="870"/>
                  <a:pt x="2786" y="850"/>
                  <a:pt x="2783" y="823"/>
                </a:cubicBezTo>
                <a:cubicBezTo>
                  <a:pt x="2780" y="795"/>
                  <a:pt x="2800" y="771"/>
                  <a:pt x="2827" y="767"/>
                </a:cubicBezTo>
                <a:close/>
                <a:moveTo>
                  <a:pt x="3225" y="722"/>
                </a:moveTo>
                <a:lnTo>
                  <a:pt x="3424" y="700"/>
                </a:lnTo>
                <a:cubicBezTo>
                  <a:pt x="3451" y="697"/>
                  <a:pt x="3476" y="717"/>
                  <a:pt x="3479" y="745"/>
                </a:cubicBezTo>
                <a:cubicBezTo>
                  <a:pt x="3482" y="772"/>
                  <a:pt x="3462" y="797"/>
                  <a:pt x="3434" y="800"/>
                </a:cubicBezTo>
                <a:lnTo>
                  <a:pt x="3236" y="822"/>
                </a:lnTo>
                <a:cubicBezTo>
                  <a:pt x="3208" y="825"/>
                  <a:pt x="3183" y="805"/>
                  <a:pt x="3180" y="777"/>
                </a:cubicBezTo>
                <a:cubicBezTo>
                  <a:pt x="3177" y="750"/>
                  <a:pt x="3197" y="725"/>
                  <a:pt x="3225" y="722"/>
                </a:cubicBezTo>
                <a:close/>
                <a:moveTo>
                  <a:pt x="3622" y="679"/>
                </a:moveTo>
                <a:lnTo>
                  <a:pt x="3821" y="657"/>
                </a:lnTo>
                <a:cubicBezTo>
                  <a:pt x="3849" y="654"/>
                  <a:pt x="3873" y="673"/>
                  <a:pt x="3876" y="701"/>
                </a:cubicBezTo>
                <a:cubicBezTo>
                  <a:pt x="3879" y="728"/>
                  <a:pt x="3859" y="753"/>
                  <a:pt x="3832" y="756"/>
                </a:cubicBezTo>
                <a:lnTo>
                  <a:pt x="3633" y="778"/>
                </a:lnTo>
                <a:cubicBezTo>
                  <a:pt x="3606" y="781"/>
                  <a:pt x="3581" y="761"/>
                  <a:pt x="3578" y="734"/>
                </a:cubicBezTo>
                <a:cubicBezTo>
                  <a:pt x="3575" y="706"/>
                  <a:pt x="3595" y="682"/>
                  <a:pt x="3622" y="679"/>
                </a:cubicBezTo>
                <a:close/>
                <a:moveTo>
                  <a:pt x="4019" y="632"/>
                </a:moveTo>
                <a:lnTo>
                  <a:pt x="4217" y="606"/>
                </a:lnTo>
                <a:cubicBezTo>
                  <a:pt x="4244" y="603"/>
                  <a:pt x="4269" y="622"/>
                  <a:pt x="4273" y="649"/>
                </a:cubicBezTo>
                <a:cubicBezTo>
                  <a:pt x="4277" y="677"/>
                  <a:pt x="4257" y="702"/>
                  <a:pt x="4230" y="705"/>
                </a:cubicBezTo>
                <a:lnTo>
                  <a:pt x="4031" y="731"/>
                </a:lnTo>
                <a:cubicBezTo>
                  <a:pt x="4004" y="735"/>
                  <a:pt x="3979" y="715"/>
                  <a:pt x="3975" y="688"/>
                </a:cubicBezTo>
                <a:cubicBezTo>
                  <a:pt x="3972" y="661"/>
                  <a:pt x="3991" y="636"/>
                  <a:pt x="4019" y="632"/>
                </a:cubicBezTo>
                <a:close/>
                <a:moveTo>
                  <a:pt x="4415" y="580"/>
                </a:moveTo>
                <a:lnTo>
                  <a:pt x="4614" y="555"/>
                </a:lnTo>
                <a:cubicBezTo>
                  <a:pt x="4641" y="551"/>
                  <a:pt x="4666" y="570"/>
                  <a:pt x="4670" y="598"/>
                </a:cubicBezTo>
                <a:cubicBezTo>
                  <a:pt x="4673" y="625"/>
                  <a:pt x="4654" y="650"/>
                  <a:pt x="4626" y="654"/>
                </a:cubicBezTo>
                <a:lnTo>
                  <a:pt x="4428" y="680"/>
                </a:lnTo>
                <a:cubicBezTo>
                  <a:pt x="4401" y="683"/>
                  <a:pt x="4376" y="664"/>
                  <a:pt x="4372" y="636"/>
                </a:cubicBezTo>
                <a:cubicBezTo>
                  <a:pt x="4369" y="609"/>
                  <a:pt x="4388" y="584"/>
                  <a:pt x="4415" y="580"/>
                </a:cubicBezTo>
                <a:close/>
                <a:moveTo>
                  <a:pt x="4813" y="531"/>
                </a:moveTo>
                <a:lnTo>
                  <a:pt x="5012" y="508"/>
                </a:lnTo>
                <a:cubicBezTo>
                  <a:pt x="5039" y="505"/>
                  <a:pt x="5064" y="525"/>
                  <a:pt x="5067" y="552"/>
                </a:cubicBezTo>
                <a:cubicBezTo>
                  <a:pt x="5070" y="580"/>
                  <a:pt x="5050" y="604"/>
                  <a:pt x="5023" y="608"/>
                </a:cubicBezTo>
                <a:lnTo>
                  <a:pt x="5023" y="608"/>
                </a:lnTo>
                <a:lnTo>
                  <a:pt x="4824" y="631"/>
                </a:lnTo>
                <a:cubicBezTo>
                  <a:pt x="4797" y="634"/>
                  <a:pt x="4772" y="614"/>
                  <a:pt x="4769" y="587"/>
                </a:cubicBezTo>
                <a:cubicBezTo>
                  <a:pt x="4766" y="559"/>
                  <a:pt x="4785" y="534"/>
                  <a:pt x="4813" y="531"/>
                </a:cubicBezTo>
                <a:close/>
                <a:moveTo>
                  <a:pt x="5210" y="485"/>
                </a:moveTo>
                <a:lnTo>
                  <a:pt x="5407" y="463"/>
                </a:lnTo>
                <a:lnTo>
                  <a:pt x="5408" y="463"/>
                </a:lnTo>
                <a:cubicBezTo>
                  <a:pt x="5436" y="459"/>
                  <a:pt x="5461" y="478"/>
                  <a:pt x="5464" y="506"/>
                </a:cubicBezTo>
                <a:cubicBezTo>
                  <a:pt x="5468" y="533"/>
                  <a:pt x="5449" y="558"/>
                  <a:pt x="5421" y="562"/>
                </a:cubicBezTo>
                <a:lnTo>
                  <a:pt x="5421" y="562"/>
                </a:lnTo>
                <a:lnTo>
                  <a:pt x="5418" y="562"/>
                </a:lnTo>
                <a:lnTo>
                  <a:pt x="5222" y="585"/>
                </a:lnTo>
                <a:cubicBezTo>
                  <a:pt x="5194" y="588"/>
                  <a:pt x="5170" y="568"/>
                  <a:pt x="5166" y="541"/>
                </a:cubicBezTo>
                <a:cubicBezTo>
                  <a:pt x="5163" y="513"/>
                  <a:pt x="5183" y="489"/>
                  <a:pt x="5210" y="485"/>
                </a:cubicBezTo>
                <a:close/>
                <a:moveTo>
                  <a:pt x="5607" y="437"/>
                </a:moveTo>
                <a:lnTo>
                  <a:pt x="5805" y="411"/>
                </a:lnTo>
                <a:cubicBezTo>
                  <a:pt x="5832" y="407"/>
                  <a:pt x="5857" y="427"/>
                  <a:pt x="5861" y="454"/>
                </a:cubicBezTo>
                <a:cubicBezTo>
                  <a:pt x="5864" y="481"/>
                  <a:pt x="5845" y="507"/>
                  <a:pt x="5818" y="510"/>
                </a:cubicBezTo>
                <a:lnTo>
                  <a:pt x="5619" y="536"/>
                </a:lnTo>
                <a:cubicBezTo>
                  <a:pt x="5592" y="539"/>
                  <a:pt x="5567" y="520"/>
                  <a:pt x="5563" y="493"/>
                </a:cubicBezTo>
                <a:cubicBezTo>
                  <a:pt x="5560" y="465"/>
                  <a:pt x="5579" y="440"/>
                  <a:pt x="5607" y="437"/>
                </a:cubicBezTo>
                <a:close/>
                <a:moveTo>
                  <a:pt x="6003" y="385"/>
                </a:moveTo>
                <a:lnTo>
                  <a:pt x="6174" y="363"/>
                </a:lnTo>
                <a:lnTo>
                  <a:pt x="6203" y="360"/>
                </a:lnTo>
                <a:cubicBezTo>
                  <a:pt x="6230" y="357"/>
                  <a:pt x="6255" y="377"/>
                  <a:pt x="6258" y="404"/>
                </a:cubicBezTo>
                <a:cubicBezTo>
                  <a:pt x="6261" y="431"/>
                  <a:pt x="6241" y="456"/>
                  <a:pt x="6214" y="459"/>
                </a:cubicBezTo>
                <a:lnTo>
                  <a:pt x="6187" y="462"/>
                </a:lnTo>
                <a:lnTo>
                  <a:pt x="6016" y="484"/>
                </a:lnTo>
                <a:cubicBezTo>
                  <a:pt x="5989" y="488"/>
                  <a:pt x="5964" y="469"/>
                  <a:pt x="5960" y="441"/>
                </a:cubicBezTo>
                <a:cubicBezTo>
                  <a:pt x="5957" y="414"/>
                  <a:pt x="5976" y="389"/>
                  <a:pt x="6003" y="385"/>
                </a:cubicBezTo>
                <a:close/>
                <a:moveTo>
                  <a:pt x="6401" y="338"/>
                </a:moveTo>
                <a:lnTo>
                  <a:pt x="6600" y="316"/>
                </a:lnTo>
                <a:cubicBezTo>
                  <a:pt x="6628" y="313"/>
                  <a:pt x="6652" y="333"/>
                  <a:pt x="6655" y="360"/>
                </a:cubicBezTo>
                <a:cubicBezTo>
                  <a:pt x="6658" y="388"/>
                  <a:pt x="6639" y="412"/>
                  <a:pt x="6611" y="415"/>
                </a:cubicBezTo>
                <a:lnTo>
                  <a:pt x="6412" y="437"/>
                </a:lnTo>
                <a:cubicBezTo>
                  <a:pt x="6385" y="440"/>
                  <a:pt x="6360" y="420"/>
                  <a:pt x="6357" y="393"/>
                </a:cubicBezTo>
                <a:cubicBezTo>
                  <a:pt x="6354" y="366"/>
                  <a:pt x="6374" y="341"/>
                  <a:pt x="6401" y="338"/>
                </a:cubicBezTo>
                <a:close/>
                <a:moveTo>
                  <a:pt x="6799" y="294"/>
                </a:moveTo>
                <a:lnTo>
                  <a:pt x="6939" y="279"/>
                </a:lnTo>
                <a:lnTo>
                  <a:pt x="6998" y="272"/>
                </a:lnTo>
                <a:cubicBezTo>
                  <a:pt x="7025" y="269"/>
                  <a:pt x="7050" y="289"/>
                  <a:pt x="7053" y="316"/>
                </a:cubicBezTo>
                <a:cubicBezTo>
                  <a:pt x="7056" y="343"/>
                  <a:pt x="7036" y="368"/>
                  <a:pt x="7009" y="371"/>
                </a:cubicBezTo>
                <a:lnTo>
                  <a:pt x="6950" y="378"/>
                </a:lnTo>
                <a:lnTo>
                  <a:pt x="6810" y="394"/>
                </a:lnTo>
                <a:cubicBezTo>
                  <a:pt x="6782" y="397"/>
                  <a:pt x="6758" y="377"/>
                  <a:pt x="6755" y="349"/>
                </a:cubicBezTo>
                <a:cubicBezTo>
                  <a:pt x="6752" y="322"/>
                  <a:pt x="6772" y="297"/>
                  <a:pt x="6799" y="294"/>
                </a:cubicBezTo>
                <a:close/>
                <a:moveTo>
                  <a:pt x="7196" y="249"/>
                </a:moveTo>
                <a:lnTo>
                  <a:pt x="7395" y="227"/>
                </a:lnTo>
                <a:cubicBezTo>
                  <a:pt x="7422" y="223"/>
                  <a:pt x="7447" y="243"/>
                  <a:pt x="7450" y="271"/>
                </a:cubicBezTo>
                <a:cubicBezTo>
                  <a:pt x="7453" y="298"/>
                  <a:pt x="7434" y="323"/>
                  <a:pt x="7406" y="326"/>
                </a:cubicBezTo>
                <a:lnTo>
                  <a:pt x="7406" y="326"/>
                </a:lnTo>
                <a:lnTo>
                  <a:pt x="7208" y="349"/>
                </a:lnTo>
                <a:cubicBezTo>
                  <a:pt x="7180" y="352"/>
                  <a:pt x="7155" y="332"/>
                  <a:pt x="7152" y="305"/>
                </a:cubicBezTo>
                <a:cubicBezTo>
                  <a:pt x="7149" y="277"/>
                  <a:pt x="7169" y="252"/>
                  <a:pt x="7196" y="249"/>
                </a:cubicBezTo>
                <a:close/>
                <a:moveTo>
                  <a:pt x="7594" y="204"/>
                </a:moveTo>
                <a:lnTo>
                  <a:pt x="7707" y="191"/>
                </a:lnTo>
                <a:lnTo>
                  <a:pt x="7791" y="180"/>
                </a:lnTo>
                <a:cubicBezTo>
                  <a:pt x="7819" y="176"/>
                  <a:pt x="7844" y="195"/>
                  <a:pt x="7847" y="223"/>
                </a:cubicBezTo>
                <a:cubicBezTo>
                  <a:pt x="7851" y="250"/>
                  <a:pt x="7832" y="275"/>
                  <a:pt x="7804" y="279"/>
                </a:cubicBezTo>
                <a:lnTo>
                  <a:pt x="7804" y="279"/>
                </a:lnTo>
                <a:lnTo>
                  <a:pt x="7718" y="290"/>
                </a:lnTo>
                <a:lnTo>
                  <a:pt x="7605" y="303"/>
                </a:lnTo>
                <a:cubicBezTo>
                  <a:pt x="7578" y="306"/>
                  <a:pt x="7553" y="287"/>
                  <a:pt x="7550" y="259"/>
                </a:cubicBezTo>
                <a:cubicBezTo>
                  <a:pt x="7547" y="232"/>
                  <a:pt x="7566" y="207"/>
                  <a:pt x="7594" y="204"/>
                </a:cubicBezTo>
                <a:close/>
                <a:moveTo>
                  <a:pt x="7990" y="154"/>
                </a:moveTo>
                <a:lnTo>
                  <a:pt x="8188" y="128"/>
                </a:lnTo>
                <a:cubicBezTo>
                  <a:pt x="8215" y="124"/>
                  <a:pt x="8240" y="144"/>
                  <a:pt x="8244" y="171"/>
                </a:cubicBezTo>
                <a:cubicBezTo>
                  <a:pt x="8248" y="198"/>
                  <a:pt x="8228" y="223"/>
                  <a:pt x="8201" y="227"/>
                </a:cubicBezTo>
                <a:lnTo>
                  <a:pt x="8003" y="253"/>
                </a:lnTo>
                <a:cubicBezTo>
                  <a:pt x="7975" y="256"/>
                  <a:pt x="7950" y="237"/>
                  <a:pt x="7947" y="210"/>
                </a:cubicBezTo>
                <a:cubicBezTo>
                  <a:pt x="7943" y="182"/>
                  <a:pt x="7962" y="157"/>
                  <a:pt x="7990" y="154"/>
                </a:cubicBezTo>
                <a:close/>
                <a:moveTo>
                  <a:pt x="8386" y="102"/>
                </a:moveTo>
                <a:lnTo>
                  <a:pt x="8470" y="91"/>
                </a:lnTo>
                <a:lnTo>
                  <a:pt x="8586" y="78"/>
                </a:lnTo>
                <a:lnTo>
                  <a:pt x="8586" y="78"/>
                </a:lnTo>
                <a:cubicBezTo>
                  <a:pt x="8613" y="74"/>
                  <a:pt x="8638" y="94"/>
                  <a:pt x="8641" y="122"/>
                </a:cubicBezTo>
                <a:cubicBezTo>
                  <a:pt x="8644" y="149"/>
                  <a:pt x="8624" y="174"/>
                  <a:pt x="8597" y="177"/>
                </a:cubicBezTo>
                <a:lnTo>
                  <a:pt x="8483" y="190"/>
                </a:lnTo>
                <a:lnTo>
                  <a:pt x="8399" y="201"/>
                </a:lnTo>
                <a:cubicBezTo>
                  <a:pt x="8372" y="205"/>
                  <a:pt x="8347" y="185"/>
                  <a:pt x="8343" y="158"/>
                </a:cubicBezTo>
                <a:cubicBezTo>
                  <a:pt x="8340" y="131"/>
                  <a:pt x="8359" y="105"/>
                  <a:pt x="8386" y="102"/>
                </a:cubicBezTo>
                <a:close/>
                <a:moveTo>
                  <a:pt x="8784" y="55"/>
                </a:moveTo>
                <a:lnTo>
                  <a:pt x="8983" y="32"/>
                </a:lnTo>
                <a:cubicBezTo>
                  <a:pt x="9010" y="29"/>
                  <a:pt x="9035" y="48"/>
                  <a:pt x="9038" y="76"/>
                </a:cubicBezTo>
                <a:cubicBezTo>
                  <a:pt x="9042" y="103"/>
                  <a:pt x="9022" y="128"/>
                  <a:pt x="8994" y="131"/>
                </a:cubicBezTo>
                <a:lnTo>
                  <a:pt x="8796" y="154"/>
                </a:lnTo>
                <a:cubicBezTo>
                  <a:pt x="8768" y="157"/>
                  <a:pt x="8744" y="138"/>
                  <a:pt x="8740" y="110"/>
                </a:cubicBezTo>
                <a:cubicBezTo>
                  <a:pt x="8737" y="83"/>
                  <a:pt x="8757" y="58"/>
                  <a:pt x="8784" y="55"/>
                </a:cubicBezTo>
                <a:close/>
                <a:moveTo>
                  <a:pt x="9182" y="9"/>
                </a:moveTo>
                <a:lnTo>
                  <a:pt x="9235" y="3"/>
                </a:lnTo>
                <a:cubicBezTo>
                  <a:pt x="9262" y="0"/>
                  <a:pt x="9287" y="19"/>
                  <a:pt x="9290" y="47"/>
                </a:cubicBezTo>
                <a:cubicBezTo>
                  <a:pt x="9293" y="74"/>
                  <a:pt x="9274" y="99"/>
                  <a:pt x="9246" y="102"/>
                </a:cubicBezTo>
                <a:lnTo>
                  <a:pt x="9246" y="102"/>
                </a:lnTo>
                <a:lnTo>
                  <a:pt x="9193" y="108"/>
                </a:lnTo>
                <a:cubicBezTo>
                  <a:pt x="9166" y="111"/>
                  <a:pt x="9141" y="92"/>
                  <a:pt x="9138" y="64"/>
                </a:cubicBezTo>
                <a:cubicBezTo>
                  <a:pt x="9135" y="37"/>
                  <a:pt x="9154" y="12"/>
                  <a:pt x="9182" y="9"/>
                </a:cubicBezTo>
                <a:close/>
              </a:path>
            </a:pathLst>
          </a:custGeom>
          <a:solidFill>
            <a:srgbClr val="203864"/>
          </a:solidFill>
          <a:ln w="0" cap="flat">
            <a:solidFill>
              <a:srgbClr val="20386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0" name="Freeform 84">
            <a:extLst>
              <a:ext uri="{FF2B5EF4-FFF2-40B4-BE49-F238E27FC236}">
                <a16:creationId xmlns:a16="http://schemas.microsoft.com/office/drawing/2014/main" id="{143CB550-302D-4DEC-9660-1651DBE24B32}"/>
              </a:ext>
            </a:extLst>
          </p:cNvPr>
          <p:cNvSpPr>
            <a:spLocks noEditPoints="1"/>
          </p:cNvSpPr>
          <p:nvPr/>
        </p:nvSpPr>
        <p:spPr bwMode="auto">
          <a:xfrm>
            <a:off x="7551739" y="7848600"/>
            <a:ext cx="5330825" cy="214313"/>
          </a:xfrm>
          <a:custGeom>
            <a:avLst/>
            <a:gdLst>
              <a:gd name="T0" fmla="*/ 301 w 9096"/>
              <a:gd name="T1" fmla="*/ 334 h 399"/>
              <a:gd name="T2" fmla="*/ 2 w 9096"/>
              <a:gd name="T3" fmla="*/ 350 h 399"/>
              <a:gd name="T4" fmla="*/ 648 w 9096"/>
              <a:gd name="T5" fmla="*/ 266 h 399"/>
              <a:gd name="T6" fmla="*/ 454 w 9096"/>
              <a:gd name="T7" fmla="*/ 377 h 399"/>
              <a:gd name="T8" fmla="*/ 848 w 9096"/>
              <a:gd name="T9" fmla="*/ 256 h 399"/>
              <a:gd name="T10" fmla="*/ 1053 w 9096"/>
              <a:gd name="T11" fmla="*/ 347 h 399"/>
              <a:gd name="T12" fmla="*/ 848 w 9096"/>
              <a:gd name="T13" fmla="*/ 256 h 399"/>
              <a:gd name="T14" fmla="*/ 1500 w 9096"/>
              <a:gd name="T15" fmla="*/ 275 h 399"/>
              <a:gd name="T16" fmla="*/ 1200 w 9096"/>
              <a:gd name="T17" fmla="*/ 290 h 399"/>
              <a:gd name="T18" fmla="*/ 1848 w 9096"/>
              <a:gd name="T19" fmla="*/ 213 h 399"/>
              <a:gd name="T20" fmla="*/ 1651 w 9096"/>
              <a:gd name="T21" fmla="*/ 319 h 399"/>
              <a:gd name="T22" fmla="*/ 2048 w 9096"/>
              <a:gd name="T23" fmla="*/ 207 h 399"/>
              <a:gd name="T24" fmla="*/ 2251 w 9096"/>
              <a:gd name="T25" fmla="*/ 301 h 399"/>
              <a:gd name="T26" fmla="*/ 2048 w 9096"/>
              <a:gd name="T27" fmla="*/ 207 h 399"/>
              <a:gd name="T28" fmla="*/ 2699 w 9096"/>
              <a:gd name="T29" fmla="*/ 235 h 399"/>
              <a:gd name="T30" fmla="*/ 2399 w 9096"/>
              <a:gd name="T31" fmla="*/ 246 h 399"/>
              <a:gd name="T32" fmla="*/ 3047 w 9096"/>
              <a:gd name="T33" fmla="*/ 172 h 399"/>
              <a:gd name="T34" fmla="*/ 2851 w 9096"/>
              <a:gd name="T35" fmla="*/ 279 h 399"/>
              <a:gd name="T36" fmla="*/ 3247 w 9096"/>
              <a:gd name="T37" fmla="*/ 165 h 399"/>
              <a:gd name="T38" fmla="*/ 3450 w 9096"/>
              <a:gd name="T39" fmla="*/ 259 h 399"/>
              <a:gd name="T40" fmla="*/ 3199 w 9096"/>
              <a:gd name="T41" fmla="*/ 217 h 399"/>
              <a:gd name="T42" fmla="*/ 3847 w 9096"/>
              <a:gd name="T43" fmla="*/ 146 h 399"/>
              <a:gd name="T44" fmla="*/ 3850 w 9096"/>
              <a:gd name="T45" fmla="*/ 246 h 399"/>
              <a:gd name="T46" fmla="*/ 3647 w 9096"/>
              <a:gd name="T47" fmla="*/ 153 h 399"/>
              <a:gd name="T48" fmla="*/ 4298 w 9096"/>
              <a:gd name="T49" fmla="*/ 176 h 399"/>
              <a:gd name="T50" fmla="*/ 3998 w 9096"/>
              <a:gd name="T51" fmla="*/ 190 h 399"/>
              <a:gd name="T52" fmla="*/ 4645 w 9096"/>
              <a:gd name="T53" fmla="*/ 110 h 399"/>
              <a:gd name="T54" fmla="*/ 4649 w 9096"/>
              <a:gd name="T55" fmla="*/ 209 h 399"/>
              <a:gd name="T56" fmla="*/ 4450 w 9096"/>
              <a:gd name="T57" fmla="*/ 219 h 399"/>
              <a:gd name="T58" fmla="*/ 4846 w 9096"/>
              <a:gd name="T59" fmla="*/ 103 h 399"/>
              <a:gd name="T60" fmla="*/ 5049 w 9096"/>
              <a:gd name="T61" fmla="*/ 197 h 399"/>
              <a:gd name="T62" fmla="*/ 4797 w 9096"/>
              <a:gd name="T63" fmla="*/ 155 h 399"/>
              <a:gd name="T64" fmla="*/ 5410 w 9096"/>
              <a:gd name="T65" fmla="*/ 85 h 399"/>
              <a:gd name="T66" fmla="*/ 5497 w 9096"/>
              <a:gd name="T67" fmla="*/ 132 h 399"/>
              <a:gd name="T68" fmla="*/ 5249 w 9096"/>
              <a:gd name="T69" fmla="*/ 191 h 399"/>
              <a:gd name="T70" fmla="*/ 5645 w 9096"/>
              <a:gd name="T71" fmla="*/ 77 h 399"/>
              <a:gd name="T72" fmla="*/ 5849 w 9096"/>
              <a:gd name="T73" fmla="*/ 170 h 399"/>
              <a:gd name="T74" fmla="*/ 5645 w 9096"/>
              <a:gd name="T75" fmla="*/ 77 h 399"/>
              <a:gd name="T76" fmla="*/ 6246 w 9096"/>
              <a:gd name="T77" fmla="*/ 56 h 399"/>
              <a:gd name="T78" fmla="*/ 6247 w 9096"/>
              <a:gd name="T79" fmla="*/ 156 h 399"/>
              <a:gd name="T80" fmla="*/ 5997 w 9096"/>
              <a:gd name="T81" fmla="*/ 114 h 399"/>
              <a:gd name="T82" fmla="*/ 6646 w 9096"/>
              <a:gd name="T83" fmla="*/ 50 h 399"/>
              <a:gd name="T84" fmla="*/ 6447 w 9096"/>
              <a:gd name="T85" fmla="*/ 153 h 399"/>
              <a:gd name="T86" fmla="*/ 6846 w 9096"/>
              <a:gd name="T87" fmla="*/ 47 h 399"/>
              <a:gd name="T88" fmla="*/ 7045 w 9096"/>
              <a:gd name="T89" fmla="*/ 42 h 399"/>
              <a:gd name="T90" fmla="*/ 6944 w 9096"/>
              <a:gd name="T91" fmla="*/ 145 h 399"/>
              <a:gd name="T92" fmla="*/ 6846 w 9096"/>
              <a:gd name="T93" fmla="*/ 47 h 399"/>
              <a:gd name="T94" fmla="*/ 7496 w 9096"/>
              <a:gd name="T95" fmla="*/ 78 h 399"/>
              <a:gd name="T96" fmla="*/ 7248 w 9096"/>
              <a:gd name="T97" fmla="*/ 136 h 399"/>
              <a:gd name="T98" fmla="*/ 7645 w 9096"/>
              <a:gd name="T99" fmla="*/ 24 h 399"/>
              <a:gd name="T100" fmla="*/ 7845 w 9096"/>
              <a:gd name="T101" fmla="*/ 19 h 399"/>
              <a:gd name="T102" fmla="*/ 7847 w 9096"/>
              <a:gd name="T103" fmla="*/ 119 h 399"/>
              <a:gd name="T104" fmla="*/ 7596 w 9096"/>
              <a:gd name="T105" fmla="*/ 75 h 399"/>
              <a:gd name="T106" fmla="*/ 8245 w 9096"/>
              <a:gd name="T107" fmla="*/ 13 h 399"/>
              <a:gd name="T108" fmla="*/ 8247 w 9096"/>
              <a:gd name="T109" fmla="*/ 113 h 399"/>
              <a:gd name="T110" fmla="*/ 8045 w 9096"/>
              <a:gd name="T111" fmla="*/ 16 h 399"/>
              <a:gd name="T112" fmla="*/ 8645 w 9096"/>
              <a:gd name="T113" fmla="*/ 7 h 399"/>
              <a:gd name="T114" fmla="*/ 8647 w 9096"/>
              <a:gd name="T115" fmla="*/ 107 h 399"/>
              <a:gd name="T116" fmla="*/ 8447 w 9096"/>
              <a:gd name="T117" fmla="*/ 110 h 399"/>
              <a:gd name="T118" fmla="*/ 8845 w 9096"/>
              <a:gd name="T119" fmla="*/ 4 h 399"/>
              <a:gd name="T120" fmla="*/ 9047 w 9096"/>
              <a:gd name="T121" fmla="*/ 101 h 399"/>
              <a:gd name="T122" fmla="*/ 8796 w 9096"/>
              <a:gd name="T123" fmla="*/ 54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96" h="399">
                <a:moveTo>
                  <a:pt x="49" y="298"/>
                </a:moveTo>
                <a:lnTo>
                  <a:pt x="249" y="287"/>
                </a:lnTo>
                <a:cubicBezTo>
                  <a:pt x="276" y="286"/>
                  <a:pt x="300" y="307"/>
                  <a:pt x="301" y="334"/>
                </a:cubicBezTo>
                <a:cubicBezTo>
                  <a:pt x="303" y="362"/>
                  <a:pt x="281" y="386"/>
                  <a:pt x="254" y="387"/>
                </a:cubicBezTo>
                <a:lnTo>
                  <a:pt x="54" y="397"/>
                </a:lnTo>
                <a:cubicBezTo>
                  <a:pt x="26" y="399"/>
                  <a:pt x="3" y="378"/>
                  <a:pt x="2" y="350"/>
                </a:cubicBezTo>
                <a:cubicBezTo>
                  <a:pt x="0" y="322"/>
                  <a:pt x="21" y="299"/>
                  <a:pt x="49" y="298"/>
                </a:cubicBezTo>
                <a:close/>
                <a:moveTo>
                  <a:pt x="448" y="277"/>
                </a:moveTo>
                <a:lnTo>
                  <a:pt x="648" y="266"/>
                </a:lnTo>
                <a:cubicBezTo>
                  <a:pt x="676" y="265"/>
                  <a:pt x="699" y="286"/>
                  <a:pt x="701" y="314"/>
                </a:cubicBezTo>
                <a:cubicBezTo>
                  <a:pt x="702" y="341"/>
                  <a:pt x="681" y="365"/>
                  <a:pt x="653" y="366"/>
                </a:cubicBezTo>
                <a:lnTo>
                  <a:pt x="454" y="377"/>
                </a:lnTo>
                <a:cubicBezTo>
                  <a:pt x="426" y="378"/>
                  <a:pt x="402" y="357"/>
                  <a:pt x="401" y="329"/>
                </a:cubicBezTo>
                <a:cubicBezTo>
                  <a:pt x="400" y="302"/>
                  <a:pt x="421" y="278"/>
                  <a:pt x="448" y="277"/>
                </a:cubicBezTo>
                <a:close/>
                <a:moveTo>
                  <a:pt x="848" y="256"/>
                </a:moveTo>
                <a:lnTo>
                  <a:pt x="1048" y="247"/>
                </a:lnTo>
                <a:cubicBezTo>
                  <a:pt x="1075" y="245"/>
                  <a:pt x="1099" y="267"/>
                  <a:pt x="1100" y="294"/>
                </a:cubicBezTo>
                <a:cubicBezTo>
                  <a:pt x="1101" y="322"/>
                  <a:pt x="1080" y="345"/>
                  <a:pt x="1053" y="347"/>
                </a:cubicBezTo>
                <a:lnTo>
                  <a:pt x="853" y="356"/>
                </a:lnTo>
                <a:cubicBezTo>
                  <a:pt x="825" y="357"/>
                  <a:pt x="802" y="336"/>
                  <a:pt x="800" y="308"/>
                </a:cubicBezTo>
                <a:cubicBezTo>
                  <a:pt x="799" y="281"/>
                  <a:pt x="820" y="257"/>
                  <a:pt x="848" y="256"/>
                </a:cubicBezTo>
                <a:close/>
                <a:moveTo>
                  <a:pt x="1248" y="237"/>
                </a:moveTo>
                <a:lnTo>
                  <a:pt x="1447" y="228"/>
                </a:lnTo>
                <a:cubicBezTo>
                  <a:pt x="1475" y="227"/>
                  <a:pt x="1498" y="248"/>
                  <a:pt x="1500" y="275"/>
                </a:cubicBezTo>
                <a:cubicBezTo>
                  <a:pt x="1501" y="303"/>
                  <a:pt x="1480" y="326"/>
                  <a:pt x="1452" y="328"/>
                </a:cubicBezTo>
                <a:lnTo>
                  <a:pt x="1252" y="337"/>
                </a:lnTo>
                <a:cubicBezTo>
                  <a:pt x="1225" y="338"/>
                  <a:pt x="1201" y="317"/>
                  <a:pt x="1200" y="290"/>
                </a:cubicBezTo>
                <a:cubicBezTo>
                  <a:pt x="1199" y="262"/>
                  <a:pt x="1220" y="239"/>
                  <a:pt x="1248" y="237"/>
                </a:cubicBezTo>
                <a:close/>
                <a:moveTo>
                  <a:pt x="1648" y="219"/>
                </a:moveTo>
                <a:lnTo>
                  <a:pt x="1848" y="213"/>
                </a:lnTo>
                <a:cubicBezTo>
                  <a:pt x="1875" y="212"/>
                  <a:pt x="1899" y="234"/>
                  <a:pt x="1899" y="262"/>
                </a:cubicBezTo>
                <a:cubicBezTo>
                  <a:pt x="1900" y="289"/>
                  <a:pt x="1879" y="312"/>
                  <a:pt x="1851" y="313"/>
                </a:cubicBezTo>
                <a:lnTo>
                  <a:pt x="1651" y="319"/>
                </a:lnTo>
                <a:cubicBezTo>
                  <a:pt x="1624" y="320"/>
                  <a:pt x="1600" y="299"/>
                  <a:pt x="1600" y="271"/>
                </a:cubicBezTo>
                <a:cubicBezTo>
                  <a:pt x="1599" y="243"/>
                  <a:pt x="1620" y="220"/>
                  <a:pt x="1648" y="219"/>
                </a:cubicBezTo>
                <a:close/>
                <a:moveTo>
                  <a:pt x="2048" y="207"/>
                </a:moveTo>
                <a:lnTo>
                  <a:pt x="2248" y="201"/>
                </a:lnTo>
                <a:cubicBezTo>
                  <a:pt x="2275" y="200"/>
                  <a:pt x="2298" y="221"/>
                  <a:pt x="2299" y="249"/>
                </a:cubicBezTo>
                <a:cubicBezTo>
                  <a:pt x="2300" y="277"/>
                  <a:pt x="2278" y="300"/>
                  <a:pt x="2251" y="301"/>
                </a:cubicBezTo>
                <a:lnTo>
                  <a:pt x="2051" y="307"/>
                </a:lnTo>
                <a:cubicBezTo>
                  <a:pt x="2023" y="308"/>
                  <a:pt x="2000" y="286"/>
                  <a:pt x="1999" y="258"/>
                </a:cubicBezTo>
                <a:cubicBezTo>
                  <a:pt x="1999" y="231"/>
                  <a:pt x="2020" y="208"/>
                  <a:pt x="2048" y="207"/>
                </a:cubicBezTo>
                <a:close/>
                <a:moveTo>
                  <a:pt x="2447" y="194"/>
                </a:moveTo>
                <a:lnTo>
                  <a:pt x="2647" y="187"/>
                </a:lnTo>
                <a:cubicBezTo>
                  <a:pt x="2675" y="186"/>
                  <a:pt x="2698" y="207"/>
                  <a:pt x="2699" y="235"/>
                </a:cubicBezTo>
                <a:cubicBezTo>
                  <a:pt x="2700" y="262"/>
                  <a:pt x="2678" y="286"/>
                  <a:pt x="2651" y="287"/>
                </a:cubicBezTo>
                <a:lnTo>
                  <a:pt x="2451" y="294"/>
                </a:lnTo>
                <a:cubicBezTo>
                  <a:pt x="2423" y="295"/>
                  <a:pt x="2400" y="273"/>
                  <a:pt x="2399" y="246"/>
                </a:cubicBezTo>
                <a:cubicBezTo>
                  <a:pt x="2398" y="218"/>
                  <a:pt x="2420" y="195"/>
                  <a:pt x="2447" y="194"/>
                </a:cubicBezTo>
                <a:close/>
                <a:moveTo>
                  <a:pt x="2847" y="179"/>
                </a:moveTo>
                <a:lnTo>
                  <a:pt x="3047" y="172"/>
                </a:lnTo>
                <a:cubicBezTo>
                  <a:pt x="3074" y="171"/>
                  <a:pt x="3098" y="192"/>
                  <a:pt x="3099" y="220"/>
                </a:cubicBezTo>
                <a:cubicBezTo>
                  <a:pt x="3100" y="248"/>
                  <a:pt x="3078" y="271"/>
                  <a:pt x="3051" y="272"/>
                </a:cubicBezTo>
                <a:lnTo>
                  <a:pt x="2851" y="279"/>
                </a:lnTo>
                <a:cubicBezTo>
                  <a:pt x="2823" y="280"/>
                  <a:pt x="2800" y="259"/>
                  <a:pt x="2799" y="231"/>
                </a:cubicBezTo>
                <a:cubicBezTo>
                  <a:pt x="2798" y="203"/>
                  <a:pt x="2819" y="180"/>
                  <a:pt x="2847" y="179"/>
                </a:cubicBezTo>
                <a:close/>
                <a:moveTo>
                  <a:pt x="3247" y="165"/>
                </a:moveTo>
                <a:lnTo>
                  <a:pt x="3447" y="159"/>
                </a:lnTo>
                <a:cubicBezTo>
                  <a:pt x="3475" y="158"/>
                  <a:pt x="3498" y="180"/>
                  <a:pt x="3498" y="207"/>
                </a:cubicBezTo>
                <a:cubicBezTo>
                  <a:pt x="3499" y="235"/>
                  <a:pt x="3478" y="258"/>
                  <a:pt x="3450" y="259"/>
                </a:cubicBezTo>
                <a:lnTo>
                  <a:pt x="3450" y="259"/>
                </a:lnTo>
                <a:lnTo>
                  <a:pt x="3250" y="265"/>
                </a:lnTo>
                <a:cubicBezTo>
                  <a:pt x="3223" y="266"/>
                  <a:pt x="3200" y="244"/>
                  <a:pt x="3199" y="217"/>
                </a:cubicBezTo>
                <a:cubicBezTo>
                  <a:pt x="3198" y="189"/>
                  <a:pt x="3219" y="166"/>
                  <a:pt x="3247" y="165"/>
                </a:cubicBezTo>
                <a:close/>
                <a:moveTo>
                  <a:pt x="3647" y="153"/>
                </a:moveTo>
                <a:lnTo>
                  <a:pt x="3847" y="146"/>
                </a:lnTo>
                <a:cubicBezTo>
                  <a:pt x="3874" y="146"/>
                  <a:pt x="3897" y="167"/>
                  <a:pt x="3898" y="195"/>
                </a:cubicBezTo>
                <a:cubicBezTo>
                  <a:pt x="3899" y="222"/>
                  <a:pt x="3877" y="246"/>
                  <a:pt x="3850" y="246"/>
                </a:cubicBezTo>
                <a:lnTo>
                  <a:pt x="3850" y="246"/>
                </a:lnTo>
                <a:lnTo>
                  <a:pt x="3650" y="253"/>
                </a:lnTo>
                <a:cubicBezTo>
                  <a:pt x="3622" y="254"/>
                  <a:pt x="3599" y="232"/>
                  <a:pt x="3598" y="204"/>
                </a:cubicBezTo>
                <a:cubicBezTo>
                  <a:pt x="3598" y="177"/>
                  <a:pt x="3619" y="154"/>
                  <a:pt x="3647" y="153"/>
                </a:cubicBezTo>
                <a:close/>
                <a:moveTo>
                  <a:pt x="4046" y="138"/>
                </a:moveTo>
                <a:lnTo>
                  <a:pt x="4246" y="128"/>
                </a:lnTo>
                <a:cubicBezTo>
                  <a:pt x="4273" y="127"/>
                  <a:pt x="4297" y="148"/>
                  <a:pt x="4298" y="176"/>
                </a:cubicBezTo>
                <a:cubicBezTo>
                  <a:pt x="4299" y="203"/>
                  <a:pt x="4278" y="227"/>
                  <a:pt x="4250" y="228"/>
                </a:cubicBezTo>
                <a:lnTo>
                  <a:pt x="4050" y="238"/>
                </a:lnTo>
                <a:cubicBezTo>
                  <a:pt x="4023" y="239"/>
                  <a:pt x="3999" y="217"/>
                  <a:pt x="3998" y="190"/>
                </a:cubicBezTo>
                <a:cubicBezTo>
                  <a:pt x="3997" y="162"/>
                  <a:pt x="4018" y="139"/>
                  <a:pt x="4046" y="138"/>
                </a:cubicBezTo>
                <a:close/>
                <a:moveTo>
                  <a:pt x="4445" y="119"/>
                </a:moveTo>
                <a:lnTo>
                  <a:pt x="4645" y="110"/>
                </a:lnTo>
                <a:lnTo>
                  <a:pt x="4646" y="109"/>
                </a:lnTo>
                <a:cubicBezTo>
                  <a:pt x="4673" y="109"/>
                  <a:pt x="4697" y="130"/>
                  <a:pt x="4697" y="158"/>
                </a:cubicBezTo>
                <a:cubicBezTo>
                  <a:pt x="4698" y="185"/>
                  <a:pt x="4677" y="209"/>
                  <a:pt x="4649" y="209"/>
                </a:cubicBezTo>
                <a:lnTo>
                  <a:pt x="4650" y="209"/>
                </a:lnTo>
                <a:lnTo>
                  <a:pt x="4650" y="209"/>
                </a:lnTo>
                <a:lnTo>
                  <a:pt x="4450" y="219"/>
                </a:lnTo>
                <a:cubicBezTo>
                  <a:pt x="4422" y="220"/>
                  <a:pt x="4399" y="199"/>
                  <a:pt x="4398" y="171"/>
                </a:cubicBezTo>
                <a:cubicBezTo>
                  <a:pt x="4396" y="144"/>
                  <a:pt x="4418" y="120"/>
                  <a:pt x="4445" y="119"/>
                </a:cubicBezTo>
                <a:close/>
                <a:moveTo>
                  <a:pt x="4846" y="103"/>
                </a:moveTo>
                <a:lnTo>
                  <a:pt x="5046" y="97"/>
                </a:lnTo>
                <a:cubicBezTo>
                  <a:pt x="5073" y="96"/>
                  <a:pt x="5096" y="118"/>
                  <a:pt x="5097" y="145"/>
                </a:cubicBezTo>
                <a:cubicBezTo>
                  <a:pt x="5098" y="173"/>
                  <a:pt x="5076" y="196"/>
                  <a:pt x="5049" y="197"/>
                </a:cubicBezTo>
                <a:lnTo>
                  <a:pt x="5049" y="197"/>
                </a:lnTo>
                <a:lnTo>
                  <a:pt x="4849" y="203"/>
                </a:lnTo>
                <a:cubicBezTo>
                  <a:pt x="4821" y="204"/>
                  <a:pt x="4798" y="182"/>
                  <a:pt x="4797" y="155"/>
                </a:cubicBezTo>
                <a:cubicBezTo>
                  <a:pt x="4797" y="127"/>
                  <a:pt x="4818" y="104"/>
                  <a:pt x="4846" y="103"/>
                </a:cubicBezTo>
                <a:close/>
                <a:moveTo>
                  <a:pt x="5246" y="91"/>
                </a:moveTo>
                <a:lnTo>
                  <a:pt x="5410" y="85"/>
                </a:lnTo>
                <a:lnTo>
                  <a:pt x="5445" y="84"/>
                </a:lnTo>
                <a:lnTo>
                  <a:pt x="5445" y="84"/>
                </a:lnTo>
                <a:cubicBezTo>
                  <a:pt x="5473" y="83"/>
                  <a:pt x="5496" y="105"/>
                  <a:pt x="5497" y="132"/>
                </a:cubicBezTo>
                <a:cubicBezTo>
                  <a:pt x="5498" y="160"/>
                  <a:pt x="5476" y="183"/>
                  <a:pt x="5449" y="184"/>
                </a:cubicBezTo>
                <a:lnTo>
                  <a:pt x="5413" y="185"/>
                </a:lnTo>
                <a:lnTo>
                  <a:pt x="5249" y="191"/>
                </a:lnTo>
                <a:cubicBezTo>
                  <a:pt x="5221" y="191"/>
                  <a:pt x="5198" y="170"/>
                  <a:pt x="5197" y="142"/>
                </a:cubicBezTo>
                <a:cubicBezTo>
                  <a:pt x="5196" y="115"/>
                  <a:pt x="5218" y="92"/>
                  <a:pt x="5246" y="91"/>
                </a:cubicBezTo>
                <a:close/>
                <a:moveTo>
                  <a:pt x="5645" y="77"/>
                </a:moveTo>
                <a:lnTo>
                  <a:pt x="5845" y="70"/>
                </a:lnTo>
                <a:cubicBezTo>
                  <a:pt x="5873" y="69"/>
                  <a:pt x="5896" y="90"/>
                  <a:pt x="5897" y="118"/>
                </a:cubicBezTo>
                <a:cubicBezTo>
                  <a:pt x="5898" y="145"/>
                  <a:pt x="5876" y="169"/>
                  <a:pt x="5849" y="170"/>
                </a:cubicBezTo>
                <a:lnTo>
                  <a:pt x="5649" y="177"/>
                </a:lnTo>
                <a:cubicBezTo>
                  <a:pt x="5621" y="178"/>
                  <a:pt x="5598" y="156"/>
                  <a:pt x="5597" y="129"/>
                </a:cubicBezTo>
                <a:cubicBezTo>
                  <a:pt x="5596" y="101"/>
                  <a:pt x="5618" y="78"/>
                  <a:pt x="5645" y="77"/>
                </a:cubicBezTo>
                <a:close/>
                <a:moveTo>
                  <a:pt x="6045" y="62"/>
                </a:moveTo>
                <a:lnTo>
                  <a:pt x="6178" y="58"/>
                </a:lnTo>
                <a:lnTo>
                  <a:pt x="6246" y="56"/>
                </a:lnTo>
                <a:lnTo>
                  <a:pt x="6246" y="56"/>
                </a:lnTo>
                <a:cubicBezTo>
                  <a:pt x="6273" y="56"/>
                  <a:pt x="6296" y="78"/>
                  <a:pt x="6297" y="106"/>
                </a:cubicBezTo>
                <a:cubicBezTo>
                  <a:pt x="6297" y="133"/>
                  <a:pt x="6275" y="156"/>
                  <a:pt x="6247" y="156"/>
                </a:cubicBezTo>
                <a:lnTo>
                  <a:pt x="6181" y="157"/>
                </a:lnTo>
                <a:lnTo>
                  <a:pt x="6048" y="162"/>
                </a:lnTo>
                <a:cubicBezTo>
                  <a:pt x="6021" y="163"/>
                  <a:pt x="5998" y="142"/>
                  <a:pt x="5997" y="114"/>
                </a:cubicBezTo>
                <a:cubicBezTo>
                  <a:pt x="5996" y="87"/>
                  <a:pt x="6017" y="63"/>
                  <a:pt x="6045" y="62"/>
                </a:cubicBezTo>
                <a:close/>
                <a:moveTo>
                  <a:pt x="6446" y="53"/>
                </a:moveTo>
                <a:lnTo>
                  <a:pt x="6646" y="50"/>
                </a:lnTo>
                <a:cubicBezTo>
                  <a:pt x="6673" y="50"/>
                  <a:pt x="6696" y="72"/>
                  <a:pt x="6697" y="99"/>
                </a:cubicBezTo>
                <a:cubicBezTo>
                  <a:pt x="6697" y="127"/>
                  <a:pt x="6675" y="150"/>
                  <a:pt x="6647" y="150"/>
                </a:cubicBezTo>
                <a:lnTo>
                  <a:pt x="6447" y="153"/>
                </a:lnTo>
                <a:cubicBezTo>
                  <a:pt x="6420" y="154"/>
                  <a:pt x="6397" y="132"/>
                  <a:pt x="6397" y="104"/>
                </a:cubicBezTo>
                <a:cubicBezTo>
                  <a:pt x="6396" y="76"/>
                  <a:pt x="6418" y="54"/>
                  <a:pt x="6446" y="53"/>
                </a:cubicBezTo>
                <a:close/>
                <a:moveTo>
                  <a:pt x="6846" y="47"/>
                </a:moveTo>
                <a:lnTo>
                  <a:pt x="6943" y="45"/>
                </a:lnTo>
                <a:lnTo>
                  <a:pt x="7045" y="42"/>
                </a:lnTo>
                <a:lnTo>
                  <a:pt x="7045" y="42"/>
                </a:lnTo>
                <a:cubicBezTo>
                  <a:pt x="7072" y="41"/>
                  <a:pt x="7096" y="63"/>
                  <a:pt x="7096" y="91"/>
                </a:cubicBezTo>
                <a:cubicBezTo>
                  <a:pt x="7097" y="118"/>
                  <a:pt x="7076" y="141"/>
                  <a:pt x="7048" y="142"/>
                </a:cubicBezTo>
                <a:lnTo>
                  <a:pt x="6944" y="145"/>
                </a:lnTo>
                <a:lnTo>
                  <a:pt x="6847" y="147"/>
                </a:lnTo>
                <a:cubicBezTo>
                  <a:pt x="6820" y="147"/>
                  <a:pt x="6797" y="125"/>
                  <a:pt x="6797" y="98"/>
                </a:cubicBezTo>
                <a:cubicBezTo>
                  <a:pt x="6796" y="70"/>
                  <a:pt x="6818" y="47"/>
                  <a:pt x="6846" y="47"/>
                </a:cubicBezTo>
                <a:close/>
                <a:moveTo>
                  <a:pt x="7245" y="36"/>
                </a:moveTo>
                <a:lnTo>
                  <a:pt x="7445" y="30"/>
                </a:lnTo>
                <a:cubicBezTo>
                  <a:pt x="7472" y="29"/>
                  <a:pt x="7495" y="51"/>
                  <a:pt x="7496" y="78"/>
                </a:cubicBezTo>
                <a:cubicBezTo>
                  <a:pt x="7497" y="106"/>
                  <a:pt x="7475" y="129"/>
                  <a:pt x="7448" y="130"/>
                </a:cubicBezTo>
                <a:lnTo>
                  <a:pt x="7448" y="130"/>
                </a:lnTo>
                <a:lnTo>
                  <a:pt x="7248" y="136"/>
                </a:lnTo>
                <a:cubicBezTo>
                  <a:pt x="7220" y="137"/>
                  <a:pt x="7197" y="115"/>
                  <a:pt x="7196" y="88"/>
                </a:cubicBezTo>
                <a:cubicBezTo>
                  <a:pt x="7196" y="60"/>
                  <a:pt x="7217" y="37"/>
                  <a:pt x="7245" y="36"/>
                </a:cubicBezTo>
                <a:close/>
                <a:moveTo>
                  <a:pt x="7645" y="24"/>
                </a:moveTo>
                <a:lnTo>
                  <a:pt x="7710" y="21"/>
                </a:lnTo>
                <a:lnTo>
                  <a:pt x="7845" y="19"/>
                </a:lnTo>
                <a:lnTo>
                  <a:pt x="7845" y="19"/>
                </a:lnTo>
                <a:cubicBezTo>
                  <a:pt x="7873" y="19"/>
                  <a:pt x="7896" y="41"/>
                  <a:pt x="7896" y="69"/>
                </a:cubicBezTo>
                <a:cubicBezTo>
                  <a:pt x="7897" y="96"/>
                  <a:pt x="7874" y="119"/>
                  <a:pt x="7847" y="119"/>
                </a:cubicBezTo>
                <a:lnTo>
                  <a:pt x="7847" y="119"/>
                </a:lnTo>
                <a:lnTo>
                  <a:pt x="7713" y="121"/>
                </a:lnTo>
                <a:lnTo>
                  <a:pt x="7648" y="123"/>
                </a:lnTo>
                <a:cubicBezTo>
                  <a:pt x="7620" y="124"/>
                  <a:pt x="7597" y="103"/>
                  <a:pt x="7596" y="75"/>
                </a:cubicBezTo>
                <a:cubicBezTo>
                  <a:pt x="7595" y="47"/>
                  <a:pt x="7617" y="24"/>
                  <a:pt x="7645" y="24"/>
                </a:cubicBezTo>
                <a:close/>
                <a:moveTo>
                  <a:pt x="8045" y="16"/>
                </a:moveTo>
                <a:lnTo>
                  <a:pt x="8245" y="13"/>
                </a:lnTo>
                <a:lnTo>
                  <a:pt x="8245" y="13"/>
                </a:lnTo>
                <a:cubicBezTo>
                  <a:pt x="8273" y="13"/>
                  <a:pt x="8296" y="35"/>
                  <a:pt x="8296" y="62"/>
                </a:cubicBezTo>
                <a:cubicBezTo>
                  <a:pt x="8296" y="90"/>
                  <a:pt x="8274" y="113"/>
                  <a:pt x="8247" y="113"/>
                </a:cubicBezTo>
                <a:lnTo>
                  <a:pt x="8047" y="116"/>
                </a:lnTo>
                <a:cubicBezTo>
                  <a:pt x="8019" y="117"/>
                  <a:pt x="7997" y="95"/>
                  <a:pt x="7996" y="67"/>
                </a:cubicBezTo>
                <a:cubicBezTo>
                  <a:pt x="7996" y="39"/>
                  <a:pt x="8018" y="17"/>
                  <a:pt x="8045" y="16"/>
                </a:cubicBezTo>
                <a:close/>
                <a:moveTo>
                  <a:pt x="8445" y="10"/>
                </a:moveTo>
                <a:lnTo>
                  <a:pt x="8475" y="9"/>
                </a:lnTo>
                <a:lnTo>
                  <a:pt x="8645" y="7"/>
                </a:lnTo>
                <a:lnTo>
                  <a:pt x="8645" y="7"/>
                </a:lnTo>
                <a:cubicBezTo>
                  <a:pt x="8673" y="6"/>
                  <a:pt x="8696" y="28"/>
                  <a:pt x="8696" y="56"/>
                </a:cubicBezTo>
                <a:cubicBezTo>
                  <a:pt x="8696" y="84"/>
                  <a:pt x="8674" y="106"/>
                  <a:pt x="8647" y="107"/>
                </a:cubicBezTo>
                <a:lnTo>
                  <a:pt x="8647" y="107"/>
                </a:lnTo>
                <a:lnTo>
                  <a:pt x="8476" y="109"/>
                </a:lnTo>
                <a:lnTo>
                  <a:pt x="8447" y="110"/>
                </a:lnTo>
                <a:cubicBezTo>
                  <a:pt x="8419" y="110"/>
                  <a:pt x="8396" y="88"/>
                  <a:pt x="8396" y="61"/>
                </a:cubicBezTo>
                <a:cubicBezTo>
                  <a:pt x="8396" y="33"/>
                  <a:pt x="8418" y="10"/>
                  <a:pt x="8445" y="10"/>
                </a:cubicBezTo>
                <a:close/>
                <a:moveTo>
                  <a:pt x="8845" y="4"/>
                </a:moveTo>
                <a:lnTo>
                  <a:pt x="9045" y="1"/>
                </a:lnTo>
                <a:cubicBezTo>
                  <a:pt x="9073" y="0"/>
                  <a:pt x="9096" y="22"/>
                  <a:pt x="9096" y="50"/>
                </a:cubicBezTo>
                <a:cubicBezTo>
                  <a:pt x="9096" y="77"/>
                  <a:pt x="9074" y="100"/>
                  <a:pt x="9047" y="101"/>
                </a:cubicBezTo>
                <a:lnTo>
                  <a:pt x="8847" y="104"/>
                </a:lnTo>
                <a:lnTo>
                  <a:pt x="8847" y="104"/>
                </a:lnTo>
                <a:cubicBezTo>
                  <a:pt x="8819" y="104"/>
                  <a:pt x="8796" y="82"/>
                  <a:pt x="8796" y="54"/>
                </a:cubicBezTo>
                <a:cubicBezTo>
                  <a:pt x="8796" y="27"/>
                  <a:pt x="8818" y="4"/>
                  <a:pt x="8845" y="4"/>
                </a:cubicBezTo>
                <a:close/>
              </a:path>
            </a:pathLst>
          </a:custGeom>
          <a:solidFill>
            <a:srgbClr val="ED7D31"/>
          </a:solidFill>
          <a:ln w="0" cap="flat">
            <a:solidFill>
              <a:srgbClr val="ED7D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0" name="Freeform 104">
            <a:extLst>
              <a:ext uri="{FF2B5EF4-FFF2-40B4-BE49-F238E27FC236}">
                <a16:creationId xmlns:a16="http://schemas.microsoft.com/office/drawing/2014/main" id="{443DA5E9-5C84-4375-B594-84C85D47BB78}"/>
              </a:ext>
            </a:extLst>
          </p:cNvPr>
          <p:cNvSpPr>
            <a:spLocks noEditPoints="1"/>
          </p:cNvSpPr>
          <p:nvPr/>
        </p:nvSpPr>
        <p:spPr bwMode="auto">
          <a:xfrm>
            <a:off x="7550151" y="6435725"/>
            <a:ext cx="5449888" cy="1628775"/>
          </a:xfrm>
          <a:custGeom>
            <a:avLst/>
            <a:gdLst>
              <a:gd name="T0" fmla="*/ 300 w 9299"/>
              <a:gd name="T1" fmla="*/ 2932 h 3031"/>
              <a:gd name="T2" fmla="*/ 5 w 9299"/>
              <a:gd name="T3" fmla="*/ 2985 h 3031"/>
              <a:gd name="T4" fmla="*/ 636 w 9299"/>
              <a:gd name="T5" fmla="*/ 2820 h 3031"/>
              <a:gd name="T6" fmla="*/ 457 w 9299"/>
              <a:gd name="T7" fmla="*/ 2954 h 3031"/>
              <a:gd name="T8" fmla="*/ 832 w 9299"/>
              <a:gd name="T9" fmla="*/ 2784 h 3031"/>
              <a:gd name="T10" fmla="*/ 1047 w 9299"/>
              <a:gd name="T11" fmla="*/ 2844 h 3031"/>
              <a:gd name="T12" fmla="*/ 832 w 9299"/>
              <a:gd name="T13" fmla="*/ 2784 h 3031"/>
              <a:gd name="T14" fmla="*/ 1480 w 9299"/>
              <a:gd name="T15" fmla="*/ 2709 h 3031"/>
              <a:gd name="T16" fmla="*/ 1185 w 9299"/>
              <a:gd name="T17" fmla="*/ 2766 h 3031"/>
              <a:gd name="T18" fmla="*/ 1806 w 9299"/>
              <a:gd name="T19" fmla="*/ 2576 h 3031"/>
              <a:gd name="T20" fmla="*/ 1639 w 9299"/>
              <a:gd name="T21" fmla="*/ 2726 h 3031"/>
              <a:gd name="T22" fmla="*/ 1998 w 9299"/>
              <a:gd name="T23" fmla="*/ 2523 h 3031"/>
              <a:gd name="T24" fmla="*/ 2218 w 9299"/>
              <a:gd name="T25" fmla="*/ 2566 h 3031"/>
              <a:gd name="T26" fmla="*/ 1998 w 9299"/>
              <a:gd name="T27" fmla="*/ 2523 h 3031"/>
              <a:gd name="T28" fmla="*/ 2636 w 9299"/>
              <a:gd name="T29" fmla="*/ 2390 h 3031"/>
              <a:gd name="T30" fmla="*/ 2349 w 9299"/>
              <a:gd name="T31" fmla="*/ 2478 h 3031"/>
              <a:gd name="T32" fmla="*/ 2955 w 9299"/>
              <a:gd name="T33" fmla="*/ 2238 h 3031"/>
              <a:gd name="T34" fmla="*/ 2794 w 9299"/>
              <a:gd name="T35" fmla="*/ 2393 h 3031"/>
              <a:gd name="T36" fmla="*/ 3147 w 9299"/>
              <a:gd name="T37" fmla="*/ 2179 h 3031"/>
              <a:gd name="T38" fmla="*/ 3367 w 9299"/>
              <a:gd name="T39" fmla="*/ 2216 h 3031"/>
              <a:gd name="T40" fmla="*/ 3147 w 9299"/>
              <a:gd name="T41" fmla="*/ 2179 h 3031"/>
              <a:gd name="T42" fmla="*/ 3782 w 9299"/>
              <a:gd name="T43" fmla="*/ 2035 h 3031"/>
              <a:gd name="T44" fmla="*/ 3496 w 9299"/>
              <a:gd name="T45" fmla="*/ 2124 h 3031"/>
              <a:gd name="T46" fmla="*/ 4100 w 9299"/>
              <a:gd name="T47" fmla="*/ 1882 h 3031"/>
              <a:gd name="T48" fmla="*/ 3941 w 9299"/>
              <a:gd name="T49" fmla="*/ 2038 h 3031"/>
              <a:gd name="T50" fmla="*/ 4291 w 9299"/>
              <a:gd name="T51" fmla="*/ 1820 h 3031"/>
              <a:gd name="T52" fmla="*/ 4512 w 9299"/>
              <a:gd name="T53" fmla="*/ 1854 h 3031"/>
              <a:gd name="T54" fmla="*/ 4291 w 9299"/>
              <a:gd name="T55" fmla="*/ 1820 h 3031"/>
              <a:gd name="T56" fmla="*/ 4923 w 9299"/>
              <a:gd name="T57" fmla="*/ 1664 h 3031"/>
              <a:gd name="T58" fmla="*/ 4639 w 9299"/>
              <a:gd name="T59" fmla="*/ 1760 h 3031"/>
              <a:gd name="T60" fmla="*/ 5238 w 9299"/>
              <a:gd name="T61" fmla="*/ 1504 h 3031"/>
              <a:gd name="T62" fmla="*/ 5081 w 9299"/>
              <a:gd name="T63" fmla="*/ 1663 h 3031"/>
              <a:gd name="T64" fmla="*/ 5426 w 9299"/>
              <a:gd name="T65" fmla="*/ 1439 h 3031"/>
              <a:gd name="T66" fmla="*/ 5649 w 9299"/>
              <a:gd name="T67" fmla="*/ 1463 h 3031"/>
              <a:gd name="T68" fmla="*/ 5426 w 9299"/>
              <a:gd name="T69" fmla="*/ 1439 h 3031"/>
              <a:gd name="T70" fmla="*/ 6053 w 9299"/>
              <a:gd name="T71" fmla="*/ 1260 h 3031"/>
              <a:gd name="T72" fmla="*/ 5772 w 9299"/>
              <a:gd name="T73" fmla="*/ 1364 h 3031"/>
              <a:gd name="T74" fmla="*/ 6362 w 9299"/>
              <a:gd name="T75" fmla="*/ 1088 h 3031"/>
              <a:gd name="T76" fmla="*/ 6212 w 9299"/>
              <a:gd name="T77" fmla="*/ 1255 h 3031"/>
              <a:gd name="T78" fmla="*/ 6548 w 9299"/>
              <a:gd name="T79" fmla="*/ 1015 h 3031"/>
              <a:gd name="T80" fmla="*/ 6771 w 9299"/>
              <a:gd name="T81" fmla="*/ 1035 h 3031"/>
              <a:gd name="T82" fmla="*/ 6548 w 9299"/>
              <a:gd name="T83" fmla="*/ 1015 h 3031"/>
              <a:gd name="T84" fmla="*/ 7109 w 9299"/>
              <a:gd name="T85" fmla="*/ 799 h 3031"/>
              <a:gd name="T86" fmla="*/ 6965 w 9299"/>
              <a:gd name="T87" fmla="*/ 959 h 3031"/>
              <a:gd name="T88" fmla="*/ 6920 w 9299"/>
              <a:gd name="T89" fmla="*/ 869 h 3031"/>
              <a:gd name="T90" fmla="*/ 7548 w 9299"/>
              <a:gd name="T91" fmla="*/ 690 h 3031"/>
              <a:gd name="T92" fmla="*/ 7267 w 9299"/>
              <a:gd name="T93" fmla="*/ 794 h 3031"/>
              <a:gd name="T94" fmla="*/ 7697 w 9299"/>
              <a:gd name="T95" fmla="*/ 582 h 3031"/>
              <a:gd name="T96" fmla="*/ 7894 w 9299"/>
              <a:gd name="T97" fmla="*/ 614 h 3031"/>
              <a:gd name="T98" fmla="*/ 7642 w 9299"/>
              <a:gd name="T99" fmla="*/ 655 h 3031"/>
              <a:gd name="T100" fmla="*/ 8233 w 9299"/>
              <a:gd name="T101" fmla="*/ 380 h 3031"/>
              <a:gd name="T102" fmla="*/ 8081 w 9299"/>
              <a:gd name="T103" fmla="*/ 544 h 3031"/>
              <a:gd name="T104" fmla="*/ 8420 w 9299"/>
              <a:gd name="T105" fmla="*/ 309 h 3031"/>
              <a:gd name="T106" fmla="*/ 8672 w 9299"/>
              <a:gd name="T107" fmla="*/ 269 h 3031"/>
              <a:gd name="T108" fmla="*/ 8496 w 9299"/>
              <a:gd name="T109" fmla="*/ 387 h 3031"/>
              <a:gd name="T110" fmla="*/ 8420 w 9299"/>
              <a:gd name="T111" fmla="*/ 309 h 3031"/>
              <a:gd name="T112" fmla="*/ 9047 w 9299"/>
              <a:gd name="T113" fmla="*/ 129 h 3031"/>
              <a:gd name="T114" fmla="*/ 8765 w 9299"/>
              <a:gd name="T115" fmla="*/ 234 h 3031"/>
              <a:gd name="T116" fmla="*/ 9225 w 9299"/>
              <a:gd name="T117" fmla="*/ 10 h 3031"/>
              <a:gd name="T118" fmla="*/ 9205 w 9299"/>
              <a:gd name="T119" fmla="*/ 124 h 3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99" h="3031">
                <a:moveTo>
                  <a:pt x="45" y="2927"/>
                </a:moveTo>
                <a:lnTo>
                  <a:pt x="242" y="2891"/>
                </a:lnTo>
                <a:cubicBezTo>
                  <a:pt x="269" y="2886"/>
                  <a:pt x="295" y="2904"/>
                  <a:pt x="300" y="2932"/>
                </a:cubicBezTo>
                <a:cubicBezTo>
                  <a:pt x="305" y="2959"/>
                  <a:pt x="287" y="2985"/>
                  <a:pt x="260" y="2990"/>
                </a:cubicBezTo>
                <a:lnTo>
                  <a:pt x="63" y="3026"/>
                </a:lnTo>
                <a:cubicBezTo>
                  <a:pt x="36" y="3031"/>
                  <a:pt x="10" y="3013"/>
                  <a:pt x="5" y="2985"/>
                </a:cubicBezTo>
                <a:cubicBezTo>
                  <a:pt x="0" y="2958"/>
                  <a:pt x="18" y="2932"/>
                  <a:pt x="45" y="2927"/>
                </a:cubicBezTo>
                <a:close/>
                <a:moveTo>
                  <a:pt x="439" y="2856"/>
                </a:moveTo>
                <a:lnTo>
                  <a:pt x="636" y="2820"/>
                </a:lnTo>
                <a:cubicBezTo>
                  <a:pt x="663" y="2815"/>
                  <a:pt x="689" y="2833"/>
                  <a:pt x="694" y="2860"/>
                </a:cubicBezTo>
                <a:cubicBezTo>
                  <a:pt x="699" y="2887"/>
                  <a:pt x="681" y="2913"/>
                  <a:pt x="654" y="2918"/>
                </a:cubicBezTo>
                <a:lnTo>
                  <a:pt x="457" y="2954"/>
                </a:lnTo>
                <a:cubicBezTo>
                  <a:pt x="430" y="2959"/>
                  <a:pt x="404" y="2941"/>
                  <a:pt x="399" y="2914"/>
                </a:cubicBezTo>
                <a:cubicBezTo>
                  <a:pt x="394" y="2887"/>
                  <a:pt x="412" y="2860"/>
                  <a:pt x="439" y="2856"/>
                </a:cubicBezTo>
                <a:close/>
                <a:moveTo>
                  <a:pt x="832" y="2784"/>
                </a:moveTo>
                <a:lnTo>
                  <a:pt x="1028" y="2746"/>
                </a:lnTo>
                <a:cubicBezTo>
                  <a:pt x="1055" y="2740"/>
                  <a:pt x="1082" y="2758"/>
                  <a:pt x="1087" y="2785"/>
                </a:cubicBezTo>
                <a:cubicBezTo>
                  <a:pt x="1092" y="2812"/>
                  <a:pt x="1074" y="2839"/>
                  <a:pt x="1047" y="2844"/>
                </a:cubicBezTo>
                <a:lnTo>
                  <a:pt x="851" y="2882"/>
                </a:lnTo>
                <a:cubicBezTo>
                  <a:pt x="824" y="2887"/>
                  <a:pt x="798" y="2869"/>
                  <a:pt x="792" y="2842"/>
                </a:cubicBezTo>
                <a:cubicBezTo>
                  <a:pt x="787" y="2815"/>
                  <a:pt x="805" y="2789"/>
                  <a:pt x="832" y="2784"/>
                </a:cubicBezTo>
                <a:close/>
                <a:moveTo>
                  <a:pt x="1225" y="2708"/>
                </a:moveTo>
                <a:lnTo>
                  <a:pt x="1421" y="2670"/>
                </a:lnTo>
                <a:cubicBezTo>
                  <a:pt x="1448" y="2664"/>
                  <a:pt x="1474" y="2682"/>
                  <a:pt x="1480" y="2709"/>
                </a:cubicBezTo>
                <a:cubicBezTo>
                  <a:pt x="1485" y="2736"/>
                  <a:pt x="1467" y="2763"/>
                  <a:pt x="1440" y="2768"/>
                </a:cubicBezTo>
                <a:lnTo>
                  <a:pt x="1244" y="2806"/>
                </a:lnTo>
                <a:cubicBezTo>
                  <a:pt x="1217" y="2811"/>
                  <a:pt x="1190" y="2793"/>
                  <a:pt x="1185" y="2766"/>
                </a:cubicBezTo>
                <a:cubicBezTo>
                  <a:pt x="1180" y="2739"/>
                  <a:pt x="1198" y="2713"/>
                  <a:pt x="1225" y="2708"/>
                </a:cubicBezTo>
                <a:close/>
                <a:moveTo>
                  <a:pt x="1613" y="2629"/>
                </a:moveTo>
                <a:lnTo>
                  <a:pt x="1806" y="2576"/>
                </a:lnTo>
                <a:cubicBezTo>
                  <a:pt x="1832" y="2569"/>
                  <a:pt x="1860" y="2584"/>
                  <a:pt x="1867" y="2611"/>
                </a:cubicBezTo>
                <a:cubicBezTo>
                  <a:pt x="1874" y="2638"/>
                  <a:pt x="1859" y="2665"/>
                  <a:pt x="1832" y="2672"/>
                </a:cubicBezTo>
                <a:lnTo>
                  <a:pt x="1639" y="2726"/>
                </a:lnTo>
                <a:cubicBezTo>
                  <a:pt x="1613" y="2733"/>
                  <a:pt x="1585" y="2717"/>
                  <a:pt x="1578" y="2691"/>
                </a:cubicBezTo>
                <a:cubicBezTo>
                  <a:pt x="1571" y="2664"/>
                  <a:pt x="1586" y="2637"/>
                  <a:pt x="1613" y="2629"/>
                </a:cubicBezTo>
                <a:close/>
                <a:moveTo>
                  <a:pt x="1998" y="2523"/>
                </a:moveTo>
                <a:lnTo>
                  <a:pt x="2191" y="2470"/>
                </a:lnTo>
                <a:cubicBezTo>
                  <a:pt x="2218" y="2462"/>
                  <a:pt x="2245" y="2478"/>
                  <a:pt x="2253" y="2505"/>
                </a:cubicBezTo>
                <a:cubicBezTo>
                  <a:pt x="2260" y="2531"/>
                  <a:pt x="2244" y="2559"/>
                  <a:pt x="2218" y="2566"/>
                </a:cubicBezTo>
                <a:lnTo>
                  <a:pt x="2025" y="2619"/>
                </a:lnTo>
                <a:cubicBezTo>
                  <a:pt x="1998" y="2627"/>
                  <a:pt x="1971" y="2611"/>
                  <a:pt x="1964" y="2584"/>
                </a:cubicBezTo>
                <a:cubicBezTo>
                  <a:pt x="1956" y="2558"/>
                  <a:pt x="1972" y="2530"/>
                  <a:pt x="1998" y="2523"/>
                </a:cubicBezTo>
                <a:close/>
                <a:moveTo>
                  <a:pt x="2382" y="2416"/>
                </a:moveTo>
                <a:lnTo>
                  <a:pt x="2573" y="2357"/>
                </a:lnTo>
                <a:cubicBezTo>
                  <a:pt x="2600" y="2348"/>
                  <a:pt x="2628" y="2363"/>
                  <a:pt x="2636" y="2390"/>
                </a:cubicBezTo>
                <a:cubicBezTo>
                  <a:pt x="2644" y="2416"/>
                  <a:pt x="2629" y="2444"/>
                  <a:pt x="2603" y="2452"/>
                </a:cubicBezTo>
                <a:lnTo>
                  <a:pt x="2412" y="2511"/>
                </a:lnTo>
                <a:cubicBezTo>
                  <a:pt x="2385" y="2519"/>
                  <a:pt x="2357" y="2504"/>
                  <a:pt x="2349" y="2478"/>
                </a:cubicBezTo>
                <a:cubicBezTo>
                  <a:pt x="2341" y="2452"/>
                  <a:pt x="2356" y="2424"/>
                  <a:pt x="2382" y="2416"/>
                </a:cubicBezTo>
                <a:close/>
                <a:moveTo>
                  <a:pt x="2764" y="2298"/>
                </a:moveTo>
                <a:lnTo>
                  <a:pt x="2955" y="2238"/>
                </a:lnTo>
                <a:cubicBezTo>
                  <a:pt x="2982" y="2230"/>
                  <a:pt x="3010" y="2245"/>
                  <a:pt x="3018" y="2272"/>
                </a:cubicBezTo>
                <a:cubicBezTo>
                  <a:pt x="3026" y="2298"/>
                  <a:pt x="3011" y="2326"/>
                  <a:pt x="2985" y="2334"/>
                </a:cubicBezTo>
                <a:lnTo>
                  <a:pt x="2794" y="2393"/>
                </a:lnTo>
                <a:cubicBezTo>
                  <a:pt x="2767" y="2401"/>
                  <a:pt x="2739" y="2386"/>
                  <a:pt x="2731" y="2360"/>
                </a:cubicBezTo>
                <a:cubicBezTo>
                  <a:pt x="2723" y="2334"/>
                  <a:pt x="2738" y="2306"/>
                  <a:pt x="2764" y="2298"/>
                </a:cubicBezTo>
                <a:close/>
                <a:moveTo>
                  <a:pt x="3147" y="2179"/>
                </a:moveTo>
                <a:lnTo>
                  <a:pt x="3338" y="2120"/>
                </a:lnTo>
                <a:cubicBezTo>
                  <a:pt x="3364" y="2112"/>
                  <a:pt x="3392" y="2127"/>
                  <a:pt x="3400" y="2153"/>
                </a:cubicBezTo>
                <a:cubicBezTo>
                  <a:pt x="3408" y="2180"/>
                  <a:pt x="3393" y="2208"/>
                  <a:pt x="3367" y="2216"/>
                </a:cubicBezTo>
                <a:lnTo>
                  <a:pt x="3176" y="2275"/>
                </a:lnTo>
                <a:cubicBezTo>
                  <a:pt x="3150" y="2283"/>
                  <a:pt x="3122" y="2268"/>
                  <a:pt x="3113" y="2242"/>
                </a:cubicBezTo>
                <a:cubicBezTo>
                  <a:pt x="3105" y="2216"/>
                  <a:pt x="3120" y="2188"/>
                  <a:pt x="3147" y="2179"/>
                </a:cubicBezTo>
                <a:close/>
                <a:moveTo>
                  <a:pt x="3529" y="2061"/>
                </a:moveTo>
                <a:lnTo>
                  <a:pt x="3720" y="2002"/>
                </a:lnTo>
                <a:cubicBezTo>
                  <a:pt x="3746" y="1994"/>
                  <a:pt x="3774" y="2009"/>
                  <a:pt x="3782" y="2035"/>
                </a:cubicBezTo>
                <a:cubicBezTo>
                  <a:pt x="3790" y="2062"/>
                  <a:pt x="3776" y="2090"/>
                  <a:pt x="3749" y="2098"/>
                </a:cubicBezTo>
                <a:lnTo>
                  <a:pt x="3558" y="2157"/>
                </a:lnTo>
                <a:cubicBezTo>
                  <a:pt x="3532" y="2165"/>
                  <a:pt x="3504" y="2150"/>
                  <a:pt x="3496" y="2124"/>
                </a:cubicBezTo>
                <a:cubicBezTo>
                  <a:pt x="3488" y="2098"/>
                  <a:pt x="3502" y="2070"/>
                  <a:pt x="3529" y="2061"/>
                </a:cubicBezTo>
                <a:close/>
                <a:moveTo>
                  <a:pt x="3910" y="1943"/>
                </a:moveTo>
                <a:lnTo>
                  <a:pt x="4100" y="1882"/>
                </a:lnTo>
                <a:cubicBezTo>
                  <a:pt x="4127" y="1873"/>
                  <a:pt x="4155" y="1887"/>
                  <a:pt x="4163" y="1914"/>
                </a:cubicBezTo>
                <a:cubicBezTo>
                  <a:pt x="4172" y="1940"/>
                  <a:pt x="4157" y="1968"/>
                  <a:pt x="4131" y="1977"/>
                </a:cubicBezTo>
                <a:lnTo>
                  <a:pt x="3941" y="2038"/>
                </a:lnTo>
                <a:cubicBezTo>
                  <a:pt x="3915" y="2047"/>
                  <a:pt x="3886" y="2032"/>
                  <a:pt x="3878" y="2006"/>
                </a:cubicBezTo>
                <a:cubicBezTo>
                  <a:pt x="3869" y="1980"/>
                  <a:pt x="3884" y="1951"/>
                  <a:pt x="3910" y="1943"/>
                </a:cubicBezTo>
                <a:close/>
                <a:moveTo>
                  <a:pt x="4291" y="1820"/>
                </a:moveTo>
                <a:lnTo>
                  <a:pt x="4481" y="1759"/>
                </a:lnTo>
                <a:cubicBezTo>
                  <a:pt x="4507" y="1750"/>
                  <a:pt x="4536" y="1765"/>
                  <a:pt x="4544" y="1791"/>
                </a:cubicBezTo>
                <a:cubicBezTo>
                  <a:pt x="4552" y="1817"/>
                  <a:pt x="4538" y="1845"/>
                  <a:pt x="4512" y="1854"/>
                </a:cubicBezTo>
                <a:lnTo>
                  <a:pt x="4321" y="1915"/>
                </a:lnTo>
                <a:cubicBezTo>
                  <a:pt x="4295" y="1924"/>
                  <a:pt x="4267" y="1909"/>
                  <a:pt x="4259" y="1883"/>
                </a:cubicBezTo>
                <a:cubicBezTo>
                  <a:pt x="4250" y="1857"/>
                  <a:pt x="4264" y="1829"/>
                  <a:pt x="4291" y="1820"/>
                </a:cubicBezTo>
                <a:close/>
                <a:moveTo>
                  <a:pt x="4670" y="1697"/>
                </a:moveTo>
                <a:lnTo>
                  <a:pt x="4860" y="1632"/>
                </a:lnTo>
                <a:cubicBezTo>
                  <a:pt x="4886" y="1624"/>
                  <a:pt x="4914" y="1637"/>
                  <a:pt x="4923" y="1664"/>
                </a:cubicBezTo>
                <a:cubicBezTo>
                  <a:pt x="4932" y="1690"/>
                  <a:pt x="4918" y="1718"/>
                  <a:pt x="4892" y="1727"/>
                </a:cubicBezTo>
                <a:lnTo>
                  <a:pt x="4703" y="1792"/>
                </a:lnTo>
                <a:cubicBezTo>
                  <a:pt x="4677" y="1800"/>
                  <a:pt x="4648" y="1786"/>
                  <a:pt x="4639" y="1760"/>
                </a:cubicBezTo>
                <a:cubicBezTo>
                  <a:pt x="4630" y="1734"/>
                  <a:pt x="4644" y="1706"/>
                  <a:pt x="4670" y="1697"/>
                </a:cubicBezTo>
                <a:close/>
                <a:moveTo>
                  <a:pt x="5049" y="1568"/>
                </a:moveTo>
                <a:lnTo>
                  <a:pt x="5238" y="1504"/>
                </a:lnTo>
                <a:cubicBezTo>
                  <a:pt x="5265" y="1495"/>
                  <a:pt x="5293" y="1509"/>
                  <a:pt x="5302" y="1535"/>
                </a:cubicBezTo>
                <a:cubicBezTo>
                  <a:pt x="5311" y="1561"/>
                  <a:pt x="5297" y="1589"/>
                  <a:pt x="5271" y="1598"/>
                </a:cubicBezTo>
                <a:lnTo>
                  <a:pt x="5081" y="1663"/>
                </a:lnTo>
                <a:cubicBezTo>
                  <a:pt x="5055" y="1672"/>
                  <a:pt x="5027" y="1658"/>
                  <a:pt x="5018" y="1631"/>
                </a:cubicBezTo>
                <a:cubicBezTo>
                  <a:pt x="5009" y="1605"/>
                  <a:pt x="5023" y="1577"/>
                  <a:pt x="5049" y="1568"/>
                </a:cubicBezTo>
                <a:close/>
                <a:moveTo>
                  <a:pt x="5426" y="1439"/>
                </a:moveTo>
                <a:lnTo>
                  <a:pt x="5614" y="1369"/>
                </a:lnTo>
                <a:cubicBezTo>
                  <a:pt x="5640" y="1360"/>
                  <a:pt x="5669" y="1373"/>
                  <a:pt x="5678" y="1399"/>
                </a:cubicBezTo>
                <a:cubicBezTo>
                  <a:pt x="5688" y="1425"/>
                  <a:pt x="5674" y="1454"/>
                  <a:pt x="5649" y="1463"/>
                </a:cubicBezTo>
                <a:lnTo>
                  <a:pt x="5461" y="1533"/>
                </a:lnTo>
                <a:cubicBezTo>
                  <a:pt x="5435" y="1542"/>
                  <a:pt x="5406" y="1529"/>
                  <a:pt x="5397" y="1503"/>
                </a:cubicBezTo>
                <a:cubicBezTo>
                  <a:pt x="5387" y="1477"/>
                  <a:pt x="5400" y="1448"/>
                  <a:pt x="5426" y="1439"/>
                </a:cubicBezTo>
                <a:close/>
                <a:moveTo>
                  <a:pt x="5801" y="1300"/>
                </a:moveTo>
                <a:lnTo>
                  <a:pt x="5989" y="1231"/>
                </a:lnTo>
                <a:cubicBezTo>
                  <a:pt x="6015" y="1221"/>
                  <a:pt x="6044" y="1234"/>
                  <a:pt x="6053" y="1260"/>
                </a:cubicBezTo>
                <a:cubicBezTo>
                  <a:pt x="6063" y="1286"/>
                  <a:pt x="6050" y="1315"/>
                  <a:pt x="6024" y="1324"/>
                </a:cubicBezTo>
                <a:lnTo>
                  <a:pt x="5836" y="1394"/>
                </a:lnTo>
                <a:cubicBezTo>
                  <a:pt x="5810" y="1403"/>
                  <a:pt x="5781" y="1390"/>
                  <a:pt x="5772" y="1364"/>
                </a:cubicBezTo>
                <a:cubicBezTo>
                  <a:pt x="5762" y="1338"/>
                  <a:pt x="5776" y="1310"/>
                  <a:pt x="5801" y="1300"/>
                </a:cubicBezTo>
                <a:close/>
                <a:moveTo>
                  <a:pt x="6176" y="1161"/>
                </a:moveTo>
                <a:lnTo>
                  <a:pt x="6362" y="1088"/>
                </a:lnTo>
                <a:cubicBezTo>
                  <a:pt x="6387" y="1078"/>
                  <a:pt x="6416" y="1091"/>
                  <a:pt x="6427" y="1117"/>
                </a:cubicBezTo>
                <a:cubicBezTo>
                  <a:pt x="6437" y="1142"/>
                  <a:pt x="6424" y="1171"/>
                  <a:pt x="6398" y="1181"/>
                </a:cubicBezTo>
                <a:lnTo>
                  <a:pt x="6212" y="1255"/>
                </a:lnTo>
                <a:cubicBezTo>
                  <a:pt x="6186" y="1265"/>
                  <a:pt x="6157" y="1252"/>
                  <a:pt x="6147" y="1226"/>
                </a:cubicBezTo>
                <a:cubicBezTo>
                  <a:pt x="6137" y="1201"/>
                  <a:pt x="6150" y="1172"/>
                  <a:pt x="6176" y="1161"/>
                </a:cubicBezTo>
                <a:close/>
                <a:moveTo>
                  <a:pt x="6548" y="1015"/>
                </a:moveTo>
                <a:lnTo>
                  <a:pt x="6734" y="942"/>
                </a:lnTo>
                <a:cubicBezTo>
                  <a:pt x="6760" y="932"/>
                  <a:pt x="6789" y="945"/>
                  <a:pt x="6799" y="970"/>
                </a:cubicBezTo>
                <a:cubicBezTo>
                  <a:pt x="6809" y="996"/>
                  <a:pt x="6796" y="1025"/>
                  <a:pt x="6771" y="1035"/>
                </a:cubicBezTo>
                <a:lnTo>
                  <a:pt x="6584" y="1108"/>
                </a:lnTo>
                <a:cubicBezTo>
                  <a:pt x="6559" y="1118"/>
                  <a:pt x="6530" y="1106"/>
                  <a:pt x="6520" y="1080"/>
                </a:cubicBezTo>
                <a:cubicBezTo>
                  <a:pt x="6510" y="1054"/>
                  <a:pt x="6522" y="1025"/>
                  <a:pt x="6548" y="1015"/>
                </a:cubicBezTo>
                <a:close/>
                <a:moveTo>
                  <a:pt x="6920" y="869"/>
                </a:moveTo>
                <a:lnTo>
                  <a:pt x="6928" y="866"/>
                </a:lnTo>
                <a:lnTo>
                  <a:pt x="7109" y="799"/>
                </a:lnTo>
                <a:cubicBezTo>
                  <a:pt x="7135" y="790"/>
                  <a:pt x="7163" y="803"/>
                  <a:pt x="7173" y="829"/>
                </a:cubicBezTo>
                <a:cubicBezTo>
                  <a:pt x="7183" y="855"/>
                  <a:pt x="7169" y="883"/>
                  <a:pt x="7143" y="893"/>
                </a:cubicBezTo>
                <a:lnTo>
                  <a:pt x="6965" y="959"/>
                </a:lnTo>
                <a:lnTo>
                  <a:pt x="6957" y="962"/>
                </a:lnTo>
                <a:cubicBezTo>
                  <a:pt x="6931" y="972"/>
                  <a:pt x="6902" y="960"/>
                  <a:pt x="6892" y="934"/>
                </a:cubicBezTo>
                <a:cubicBezTo>
                  <a:pt x="6882" y="908"/>
                  <a:pt x="6895" y="879"/>
                  <a:pt x="6920" y="869"/>
                </a:cubicBezTo>
                <a:close/>
                <a:moveTo>
                  <a:pt x="7296" y="730"/>
                </a:moveTo>
                <a:lnTo>
                  <a:pt x="7484" y="660"/>
                </a:lnTo>
                <a:cubicBezTo>
                  <a:pt x="7510" y="651"/>
                  <a:pt x="7539" y="664"/>
                  <a:pt x="7548" y="690"/>
                </a:cubicBezTo>
                <a:cubicBezTo>
                  <a:pt x="7558" y="716"/>
                  <a:pt x="7544" y="745"/>
                  <a:pt x="7519" y="754"/>
                </a:cubicBezTo>
                <a:lnTo>
                  <a:pt x="7331" y="824"/>
                </a:lnTo>
                <a:cubicBezTo>
                  <a:pt x="7305" y="833"/>
                  <a:pt x="7276" y="820"/>
                  <a:pt x="7267" y="794"/>
                </a:cubicBezTo>
                <a:cubicBezTo>
                  <a:pt x="7257" y="768"/>
                  <a:pt x="7270" y="739"/>
                  <a:pt x="7296" y="730"/>
                </a:cubicBezTo>
                <a:close/>
                <a:moveTo>
                  <a:pt x="7671" y="591"/>
                </a:moveTo>
                <a:lnTo>
                  <a:pt x="7697" y="582"/>
                </a:lnTo>
                <a:lnTo>
                  <a:pt x="7858" y="521"/>
                </a:lnTo>
                <a:cubicBezTo>
                  <a:pt x="7884" y="511"/>
                  <a:pt x="7913" y="524"/>
                  <a:pt x="7923" y="550"/>
                </a:cubicBezTo>
                <a:cubicBezTo>
                  <a:pt x="7933" y="576"/>
                  <a:pt x="7919" y="605"/>
                  <a:pt x="7894" y="614"/>
                </a:cubicBezTo>
                <a:lnTo>
                  <a:pt x="7732" y="675"/>
                </a:lnTo>
                <a:lnTo>
                  <a:pt x="7706" y="685"/>
                </a:lnTo>
                <a:cubicBezTo>
                  <a:pt x="7680" y="694"/>
                  <a:pt x="7651" y="681"/>
                  <a:pt x="7642" y="655"/>
                </a:cubicBezTo>
                <a:cubicBezTo>
                  <a:pt x="7632" y="629"/>
                  <a:pt x="7646" y="601"/>
                  <a:pt x="7671" y="591"/>
                </a:cubicBezTo>
                <a:close/>
                <a:moveTo>
                  <a:pt x="8046" y="450"/>
                </a:moveTo>
                <a:lnTo>
                  <a:pt x="8233" y="380"/>
                </a:lnTo>
                <a:cubicBezTo>
                  <a:pt x="8259" y="370"/>
                  <a:pt x="8287" y="383"/>
                  <a:pt x="8297" y="409"/>
                </a:cubicBezTo>
                <a:cubicBezTo>
                  <a:pt x="8307" y="435"/>
                  <a:pt x="8294" y="464"/>
                  <a:pt x="8268" y="473"/>
                </a:cubicBezTo>
                <a:lnTo>
                  <a:pt x="8081" y="544"/>
                </a:lnTo>
                <a:cubicBezTo>
                  <a:pt x="8055" y="554"/>
                  <a:pt x="8026" y="540"/>
                  <a:pt x="8016" y="515"/>
                </a:cubicBezTo>
                <a:cubicBezTo>
                  <a:pt x="8007" y="489"/>
                  <a:pt x="8020" y="460"/>
                  <a:pt x="8046" y="450"/>
                </a:cubicBezTo>
                <a:close/>
                <a:moveTo>
                  <a:pt x="8420" y="309"/>
                </a:moveTo>
                <a:lnTo>
                  <a:pt x="8461" y="294"/>
                </a:lnTo>
                <a:lnTo>
                  <a:pt x="8607" y="239"/>
                </a:lnTo>
                <a:cubicBezTo>
                  <a:pt x="8633" y="230"/>
                  <a:pt x="8662" y="243"/>
                  <a:pt x="8672" y="269"/>
                </a:cubicBezTo>
                <a:cubicBezTo>
                  <a:pt x="8681" y="295"/>
                  <a:pt x="8668" y="323"/>
                  <a:pt x="8642" y="333"/>
                </a:cubicBezTo>
                <a:lnTo>
                  <a:pt x="8642" y="333"/>
                </a:lnTo>
                <a:lnTo>
                  <a:pt x="8496" y="387"/>
                </a:lnTo>
                <a:lnTo>
                  <a:pt x="8455" y="403"/>
                </a:lnTo>
                <a:cubicBezTo>
                  <a:pt x="8429" y="412"/>
                  <a:pt x="8400" y="399"/>
                  <a:pt x="8391" y="374"/>
                </a:cubicBezTo>
                <a:cubicBezTo>
                  <a:pt x="8381" y="348"/>
                  <a:pt x="8394" y="319"/>
                  <a:pt x="8420" y="309"/>
                </a:cubicBezTo>
                <a:close/>
                <a:moveTo>
                  <a:pt x="8795" y="169"/>
                </a:moveTo>
                <a:lnTo>
                  <a:pt x="8982" y="100"/>
                </a:lnTo>
                <a:cubicBezTo>
                  <a:pt x="9008" y="90"/>
                  <a:pt x="9037" y="103"/>
                  <a:pt x="9047" y="129"/>
                </a:cubicBezTo>
                <a:cubicBezTo>
                  <a:pt x="9056" y="155"/>
                  <a:pt x="9043" y="184"/>
                  <a:pt x="9017" y="194"/>
                </a:cubicBezTo>
                <a:lnTo>
                  <a:pt x="8830" y="263"/>
                </a:lnTo>
                <a:cubicBezTo>
                  <a:pt x="8804" y="273"/>
                  <a:pt x="8775" y="260"/>
                  <a:pt x="8765" y="234"/>
                </a:cubicBezTo>
                <a:cubicBezTo>
                  <a:pt x="8756" y="208"/>
                  <a:pt x="8769" y="179"/>
                  <a:pt x="8795" y="169"/>
                </a:cubicBezTo>
                <a:close/>
                <a:moveTo>
                  <a:pt x="9170" y="30"/>
                </a:moveTo>
                <a:lnTo>
                  <a:pt x="9225" y="10"/>
                </a:lnTo>
                <a:cubicBezTo>
                  <a:pt x="9251" y="0"/>
                  <a:pt x="9280" y="13"/>
                  <a:pt x="9289" y="39"/>
                </a:cubicBezTo>
                <a:cubicBezTo>
                  <a:pt x="9299" y="65"/>
                  <a:pt x="9286" y="94"/>
                  <a:pt x="9260" y="103"/>
                </a:cubicBezTo>
                <a:lnTo>
                  <a:pt x="9205" y="124"/>
                </a:lnTo>
                <a:cubicBezTo>
                  <a:pt x="9179" y="133"/>
                  <a:pt x="9150" y="120"/>
                  <a:pt x="9140" y="94"/>
                </a:cubicBezTo>
                <a:cubicBezTo>
                  <a:pt x="9131" y="69"/>
                  <a:pt x="9144" y="40"/>
                  <a:pt x="9170" y="30"/>
                </a:cubicBezTo>
                <a:close/>
              </a:path>
            </a:pathLst>
          </a:custGeom>
          <a:solidFill>
            <a:srgbClr val="7F7F7F"/>
          </a:solidFill>
          <a:ln w="0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1" name="Rectangle 105">
            <a:extLst>
              <a:ext uri="{FF2B5EF4-FFF2-40B4-BE49-F238E27FC236}">
                <a16:creationId xmlns:a16="http://schemas.microsoft.com/office/drawing/2014/main" id="{DC95A116-4FB7-48C2-AE47-2856A910B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9" y="7040563"/>
            <a:ext cx="569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4,300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106">
            <a:extLst>
              <a:ext uri="{FF2B5EF4-FFF2-40B4-BE49-F238E27FC236}">
                <a16:creationId xmlns:a16="http://schemas.microsoft.com/office/drawing/2014/main" id="{94374E81-134A-474C-8491-5349E585E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9" y="8008938"/>
            <a:ext cx="569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3,660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2093F9C-16BB-4CF8-8A1E-988208ED8400}"/>
              </a:ext>
            </a:extLst>
          </p:cNvPr>
          <p:cNvGrpSpPr/>
          <p:nvPr/>
        </p:nvGrpSpPr>
        <p:grpSpPr>
          <a:xfrm>
            <a:off x="3975208" y="7624349"/>
            <a:ext cx="3905250" cy="1262063"/>
            <a:chOff x="3941764" y="7631113"/>
            <a:chExt cx="3905250" cy="1262063"/>
          </a:xfrm>
        </p:grpSpPr>
        <p:sp>
          <p:nvSpPr>
            <p:cNvPr id="171" name="Freeform 85">
              <a:extLst>
                <a:ext uri="{FF2B5EF4-FFF2-40B4-BE49-F238E27FC236}">
                  <a16:creationId xmlns:a16="http://schemas.microsoft.com/office/drawing/2014/main" id="{9ECF8450-0D84-4B9A-AB85-15D57CBF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1" y="8034338"/>
              <a:ext cx="3587750" cy="812800"/>
            </a:xfrm>
            <a:custGeom>
              <a:avLst/>
              <a:gdLst>
                <a:gd name="T0" fmla="*/ 0 w 2260"/>
                <a:gd name="T1" fmla="*/ 470 h 512"/>
                <a:gd name="T2" fmla="*/ 282 w 2260"/>
                <a:gd name="T3" fmla="*/ 512 h 512"/>
                <a:gd name="T4" fmla="*/ 565 w 2260"/>
                <a:gd name="T5" fmla="*/ 472 h 512"/>
                <a:gd name="T6" fmla="*/ 847 w 2260"/>
                <a:gd name="T7" fmla="*/ 358 h 512"/>
                <a:gd name="T8" fmla="*/ 1131 w 2260"/>
                <a:gd name="T9" fmla="*/ 225 h 512"/>
                <a:gd name="T10" fmla="*/ 1413 w 2260"/>
                <a:gd name="T11" fmla="*/ 148 h 512"/>
                <a:gd name="T12" fmla="*/ 1695 w 2260"/>
                <a:gd name="T13" fmla="*/ 87 h 512"/>
                <a:gd name="T14" fmla="*/ 1978 w 2260"/>
                <a:gd name="T15" fmla="*/ 38 h 512"/>
                <a:gd name="T16" fmla="*/ 2260 w 2260"/>
                <a:gd name="T1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0" h="512">
                  <a:moveTo>
                    <a:pt x="0" y="470"/>
                  </a:moveTo>
                  <a:lnTo>
                    <a:pt x="282" y="512"/>
                  </a:lnTo>
                  <a:lnTo>
                    <a:pt x="565" y="472"/>
                  </a:lnTo>
                  <a:lnTo>
                    <a:pt x="847" y="358"/>
                  </a:lnTo>
                  <a:lnTo>
                    <a:pt x="1131" y="225"/>
                  </a:lnTo>
                  <a:lnTo>
                    <a:pt x="1413" y="148"/>
                  </a:lnTo>
                  <a:lnTo>
                    <a:pt x="1695" y="87"/>
                  </a:lnTo>
                  <a:lnTo>
                    <a:pt x="1978" y="38"/>
                  </a:lnTo>
                  <a:lnTo>
                    <a:pt x="2260" y="0"/>
                  </a:lnTo>
                </a:path>
              </a:pathLst>
            </a:custGeom>
            <a:noFill/>
            <a:ln w="58738" cap="rnd">
              <a:solidFill>
                <a:srgbClr val="20386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Oval 87">
              <a:extLst>
                <a:ext uri="{FF2B5EF4-FFF2-40B4-BE49-F238E27FC236}">
                  <a16:creationId xmlns:a16="http://schemas.microsoft.com/office/drawing/2014/main" id="{B9F8F353-2F5A-4D62-A9A9-E36C7A125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4" y="8736013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5" name="Oval 89">
              <a:extLst>
                <a:ext uri="{FF2B5EF4-FFF2-40B4-BE49-F238E27FC236}">
                  <a16:creationId xmlns:a16="http://schemas.microsoft.com/office/drawing/2014/main" id="{6D4AAA9B-472E-466D-9228-B6E16F89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614" y="8802688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Oval 91">
              <a:extLst>
                <a:ext uri="{FF2B5EF4-FFF2-40B4-BE49-F238E27FC236}">
                  <a16:creationId xmlns:a16="http://schemas.microsoft.com/office/drawing/2014/main" id="{6A366DEF-C7FB-4EE0-A876-77328829C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289" y="8739188"/>
              <a:ext cx="98425" cy="88900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9" name="Oval 93">
              <a:extLst>
                <a:ext uri="{FF2B5EF4-FFF2-40B4-BE49-F238E27FC236}">
                  <a16:creationId xmlns:a16="http://schemas.microsoft.com/office/drawing/2014/main" id="{88A00F1D-DF8E-4E6B-B5F5-987686AD2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1" y="8558213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1" name="Oval 95">
              <a:extLst>
                <a:ext uri="{FF2B5EF4-FFF2-40B4-BE49-F238E27FC236}">
                  <a16:creationId xmlns:a16="http://schemas.microsoft.com/office/drawing/2014/main" id="{D3C081EE-98D9-4E03-ADB1-7C6E1988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4" y="8347075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3" name="Oval 97">
              <a:extLst>
                <a:ext uri="{FF2B5EF4-FFF2-40B4-BE49-F238E27FC236}">
                  <a16:creationId xmlns:a16="http://schemas.microsoft.com/office/drawing/2014/main" id="{85FFC6BD-68FC-4C88-A4BC-23D368CB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8076" y="8224838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5" name="Oval 99">
              <a:extLst>
                <a:ext uri="{FF2B5EF4-FFF2-40B4-BE49-F238E27FC236}">
                  <a16:creationId xmlns:a16="http://schemas.microsoft.com/office/drawing/2014/main" id="{75FD545A-5685-4A52-93AC-179FA4832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1" y="8126413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" name="Oval 101">
              <a:extLst>
                <a:ext uri="{FF2B5EF4-FFF2-40B4-BE49-F238E27FC236}">
                  <a16:creationId xmlns:a16="http://schemas.microsoft.com/office/drawing/2014/main" id="{DE1353F9-C8BF-40A0-AD5D-5A7A620C0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6" y="8050213"/>
              <a:ext cx="98425" cy="9048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3" name="Rectangle 107">
              <a:extLst>
                <a:ext uri="{FF2B5EF4-FFF2-40B4-BE49-F238E27FC236}">
                  <a16:creationId xmlns:a16="http://schemas.microsoft.com/office/drawing/2014/main" id="{26CEA3CA-4E5C-4A63-811B-4AA563A8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7101" y="7631113"/>
              <a:ext cx="5699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3,419 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4" name="Rectangle 108">
            <a:extLst>
              <a:ext uri="{FF2B5EF4-FFF2-40B4-BE49-F238E27FC236}">
                <a16:creationId xmlns:a16="http://schemas.microsoft.com/office/drawing/2014/main" id="{9565710F-BE69-4D4A-872F-838C81BE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39" y="6062663"/>
            <a:ext cx="569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5,770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Speech Bubble: Rectangle 220">
            <a:extLst>
              <a:ext uri="{FF2B5EF4-FFF2-40B4-BE49-F238E27FC236}">
                <a16:creationId xmlns:a16="http://schemas.microsoft.com/office/drawing/2014/main" id="{4620C76F-F2ED-42E4-A341-DBB7E2415930}"/>
              </a:ext>
            </a:extLst>
          </p:cNvPr>
          <p:cNvSpPr/>
          <p:nvPr/>
        </p:nvSpPr>
        <p:spPr>
          <a:xfrm>
            <a:off x="13610062" y="7191038"/>
            <a:ext cx="3824498" cy="630000"/>
          </a:xfrm>
          <a:prstGeom prst="wedgeRectCallout">
            <a:avLst>
              <a:gd name="adj1" fmla="val -60605"/>
              <a:gd name="adj2" fmla="val -2009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2019 NSW incarceration rate – up 26%</a:t>
            </a:r>
          </a:p>
        </p:txBody>
      </p:sp>
      <p:sp>
        <p:nvSpPr>
          <p:cNvPr id="222" name="Speech Bubble: Rectangle 221">
            <a:extLst>
              <a:ext uri="{FF2B5EF4-FFF2-40B4-BE49-F238E27FC236}">
                <a16:creationId xmlns:a16="http://schemas.microsoft.com/office/drawing/2014/main" id="{B22AA8C3-7288-4BF4-89B1-9780FEF1DB03}"/>
              </a:ext>
            </a:extLst>
          </p:cNvPr>
          <p:cNvSpPr/>
          <p:nvPr/>
        </p:nvSpPr>
        <p:spPr>
          <a:xfrm>
            <a:off x="13610064" y="8126756"/>
            <a:ext cx="3575901" cy="853132"/>
          </a:xfrm>
          <a:prstGeom prst="wedgeRectCallout">
            <a:avLst>
              <a:gd name="adj1" fmla="val -61940"/>
              <a:gd name="adj2" fmla="val -3460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Closing the Gap target: reduce incarceration </a:t>
            </a:r>
            <a:r>
              <a:rPr lang="en-AU" sz="1800" b="1" u="sng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rate</a:t>
            </a:r>
            <a:r>
              <a:rPr lang="en-AU" sz="1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by 15%</a:t>
            </a:r>
          </a:p>
        </p:txBody>
      </p:sp>
      <p:sp>
        <p:nvSpPr>
          <p:cNvPr id="223" name="Speech Bubble: Rectangle 222">
            <a:extLst>
              <a:ext uri="{FF2B5EF4-FFF2-40B4-BE49-F238E27FC236}">
                <a16:creationId xmlns:a16="http://schemas.microsoft.com/office/drawing/2014/main" id="{B0DD3FC0-F677-46C6-AD77-763B3892D6FB}"/>
              </a:ext>
            </a:extLst>
          </p:cNvPr>
          <p:cNvSpPr/>
          <p:nvPr/>
        </p:nvSpPr>
        <p:spPr>
          <a:xfrm>
            <a:off x="13569431" y="5966978"/>
            <a:ext cx="4179637" cy="630000"/>
          </a:xfrm>
          <a:prstGeom prst="wedgeRectCallout">
            <a:avLst>
              <a:gd name="adj1" fmla="val -61011"/>
              <a:gd name="adj2" fmla="val -511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Continuation of historical trend* – </a:t>
            </a: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up 69%</a:t>
            </a:r>
          </a:p>
        </p:txBody>
      </p:sp>
      <p:sp>
        <p:nvSpPr>
          <p:cNvPr id="224" name="Speech Bubble: Rectangle 223">
            <a:extLst>
              <a:ext uri="{FF2B5EF4-FFF2-40B4-BE49-F238E27FC236}">
                <a16:creationId xmlns:a16="http://schemas.microsoft.com/office/drawing/2014/main" id="{B9AAD78E-C781-4D18-94DB-8B946C684ED4}"/>
              </a:ext>
            </a:extLst>
          </p:cNvPr>
          <p:cNvSpPr/>
          <p:nvPr/>
        </p:nvSpPr>
        <p:spPr>
          <a:xfrm>
            <a:off x="4873732" y="6979803"/>
            <a:ext cx="2108113" cy="836925"/>
          </a:xfrm>
          <a:prstGeom prst="wedgeRectCallout">
            <a:avLst>
              <a:gd name="adj1" fmla="val 55922"/>
              <a:gd name="adj2" fmla="val 3873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altLang="en-US" sz="1800" dirty="0">
                <a:solidFill>
                  <a:schemeClr val="accent6">
                    <a:lumMod val="75000"/>
                  </a:schemeClr>
                </a:solidFill>
              </a:rPr>
              <a:t>25% of the total prison population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A97476-8470-4111-B676-28920DB5465E}"/>
              </a:ext>
            </a:extLst>
          </p:cNvPr>
          <p:cNvGrpSpPr/>
          <p:nvPr/>
        </p:nvGrpSpPr>
        <p:grpSpPr>
          <a:xfrm>
            <a:off x="3101018" y="1505159"/>
            <a:ext cx="10157939" cy="3958609"/>
            <a:chOff x="3101018" y="1505159"/>
            <a:chExt cx="10157939" cy="3958609"/>
          </a:xfrm>
        </p:grpSpPr>
        <p:sp>
          <p:nvSpPr>
            <p:cNvPr id="20" name="Line 5">
              <a:extLst>
                <a:ext uri="{FF2B5EF4-FFF2-40B4-BE49-F238E27FC236}">
                  <a16:creationId xmlns:a16="http://schemas.microsoft.com/office/drawing/2014/main" id="{C7524411-AF38-40E0-BD6C-63AA10B75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8196" y="1884543"/>
              <a:ext cx="0" cy="3100972"/>
            </a:xfrm>
            <a:prstGeom prst="line">
              <a:avLst/>
            </a:prstGeom>
            <a:noFill/>
            <a:ln w="6350" cap="flat">
              <a:solidFill>
                <a:srgbClr val="8989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74452-7107-4EC0-9696-8C79F36D8895}"/>
                </a:ext>
              </a:extLst>
            </p:cNvPr>
            <p:cNvGrpSpPr/>
            <p:nvPr/>
          </p:nvGrpSpPr>
          <p:grpSpPr>
            <a:xfrm>
              <a:off x="3101018" y="1785679"/>
              <a:ext cx="10157939" cy="3678089"/>
              <a:chOff x="3101018" y="1785679"/>
              <a:chExt cx="10157939" cy="3678089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41DCEAD9-F841-44C1-865B-A64EAE2950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7817" y="1884543"/>
                <a:ext cx="100379" cy="3100972"/>
              </a:xfrm>
              <a:custGeom>
                <a:avLst/>
                <a:gdLst>
                  <a:gd name="T0" fmla="*/ 0 w 39"/>
                  <a:gd name="T1" fmla="*/ 1621 h 1621"/>
                  <a:gd name="T2" fmla="*/ 39 w 39"/>
                  <a:gd name="T3" fmla="*/ 1621 h 1621"/>
                  <a:gd name="T4" fmla="*/ 0 w 39"/>
                  <a:gd name="T5" fmla="*/ 1418 h 1621"/>
                  <a:gd name="T6" fmla="*/ 39 w 39"/>
                  <a:gd name="T7" fmla="*/ 1418 h 1621"/>
                  <a:gd name="T8" fmla="*/ 0 w 39"/>
                  <a:gd name="T9" fmla="*/ 1215 h 1621"/>
                  <a:gd name="T10" fmla="*/ 39 w 39"/>
                  <a:gd name="T11" fmla="*/ 1215 h 1621"/>
                  <a:gd name="T12" fmla="*/ 0 w 39"/>
                  <a:gd name="T13" fmla="*/ 1013 h 1621"/>
                  <a:gd name="T14" fmla="*/ 39 w 39"/>
                  <a:gd name="T15" fmla="*/ 1013 h 1621"/>
                  <a:gd name="T16" fmla="*/ 0 w 39"/>
                  <a:gd name="T17" fmla="*/ 810 h 1621"/>
                  <a:gd name="T18" fmla="*/ 39 w 39"/>
                  <a:gd name="T19" fmla="*/ 810 h 1621"/>
                  <a:gd name="T20" fmla="*/ 0 w 39"/>
                  <a:gd name="T21" fmla="*/ 608 h 1621"/>
                  <a:gd name="T22" fmla="*/ 39 w 39"/>
                  <a:gd name="T23" fmla="*/ 608 h 1621"/>
                  <a:gd name="T24" fmla="*/ 0 w 39"/>
                  <a:gd name="T25" fmla="*/ 406 h 1621"/>
                  <a:gd name="T26" fmla="*/ 39 w 39"/>
                  <a:gd name="T27" fmla="*/ 406 h 1621"/>
                  <a:gd name="T28" fmla="*/ 0 w 39"/>
                  <a:gd name="T29" fmla="*/ 203 h 1621"/>
                  <a:gd name="T30" fmla="*/ 39 w 39"/>
                  <a:gd name="T31" fmla="*/ 203 h 1621"/>
                  <a:gd name="T32" fmla="*/ 0 w 39"/>
                  <a:gd name="T33" fmla="*/ 0 h 1621"/>
                  <a:gd name="T34" fmla="*/ 39 w 39"/>
                  <a:gd name="T35" fmla="*/ 0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1621">
                    <a:moveTo>
                      <a:pt x="0" y="1621"/>
                    </a:moveTo>
                    <a:lnTo>
                      <a:pt x="39" y="1621"/>
                    </a:lnTo>
                    <a:moveTo>
                      <a:pt x="0" y="1418"/>
                    </a:moveTo>
                    <a:lnTo>
                      <a:pt x="39" y="1418"/>
                    </a:lnTo>
                    <a:moveTo>
                      <a:pt x="0" y="1215"/>
                    </a:moveTo>
                    <a:lnTo>
                      <a:pt x="39" y="1215"/>
                    </a:lnTo>
                    <a:moveTo>
                      <a:pt x="0" y="1013"/>
                    </a:moveTo>
                    <a:lnTo>
                      <a:pt x="39" y="1013"/>
                    </a:lnTo>
                    <a:moveTo>
                      <a:pt x="0" y="810"/>
                    </a:moveTo>
                    <a:lnTo>
                      <a:pt x="39" y="810"/>
                    </a:lnTo>
                    <a:moveTo>
                      <a:pt x="0" y="608"/>
                    </a:moveTo>
                    <a:lnTo>
                      <a:pt x="39" y="608"/>
                    </a:lnTo>
                    <a:moveTo>
                      <a:pt x="0" y="406"/>
                    </a:moveTo>
                    <a:lnTo>
                      <a:pt x="39" y="406"/>
                    </a:lnTo>
                    <a:moveTo>
                      <a:pt x="0" y="203"/>
                    </a:moveTo>
                    <a:lnTo>
                      <a:pt x="39" y="203"/>
                    </a:lnTo>
                    <a:moveTo>
                      <a:pt x="0" y="0"/>
                    </a:moveTo>
                    <a:lnTo>
                      <a:pt x="39" y="0"/>
                    </a:lnTo>
                  </a:path>
                </a:pathLst>
              </a:custGeom>
              <a:noFill/>
              <a:ln w="6350" cap="flat">
                <a:solidFill>
                  <a:srgbClr val="8989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9EFFC1-5E4F-43C6-B4AC-B1E001682F6F}"/>
                  </a:ext>
                </a:extLst>
              </p:cNvPr>
              <p:cNvGrpSpPr/>
              <p:nvPr/>
            </p:nvGrpSpPr>
            <p:grpSpPr>
              <a:xfrm>
                <a:off x="3101018" y="1785679"/>
                <a:ext cx="10157939" cy="3678089"/>
                <a:chOff x="3101018" y="1785679"/>
                <a:chExt cx="10157939" cy="3678089"/>
              </a:xfrm>
            </p:grpSpPr>
            <p:sp>
              <p:nvSpPr>
                <p:cNvPr id="25" name="Freeform 8">
                  <a:extLst>
                    <a:ext uri="{FF2B5EF4-FFF2-40B4-BE49-F238E27FC236}">
                      <a16:creationId xmlns:a16="http://schemas.microsoft.com/office/drawing/2014/main" id="{C5E16220-60F9-4592-A741-76C8410AE1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08196" y="4985515"/>
                  <a:ext cx="8838569" cy="72694"/>
                </a:xfrm>
                <a:custGeom>
                  <a:avLst/>
                  <a:gdLst>
                    <a:gd name="T0" fmla="*/ 0 w 3434"/>
                    <a:gd name="T1" fmla="*/ 0 h 38"/>
                    <a:gd name="T2" fmla="*/ 0 w 3434"/>
                    <a:gd name="T3" fmla="*/ 38 h 38"/>
                    <a:gd name="T4" fmla="*/ 171 w 3434"/>
                    <a:gd name="T5" fmla="*/ 0 h 38"/>
                    <a:gd name="T6" fmla="*/ 171 w 3434"/>
                    <a:gd name="T7" fmla="*/ 38 h 38"/>
                    <a:gd name="T8" fmla="*/ 343 w 3434"/>
                    <a:gd name="T9" fmla="*/ 0 h 38"/>
                    <a:gd name="T10" fmla="*/ 343 w 3434"/>
                    <a:gd name="T11" fmla="*/ 38 h 38"/>
                    <a:gd name="T12" fmla="*/ 515 w 3434"/>
                    <a:gd name="T13" fmla="*/ 0 h 38"/>
                    <a:gd name="T14" fmla="*/ 515 w 3434"/>
                    <a:gd name="T15" fmla="*/ 38 h 38"/>
                    <a:gd name="T16" fmla="*/ 687 w 3434"/>
                    <a:gd name="T17" fmla="*/ 0 h 38"/>
                    <a:gd name="T18" fmla="*/ 687 w 3434"/>
                    <a:gd name="T19" fmla="*/ 38 h 38"/>
                    <a:gd name="T20" fmla="*/ 858 w 3434"/>
                    <a:gd name="T21" fmla="*/ 0 h 38"/>
                    <a:gd name="T22" fmla="*/ 858 w 3434"/>
                    <a:gd name="T23" fmla="*/ 38 h 38"/>
                    <a:gd name="T24" fmla="*/ 1030 w 3434"/>
                    <a:gd name="T25" fmla="*/ 0 h 38"/>
                    <a:gd name="T26" fmla="*/ 1030 w 3434"/>
                    <a:gd name="T27" fmla="*/ 38 h 38"/>
                    <a:gd name="T28" fmla="*/ 1201 w 3434"/>
                    <a:gd name="T29" fmla="*/ 0 h 38"/>
                    <a:gd name="T30" fmla="*/ 1201 w 3434"/>
                    <a:gd name="T31" fmla="*/ 38 h 38"/>
                    <a:gd name="T32" fmla="*/ 1373 w 3434"/>
                    <a:gd name="T33" fmla="*/ 0 h 38"/>
                    <a:gd name="T34" fmla="*/ 1373 w 3434"/>
                    <a:gd name="T35" fmla="*/ 38 h 38"/>
                    <a:gd name="T36" fmla="*/ 1545 w 3434"/>
                    <a:gd name="T37" fmla="*/ 0 h 38"/>
                    <a:gd name="T38" fmla="*/ 1545 w 3434"/>
                    <a:gd name="T39" fmla="*/ 38 h 38"/>
                    <a:gd name="T40" fmla="*/ 1717 w 3434"/>
                    <a:gd name="T41" fmla="*/ 0 h 38"/>
                    <a:gd name="T42" fmla="*/ 1717 w 3434"/>
                    <a:gd name="T43" fmla="*/ 38 h 38"/>
                    <a:gd name="T44" fmla="*/ 1889 w 3434"/>
                    <a:gd name="T45" fmla="*/ 0 h 38"/>
                    <a:gd name="T46" fmla="*/ 1889 w 3434"/>
                    <a:gd name="T47" fmla="*/ 38 h 38"/>
                    <a:gd name="T48" fmla="*/ 2060 w 3434"/>
                    <a:gd name="T49" fmla="*/ 0 h 38"/>
                    <a:gd name="T50" fmla="*/ 2060 w 3434"/>
                    <a:gd name="T51" fmla="*/ 38 h 38"/>
                    <a:gd name="T52" fmla="*/ 2232 w 3434"/>
                    <a:gd name="T53" fmla="*/ 0 h 38"/>
                    <a:gd name="T54" fmla="*/ 2232 w 3434"/>
                    <a:gd name="T55" fmla="*/ 38 h 38"/>
                    <a:gd name="T56" fmla="*/ 2404 w 3434"/>
                    <a:gd name="T57" fmla="*/ 0 h 38"/>
                    <a:gd name="T58" fmla="*/ 2404 w 3434"/>
                    <a:gd name="T59" fmla="*/ 38 h 38"/>
                    <a:gd name="T60" fmla="*/ 2575 w 3434"/>
                    <a:gd name="T61" fmla="*/ 0 h 38"/>
                    <a:gd name="T62" fmla="*/ 2575 w 3434"/>
                    <a:gd name="T63" fmla="*/ 38 h 38"/>
                    <a:gd name="T64" fmla="*/ 2747 w 3434"/>
                    <a:gd name="T65" fmla="*/ 0 h 38"/>
                    <a:gd name="T66" fmla="*/ 2747 w 3434"/>
                    <a:gd name="T67" fmla="*/ 38 h 38"/>
                    <a:gd name="T68" fmla="*/ 2919 w 3434"/>
                    <a:gd name="T69" fmla="*/ 0 h 38"/>
                    <a:gd name="T70" fmla="*/ 2919 w 3434"/>
                    <a:gd name="T71" fmla="*/ 38 h 38"/>
                    <a:gd name="T72" fmla="*/ 3090 w 3434"/>
                    <a:gd name="T73" fmla="*/ 0 h 38"/>
                    <a:gd name="T74" fmla="*/ 3090 w 3434"/>
                    <a:gd name="T75" fmla="*/ 38 h 38"/>
                    <a:gd name="T76" fmla="*/ 3262 w 3434"/>
                    <a:gd name="T77" fmla="*/ 0 h 38"/>
                    <a:gd name="T78" fmla="*/ 3262 w 3434"/>
                    <a:gd name="T79" fmla="*/ 38 h 38"/>
                    <a:gd name="T80" fmla="*/ 3434 w 3434"/>
                    <a:gd name="T81" fmla="*/ 0 h 38"/>
                    <a:gd name="T82" fmla="*/ 3434 w 3434"/>
                    <a:gd name="T8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434" h="38">
                      <a:moveTo>
                        <a:pt x="0" y="0"/>
                      </a:moveTo>
                      <a:lnTo>
                        <a:pt x="0" y="38"/>
                      </a:lnTo>
                      <a:moveTo>
                        <a:pt x="171" y="0"/>
                      </a:moveTo>
                      <a:lnTo>
                        <a:pt x="171" y="38"/>
                      </a:lnTo>
                      <a:moveTo>
                        <a:pt x="343" y="0"/>
                      </a:moveTo>
                      <a:lnTo>
                        <a:pt x="343" y="38"/>
                      </a:lnTo>
                      <a:moveTo>
                        <a:pt x="515" y="0"/>
                      </a:moveTo>
                      <a:lnTo>
                        <a:pt x="515" y="38"/>
                      </a:lnTo>
                      <a:moveTo>
                        <a:pt x="687" y="0"/>
                      </a:moveTo>
                      <a:lnTo>
                        <a:pt x="687" y="38"/>
                      </a:lnTo>
                      <a:moveTo>
                        <a:pt x="858" y="0"/>
                      </a:moveTo>
                      <a:lnTo>
                        <a:pt x="858" y="38"/>
                      </a:lnTo>
                      <a:moveTo>
                        <a:pt x="1030" y="0"/>
                      </a:moveTo>
                      <a:lnTo>
                        <a:pt x="1030" y="38"/>
                      </a:lnTo>
                      <a:moveTo>
                        <a:pt x="1201" y="0"/>
                      </a:moveTo>
                      <a:lnTo>
                        <a:pt x="1201" y="38"/>
                      </a:lnTo>
                      <a:moveTo>
                        <a:pt x="1373" y="0"/>
                      </a:moveTo>
                      <a:lnTo>
                        <a:pt x="1373" y="38"/>
                      </a:lnTo>
                      <a:moveTo>
                        <a:pt x="1545" y="0"/>
                      </a:moveTo>
                      <a:lnTo>
                        <a:pt x="1545" y="38"/>
                      </a:lnTo>
                      <a:moveTo>
                        <a:pt x="1717" y="0"/>
                      </a:moveTo>
                      <a:lnTo>
                        <a:pt x="1717" y="38"/>
                      </a:lnTo>
                      <a:moveTo>
                        <a:pt x="1889" y="0"/>
                      </a:moveTo>
                      <a:lnTo>
                        <a:pt x="1889" y="38"/>
                      </a:lnTo>
                      <a:moveTo>
                        <a:pt x="2060" y="0"/>
                      </a:moveTo>
                      <a:lnTo>
                        <a:pt x="2060" y="38"/>
                      </a:lnTo>
                      <a:moveTo>
                        <a:pt x="2232" y="0"/>
                      </a:moveTo>
                      <a:lnTo>
                        <a:pt x="2232" y="38"/>
                      </a:lnTo>
                      <a:moveTo>
                        <a:pt x="2404" y="0"/>
                      </a:moveTo>
                      <a:lnTo>
                        <a:pt x="2404" y="38"/>
                      </a:lnTo>
                      <a:moveTo>
                        <a:pt x="2575" y="0"/>
                      </a:moveTo>
                      <a:lnTo>
                        <a:pt x="2575" y="38"/>
                      </a:lnTo>
                      <a:moveTo>
                        <a:pt x="2747" y="0"/>
                      </a:moveTo>
                      <a:lnTo>
                        <a:pt x="2747" y="38"/>
                      </a:lnTo>
                      <a:moveTo>
                        <a:pt x="2919" y="0"/>
                      </a:moveTo>
                      <a:lnTo>
                        <a:pt x="2919" y="38"/>
                      </a:lnTo>
                      <a:moveTo>
                        <a:pt x="3090" y="0"/>
                      </a:moveTo>
                      <a:lnTo>
                        <a:pt x="3090" y="38"/>
                      </a:lnTo>
                      <a:moveTo>
                        <a:pt x="3262" y="0"/>
                      </a:moveTo>
                      <a:lnTo>
                        <a:pt x="3262" y="38"/>
                      </a:lnTo>
                      <a:moveTo>
                        <a:pt x="3434" y="0"/>
                      </a:moveTo>
                      <a:lnTo>
                        <a:pt x="3434" y="38"/>
                      </a:lnTo>
                    </a:path>
                  </a:pathLst>
                </a:custGeom>
                <a:noFill/>
                <a:ln w="6350" cap="flat">
                  <a:solidFill>
                    <a:srgbClr val="8989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328AB8B-AF2F-45C8-89C5-D6C9877612BB}"/>
                    </a:ext>
                  </a:extLst>
                </p:cNvPr>
                <p:cNvGrpSpPr/>
                <p:nvPr/>
              </p:nvGrpSpPr>
              <p:grpSpPr>
                <a:xfrm>
                  <a:off x="3101018" y="1785679"/>
                  <a:ext cx="10157939" cy="3678089"/>
                  <a:chOff x="3101018" y="1785679"/>
                  <a:chExt cx="10157939" cy="3678089"/>
                </a:xfrm>
              </p:grpSpPr>
              <p:sp>
                <p:nvSpPr>
                  <p:cNvPr id="28" name="Line 7">
                    <a:extLst>
                      <a:ext uri="{FF2B5EF4-FFF2-40B4-BE49-F238E27FC236}">
                        <a16:creationId xmlns:a16="http://schemas.microsoft.com/office/drawing/2014/main" id="{39710E0F-D00A-4FFD-B736-4232B3FFB1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08196" y="4985515"/>
                    <a:ext cx="8838569" cy="0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89898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dirty="0"/>
                  </a:p>
                </p:txBody>
              </p: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98881CAC-2595-4253-BA6F-AD1D8BCBD791}"/>
                      </a:ext>
                    </a:extLst>
                  </p:cNvPr>
                  <p:cNvGrpSpPr/>
                  <p:nvPr/>
                </p:nvGrpSpPr>
                <p:grpSpPr>
                  <a:xfrm>
                    <a:off x="3101018" y="1785679"/>
                    <a:ext cx="1062997" cy="3426180"/>
                    <a:chOff x="2616128" y="1744895"/>
                    <a:chExt cx="1062997" cy="3426180"/>
                  </a:xfrm>
                </p:grpSpPr>
                <p:sp>
                  <p:nvSpPr>
                    <p:cNvPr id="41" name="Rectangle 17">
                      <a:extLst>
                        <a:ext uri="{FF2B5EF4-FFF2-40B4-BE49-F238E27FC236}">
                          <a16:creationId xmlns:a16="http://schemas.microsoft.com/office/drawing/2014/main" id="{38D7A27B-E9B8-47F3-BF7D-22F9F326B8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4843953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Rectangle 18">
                      <a:extLst>
                        <a:ext uri="{FF2B5EF4-FFF2-40B4-BE49-F238E27FC236}">
                          <a16:creationId xmlns:a16="http://schemas.microsoft.com/office/drawing/2014/main" id="{0C49A8B2-70EA-49DD-BBD3-B538E89523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4453701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1,200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Rectangle 19">
                      <a:extLst>
                        <a:ext uri="{FF2B5EF4-FFF2-40B4-BE49-F238E27FC236}">
                          <a16:creationId xmlns:a16="http://schemas.microsoft.com/office/drawing/2014/main" id="{8D49CE0C-CACA-4C38-8634-62C0D819CB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4069188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1,400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Rectangle 20">
                      <a:extLst>
                        <a:ext uri="{FF2B5EF4-FFF2-40B4-BE49-F238E27FC236}">
                          <a16:creationId xmlns:a16="http://schemas.microsoft.com/office/drawing/2014/main" id="{6F777666-E8F8-4BDF-9DBA-5CDB060CE7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3678937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1,600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Rectangle 21">
                      <a:extLst>
                        <a:ext uri="{FF2B5EF4-FFF2-40B4-BE49-F238E27FC236}">
                          <a16:creationId xmlns:a16="http://schemas.microsoft.com/office/drawing/2014/main" id="{D4074A8E-5460-4EDF-A1BB-DBB946F337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3294423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1,800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Rectangle 22">
                      <a:extLst>
                        <a:ext uri="{FF2B5EF4-FFF2-40B4-BE49-F238E27FC236}">
                          <a16:creationId xmlns:a16="http://schemas.microsoft.com/office/drawing/2014/main" id="{25ABCE0D-A0AE-4A4D-8460-26768E904E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2904172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2,000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Rectangle 23">
                      <a:extLst>
                        <a:ext uri="{FF2B5EF4-FFF2-40B4-BE49-F238E27FC236}">
                          <a16:creationId xmlns:a16="http://schemas.microsoft.com/office/drawing/2014/main" id="{43E462F7-5277-4733-981E-104BFC3D79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2519659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2,200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Rectangle 24">
                      <a:extLst>
                        <a:ext uri="{FF2B5EF4-FFF2-40B4-BE49-F238E27FC236}">
                          <a16:creationId xmlns:a16="http://schemas.microsoft.com/office/drawing/2014/main" id="{B572B376-80D6-4A89-8FF2-0EF5669884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28" y="2131319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2,400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Rectangle 25">
                      <a:extLst>
                        <a:ext uri="{FF2B5EF4-FFF2-40B4-BE49-F238E27FC236}">
                          <a16:creationId xmlns:a16="http://schemas.microsoft.com/office/drawing/2014/main" id="{7C256A84-AA6E-48A2-9D60-B49D24D249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130" y="1744895"/>
                      <a:ext cx="1062995" cy="327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2,600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" name="Rectangle 26">
                    <a:extLst>
                      <a:ext uri="{FF2B5EF4-FFF2-40B4-BE49-F238E27FC236}">
                        <a16:creationId xmlns:a16="http://schemas.microsoft.com/office/drawing/2014/main" id="{E2173124-3704-4FC2-AFD3-843CBE51BE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2710" y="5136642"/>
                    <a:ext cx="875106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2011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" name="Rectangle 27">
                    <a:extLst>
                      <a:ext uri="{FF2B5EF4-FFF2-40B4-BE49-F238E27FC236}">
                        <a16:creationId xmlns:a16="http://schemas.microsoft.com/office/drawing/2014/main" id="{9C9B338A-E750-459F-AC24-EE11F43ACC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5540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2013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" name="Rectangle 28">
                    <a:extLst>
                      <a:ext uri="{FF2B5EF4-FFF2-40B4-BE49-F238E27FC236}">
                        <a16:creationId xmlns:a16="http://schemas.microsoft.com/office/drawing/2014/main" id="{F5BDED24-7F20-4376-A2E8-5734348A21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08368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2015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" name="Rectangle 29">
                    <a:extLst>
                      <a:ext uri="{FF2B5EF4-FFF2-40B4-BE49-F238E27FC236}">
                        <a16:creationId xmlns:a16="http://schemas.microsoft.com/office/drawing/2014/main" id="{6F19E5B5-92F2-4141-B6D9-5F3AF561D6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93769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2017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" name="Rectangle 30">
                    <a:extLst>
                      <a:ext uri="{FF2B5EF4-FFF2-40B4-BE49-F238E27FC236}">
                        <a16:creationId xmlns:a16="http://schemas.microsoft.com/office/drawing/2014/main" id="{AC9CA0D6-03AD-40DB-9D62-970B558118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76597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2019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5" name="Rectangle 31">
                    <a:extLst>
                      <a:ext uri="{FF2B5EF4-FFF2-40B4-BE49-F238E27FC236}">
                        <a16:creationId xmlns:a16="http://schemas.microsoft.com/office/drawing/2014/main" id="{569479CE-A3E5-4E24-9E58-293A694123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61996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2021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" name="Rectangle 32">
                    <a:extLst>
                      <a:ext uri="{FF2B5EF4-FFF2-40B4-BE49-F238E27FC236}">
                        <a16:creationId xmlns:a16="http://schemas.microsoft.com/office/drawing/2014/main" id="{2EDA8D67-FA7E-423F-9A9D-40DA53E1D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44824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2023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7" name="Rectangle 33">
                    <a:extLst>
                      <a:ext uri="{FF2B5EF4-FFF2-40B4-BE49-F238E27FC236}">
                        <a16:creationId xmlns:a16="http://schemas.microsoft.com/office/drawing/2014/main" id="{490AC81B-A9FE-48CC-BEE4-EE86362207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30225" y="5136642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2025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8" name="Rectangle 34">
                    <a:extLst>
                      <a:ext uri="{FF2B5EF4-FFF2-40B4-BE49-F238E27FC236}">
                        <a16:creationId xmlns:a16="http://schemas.microsoft.com/office/drawing/2014/main" id="{676FB338-8A29-420B-A345-8B31FF002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13058" y="5136646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2027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" name="Rectangle 35">
                    <a:extLst>
                      <a:ext uri="{FF2B5EF4-FFF2-40B4-BE49-F238E27FC236}">
                        <a16:creationId xmlns:a16="http://schemas.microsoft.com/office/drawing/2014/main" id="{7EDFAF77-BCA4-409A-A675-672A12EC58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98459" y="5136640"/>
                    <a:ext cx="875106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2029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0" name="Rectangle 36">
                    <a:extLst>
                      <a:ext uri="{FF2B5EF4-FFF2-40B4-BE49-F238E27FC236}">
                        <a16:creationId xmlns:a16="http://schemas.microsoft.com/office/drawing/2014/main" id="{C9DEB726-B347-487C-B28B-E9DF731756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381278" y="5136638"/>
                    <a:ext cx="877679" cy="327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rPr>
                      <a:t>2031</a:t>
                    </a: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8CDAE2B1-8CB8-4466-9293-1ADCCD51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702" y="1505159"/>
              <a:ext cx="6356237" cy="327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AU" altLang="en-US" sz="2000" b="1" dirty="0"/>
                <a:t>Aboriginal adult incarceration rate </a:t>
              </a:r>
              <a:r>
                <a:rPr lang="en-US" altLang="en-US" sz="2000" b="1" u="sng" dirty="0"/>
                <a:t>per 100,000 </a:t>
              </a:r>
              <a:endParaRPr lang="en-AU" altLang="en-US" sz="2000" b="1" u="sng" dirty="0"/>
            </a:p>
            <a:p>
              <a:pPr algn="ctr" eaLnBrk="1" hangingPunct="1"/>
              <a:r>
                <a:rPr lang="en-AU" altLang="en-US" sz="2800" b="1" dirty="0"/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4B0BFA-7C3C-43C4-8292-6685735AAAEA}"/>
              </a:ext>
            </a:extLst>
          </p:cNvPr>
          <p:cNvGrpSpPr/>
          <p:nvPr/>
        </p:nvGrpSpPr>
        <p:grpSpPr>
          <a:xfrm>
            <a:off x="3149601" y="5780761"/>
            <a:ext cx="10004425" cy="4221546"/>
            <a:chOff x="3149601" y="5809789"/>
            <a:chExt cx="10004425" cy="4221546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379E015D-E4A3-450A-A9F6-A2127565252D}"/>
                </a:ext>
              </a:extLst>
            </p:cNvPr>
            <p:cNvGrpSpPr/>
            <p:nvPr/>
          </p:nvGrpSpPr>
          <p:grpSpPr>
            <a:xfrm>
              <a:off x="3149601" y="5978525"/>
              <a:ext cx="842963" cy="3773488"/>
              <a:chOff x="3149601" y="5978525"/>
              <a:chExt cx="842963" cy="3773488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9EEE8413-2347-40E7-A636-77E83011B3F5}"/>
                  </a:ext>
                </a:extLst>
              </p:cNvPr>
              <p:cNvGrpSpPr/>
              <p:nvPr/>
            </p:nvGrpSpPr>
            <p:grpSpPr>
              <a:xfrm>
                <a:off x="3149601" y="5978525"/>
                <a:ext cx="842963" cy="3773488"/>
                <a:chOff x="3149601" y="5978525"/>
                <a:chExt cx="842963" cy="3773488"/>
              </a:xfrm>
            </p:grpSpPr>
            <p:sp>
              <p:nvSpPr>
                <p:cNvPr id="165" name="Line 79">
                  <a:extLst>
                    <a:ext uri="{FF2B5EF4-FFF2-40B4-BE49-F238E27FC236}">
                      <a16:creationId xmlns:a16="http://schemas.microsoft.com/office/drawing/2014/main" id="{8AA7495B-C5F8-4240-B3BD-458137718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2564" y="5978525"/>
                  <a:ext cx="0" cy="3670300"/>
                </a:xfrm>
                <a:prstGeom prst="line">
                  <a:avLst/>
                </a:prstGeom>
                <a:noFill/>
                <a:ln w="9525" cap="flat">
                  <a:solidFill>
                    <a:srgbClr val="8989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95" name="Rectangle 109">
                  <a:extLst>
                    <a:ext uri="{FF2B5EF4-FFF2-40B4-BE49-F238E27FC236}">
                      <a16:creationId xmlns:a16="http://schemas.microsoft.com/office/drawing/2014/main" id="{066266EF-5F2B-48DE-8D50-75E6DFDC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601" y="9505950"/>
                  <a:ext cx="5699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1,000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Rectangle 110">
                  <a:extLst>
                    <a:ext uri="{FF2B5EF4-FFF2-40B4-BE49-F238E27FC236}">
                      <a16:creationId xmlns:a16="http://schemas.microsoft.com/office/drawing/2014/main" id="{FAC59AD5-CA9E-427A-82F5-C1A7C0EB5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601" y="8839200"/>
                  <a:ext cx="5699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2,000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Rectangle 111">
                  <a:extLst>
                    <a:ext uri="{FF2B5EF4-FFF2-40B4-BE49-F238E27FC236}">
                      <a16:creationId xmlns:a16="http://schemas.microsoft.com/office/drawing/2014/main" id="{C99E2DD4-7578-43E9-BCBF-06A4A442A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601" y="8172450"/>
                  <a:ext cx="5699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3,000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112">
                  <a:extLst>
                    <a:ext uri="{FF2B5EF4-FFF2-40B4-BE49-F238E27FC236}">
                      <a16:creationId xmlns:a16="http://schemas.microsoft.com/office/drawing/2014/main" id="{44772A3C-B41C-45F5-A8DC-A4CACA41E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601" y="7504113"/>
                  <a:ext cx="5699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4,000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Rectangle 113">
                  <a:extLst>
                    <a:ext uri="{FF2B5EF4-FFF2-40B4-BE49-F238E27FC236}">
                      <a16:creationId xmlns:a16="http://schemas.microsoft.com/office/drawing/2014/main" id="{4C5131A1-FC2C-42B7-BD1A-4D9D49C42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601" y="6837363"/>
                  <a:ext cx="5699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5,000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Rectangle 114">
                  <a:extLst>
                    <a:ext uri="{FF2B5EF4-FFF2-40B4-BE49-F238E27FC236}">
                      <a16:creationId xmlns:a16="http://schemas.microsoft.com/office/drawing/2014/main" id="{4A208DDD-FB77-43C7-ADED-2E2609C8E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9601" y="6170613"/>
                  <a:ext cx="5699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6,000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6" name="Freeform 80">
                <a:extLst>
                  <a:ext uri="{FF2B5EF4-FFF2-40B4-BE49-F238E27FC236}">
                    <a16:creationId xmlns:a16="http://schemas.microsoft.com/office/drawing/2014/main" id="{6817FE54-1370-44B7-B8C8-CACE1E7E3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0014" y="6311900"/>
                <a:ext cx="82550" cy="3336925"/>
              </a:xfrm>
              <a:custGeom>
                <a:avLst/>
                <a:gdLst>
                  <a:gd name="T0" fmla="*/ 0 w 52"/>
                  <a:gd name="T1" fmla="*/ 2102 h 2102"/>
                  <a:gd name="T2" fmla="*/ 52 w 52"/>
                  <a:gd name="T3" fmla="*/ 2102 h 2102"/>
                  <a:gd name="T4" fmla="*/ 0 w 52"/>
                  <a:gd name="T5" fmla="*/ 1682 h 2102"/>
                  <a:gd name="T6" fmla="*/ 52 w 52"/>
                  <a:gd name="T7" fmla="*/ 1682 h 2102"/>
                  <a:gd name="T8" fmla="*/ 0 w 52"/>
                  <a:gd name="T9" fmla="*/ 1261 h 2102"/>
                  <a:gd name="T10" fmla="*/ 52 w 52"/>
                  <a:gd name="T11" fmla="*/ 1261 h 2102"/>
                  <a:gd name="T12" fmla="*/ 0 w 52"/>
                  <a:gd name="T13" fmla="*/ 841 h 2102"/>
                  <a:gd name="T14" fmla="*/ 52 w 52"/>
                  <a:gd name="T15" fmla="*/ 841 h 2102"/>
                  <a:gd name="T16" fmla="*/ 0 w 52"/>
                  <a:gd name="T17" fmla="*/ 421 h 2102"/>
                  <a:gd name="T18" fmla="*/ 52 w 52"/>
                  <a:gd name="T19" fmla="*/ 421 h 2102"/>
                  <a:gd name="T20" fmla="*/ 0 w 52"/>
                  <a:gd name="T21" fmla="*/ 0 h 2102"/>
                  <a:gd name="T22" fmla="*/ 52 w 52"/>
                  <a:gd name="T23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102">
                    <a:moveTo>
                      <a:pt x="0" y="2102"/>
                    </a:moveTo>
                    <a:lnTo>
                      <a:pt x="52" y="2102"/>
                    </a:lnTo>
                    <a:moveTo>
                      <a:pt x="0" y="1682"/>
                    </a:moveTo>
                    <a:lnTo>
                      <a:pt x="52" y="1682"/>
                    </a:lnTo>
                    <a:moveTo>
                      <a:pt x="0" y="1261"/>
                    </a:moveTo>
                    <a:lnTo>
                      <a:pt x="52" y="1261"/>
                    </a:lnTo>
                    <a:moveTo>
                      <a:pt x="0" y="841"/>
                    </a:moveTo>
                    <a:lnTo>
                      <a:pt x="52" y="841"/>
                    </a:lnTo>
                    <a:moveTo>
                      <a:pt x="0" y="421"/>
                    </a:moveTo>
                    <a:lnTo>
                      <a:pt x="52" y="421"/>
                    </a:lnTo>
                    <a:moveTo>
                      <a:pt x="0" y="0"/>
                    </a:moveTo>
                    <a:lnTo>
                      <a:pt x="52" y="0"/>
                    </a:lnTo>
                  </a:path>
                </a:pathLst>
              </a:custGeom>
              <a:noFill/>
              <a:ln w="9525" cap="flat">
                <a:solidFill>
                  <a:srgbClr val="8989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6131D655-0231-4832-BA33-9842CBDC277F}"/>
                </a:ext>
              </a:extLst>
            </p:cNvPr>
            <p:cNvGrpSpPr/>
            <p:nvPr/>
          </p:nvGrpSpPr>
          <p:grpSpPr>
            <a:xfrm>
              <a:off x="3725863" y="9629697"/>
              <a:ext cx="9428163" cy="401638"/>
              <a:chOff x="3725863" y="9629697"/>
              <a:chExt cx="9428163" cy="401638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EDE9670-0AF1-45D0-A8B7-1BEFBF32C007}"/>
                  </a:ext>
                </a:extLst>
              </p:cNvPr>
              <p:cNvGrpSpPr/>
              <p:nvPr/>
            </p:nvGrpSpPr>
            <p:grpSpPr>
              <a:xfrm>
                <a:off x="3725863" y="9629697"/>
                <a:ext cx="9428163" cy="401638"/>
                <a:chOff x="3690939" y="9648825"/>
                <a:chExt cx="9428163" cy="401638"/>
              </a:xfrm>
            </p:grpSpPr>
            <p:sp>
              <p:nvSpPr>
                <p:cNvPr id="168" name="Freeform 82">
                  <a:extLst>
                    <a:ext uri="{FF2B5EF4-FFF2-40B4-BE49-F238E27FC236}">
                      <a16:creationId xmlns:a16="http://schemas.microsoft.com/office/drawing/2014/main" id="{66F9DF90-0AB9-434F-9DDF-CA0C5D4236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92564" y="9648825"/>
                  <a:ext cx="8974138" cy="74613"/>
                </a:xfrm>
                <a:custGeom>
                  <a:avLst/>
                  <a:gdLst>
                    <a:gd name="T0" fmla="*/ 0 w 5653"/>
                    <a:gd name="T1" fmla="*/ 0 h 47"/>
                    <a:gd name="T2" fmla="*/ 0 w 5653"/>
                    <a:gd name="T3" fmla="*/ 47 h 47"/>
                    <a:gd name="T4" fmla="*/ 283 w 5653"/>
                    <a:gd name="T5" fmla="*/ 0 h 47"/>
                    <a:gd name="T6" fmla="*/ 283 w 5653"/>
                    <a:gd name="T7" fmla="*/ 47 h 47"/>
                    <a:gd name="T8" fmla="*/ 565 w 5653"/>
                    <a:gd name="T9" fmla="*/ 0 h 47"/>
                    <a:gd name="T10" fmla="*/ 565 w 5653"/>
                    <a:gd name="T11" fmla="*/ 47 h 47"/>
                    <a:gd name="T12" fmla="*/ 849 w 5653"/>
                    <a:gd name="T13" fmla="*/ 0 h 47"/>
                    <a:gd name="T14" fmla="*/ 849 w 5653"/>
                    <a:gd name="T15" fmla="*/ 47 h 47"/>
                    <a:gd name="T16" fmla="*/ 1131 w 5653"/>
                    <a:gd name="T17" fmla="*/ 0 h 47"/>
                    <a:gd name="T18" fmla="*/ 1131 w 5653"/>
                    <a:gd name="T19" fmla="*/ 47 h 47"/>
                    <a:gd name="T20" fmla="*/ 1414 w 5653"/>
                    <a:gd name="T21" fmla="*/ 0 h 47"/>
                    <a:gd name="T22" fmla="*/ 1414 w 5653"/>
                    <a:gd name="T23" fmla="*/ 47 h 47"/>
                    <a:gd name="T24" fmla="*/ 1696 w 5653"/>
                    <a:gd name="T25" fmla="*/ 0 h 47"/>
                    <a:gd name="T26" fmla="*/ 1696 w 5653"/>
                    <a:gd name="T27" fmla="*/ 47 h 47"/>
                    <a:gd name="T28" fmla="*/ 1978 w 5653"/>
                    <a:gd name="T29" fmla="*/ 0 h 47"/>
                    <a:gd name="T30" fmla="*/ 1978 w 5653"/>
                    <a:gd name="T31" fmla="*/ 47 h 47"/>
                    <a:gd name="T32" fmla="*/ 2262 w 5653"/>
                    <a:gd name="T33" fmla="*/ 0 h 47"/>
                    <a:gd name="T34" fmla="*/ 2262 w 5653"/>
                    <a:gd name="T35" fmla="*/ 47 h 47"/>
                    <a:gd name="T36" fmla="*/ 2544 w 5653"/>
                    <a:gd name="T37" fmla="*/ 0 h 47"/>
                    <a:gd name="T38" fmla="*/ 2544 w 5653"/>
                    <a:gd name="T39" fmla="*/ 47 h 47"/>
                    <a:gd name="T40" fmla="*/ 2827 w 5653"/>
                    <a:gd name="T41" fmla="*/ 0 h 47"/>
                    <a:gd name="T42" fmla="*/ 2827 w 5653"/>
                    <a:gd name="T43" fmla="*/ 47 h 47"/>
                    <a:gd name="T44" fmla="*/ 3109 w 5653"/>
                    <a:gd name="T45" fmla="*/ 0 h 47"/>
                    <a:gd name="T46" fmla="*/ 3109 w 5653"/>
                    <a:gd name="T47" fmla="*/ 47 h 47"/>
                    <a:gd name="T48" fmla="*/ 3393 w 5653"/>
                    <a:gd name="T49" fmla="*/ 0 h 47"/>
                    <a:gd name="T50" fmla="*/ 3393 w 5653"/>
                    <a:gd name="T51" fmla="*/ 47 h 47"/>
                    <a:gd name="T52" fmla="*/ 3675 w 5653"/>
                    <a:gd name="T53" fmla="*/ 0 h 47"/>
                    <a:gd name="T54" fmla="*/ 3675 w 5653"/>
                    <a:gd name="T55" fmla="*/ 47 h 47"/>
                    <a:gd name="T56" fmla="*/ 3957 w 5653"/>
                    <a:gd name="T57" fmla="*/ 0 h 47"/>
                    <a:gd name="T58" fmla="*/ 3957 w 5653"/>
                    <a:gd name="T59" fmla="*/ 47 h 47"/>
                    <a:gd name="T60" fmla="*/ 4240 w 5653"/>
                    <a:gd name="T61" fmla="*/ 0 h 47"/>
                    <a:gd name="T62" fmla="*/ 4240 w 5653"/>
                    <a:gd name="T63" fmla="*/ 47 h 47"/>
                    <a:gd name="T64" fmla="*/ 4522 w 5653"/>
                    <a:gd name="T65" fmla="*/ 0 h 47"/>
                    <a:gd name="T66" fmla="*/ 4522 w 5653"/>
                    <a:gd name="T67" fmla="*/ 47 h 47"/>
                    <a:gd name="T68" fmla="*/ 4806 w 5653"/>
                    <a:gd name="T69" fmla="*/ 0 h 47"/>
                    <a:gd name="T70" fmla="*/ 4806 w 5653"/>
                    <a:gd name="T71" fmla="*/ 47 h 47"/>
                    <a:gd name="T72" fmla="*/ 5088 w 5653"/>
                    <a:gd name="T73" fmla="*/ 0 h 47"/>
                    <a:gd name="T74" fmla="*/ 5088 w 5653"/>
                    <a:gd name="T75" fmla="*/ 47 h 47"/>
                    <a:gd name="T76" fmla="*/ 5370 w 5653"/>
                    <a:gd name="T77" fmla="*/ 0 h 47"/>
                    <a:gd name="T78" fmla="*/ 5370 w 5653"/>
                    <a:gd name="T79" fmla="*/ 47 h 47"/>
                    <a:gd name="T80" fmla="*/ 5653 w 5653"/>
                    <a:gd name="T81" fmla="*/ 0 h 47"/>
                    <a:gd name="T82" fmla="*/ 5653 w 5653"/>
                    <a:gd name="T8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53" h="47">
                      <a:moveTo>
                        <a:pt x="0" y="0"/>
                      </a:moveTo>
                      <a:lnTo>
                        <a:pt x="0" y="47"/>
                      </a:lnTo>
                      <a:moveTo>
                        <a:pt x="283" y="0"/>
                      </a:moveTo>
                      <a:lnTo>
                        <a:pt x="283" y="47"/>
                      </a:lnTo>
                      <a:moveTo>
                        <a:pt x="565" y="0"/>
                      </a:moveTo>
                      <a:lnTo>
                        <a:pt x="565" y="47"/>
                      </a:lnTo>
                      <a:moveTo>
                        <a:pt x="849" y="0"/>
                      </a:moveTo>
                      <a:lnTo>
                        <a:pt x="849" y="47"/>
                      </a:lnTo>
                      <a:moveTo>
                        <a:pt x="1131" y="0"/>
                      </a:moveTo>
                      <a:lnTo>
                        <a:pt x="1131" y="47"/>
                      </a:lnTo>
                      <a:moveTo>
                        <a:pt x="1414" y="0"/>
                      </a:moveTo>
                      <a:lnTo>
                        <a:pt x="1414" y="47"/>
                      </a:lnTo>
                      <a:moveTo>
                        <a:pt x="1696" y="0"/>
                      </a:moveTo>
                      <a:lnTo>
                        <a:pt x="1696" y="47"/>
                      </a:lnTo>
                      <a:moveTo>
                        <a:pt x="1978" y="0"/>
                      </a:moveTo>
                      <a:lnTo>
                        <a:pt x="1978" y="47"/>
                      </a:lnTo>
                      <a:moveTo>
                        <a:pt x="2262" y="0"/>
                      </a:moveTo>
                      <a:lnTo>
                        <a:pt x="2262" y="47"/>
                      </a:lnTo>
                      <a:moveTo>
                        <a:pt x="2544" y="0"/>
                      </a:moveTo>
                      <a:lnTo>
                        <a:pt x="2544" y="47"/>
                      </a:lnTo>
                      <a:moveTo>
                        <a:pt x="2827" y="0"/>
                      </a:moveTo>
                      <a:lnTo>
                        <a:pt x="2827" y="47"/>
                      </a:lnTo>
                      <a:moveTo>
                        <a:pt x="3109" y="0"/>
                      </a:moveTo>
                      <a:lnTo>
                        <a:pt x="3109" y="47"/>
                      </a:lnTo>
                      <a:moveTo>
                        <a:pt x="3393" y="0"/>
                      </a:moveTo>
                      <a:lnTo>
                        <a:pt x="3393" y="47"/>
                      </a:lnTo>
                      <a:moveTo>
                        <a:pt x="3675" y="0"/>
                      </a:moveTo>
                      <a:lnTo>
                        <a:pt x="3675" y="47"/>
                      </a:lnTo>
                      <a:moveTo>
                        <a:pt x="3957" y="0"/>
                      </a:moveTo>
                      <a:lnTo>
                        <a:pt x="3957" y="47"/>
                      </a:lnTo>
                      <a:moveTo>
                        <a:pt x="4240" y="0"/>
                      </a:moveTo>
                      <a:lnTo>
                        <a:pt x="4240" y="47"/>
                      </a:lnTo>
                      <a:moveTo>
                        <a:pt x="4522" y="0"/>
                      </a:moveTo>
                      <a:lnTo>
                        <a:pt x="4522" y="47"/>
                      </a:lnTo>
                      <a:moveTo>
                        <a:pt x="4806" y="0"/>
                      </a:moveTo>
                      <a:lnTo>
                        <a:pt x="4806" y="47"/>
                      </a:lnTo>
                      <a:moveTo>
                        <a:pt x="5088" y="0"/>
                      </a:moveTo>
                      <a:lnTo>
                        <a:pt x="5088" y="47"/>
                      </a:lnTo>
                      <a:moveTo>
                        <a:pt x="5370" y="0"/>
                      </a:moveTo>
                      <a:lnTo>
                        <a:pt x="5370" y="47"/>
                      </a:lnTo>
                      <a:moveTo>
                        <a:pt x="5653" y="0"/>
                      </a:moveTo>
                      <a:lnTo>
                        <a:pt x="5653" y="47"/>
                      </a:lnTo>
                    </a:path>
                  </a:pathLst>
                </a:custGeom>
                <a:noFill/>
                <a:ln w="9525" cap="flat">
                  <a:solidFill>
                    <a:srgbClr val="8989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01" name="Rectangle 115">
                  <a:extLst>
                    <a:ext uri="{FF2B5EF4-FFF2-40B4-BE49-F238E27FC236}">
                      <a16:creationId xmlns:a16="http://schemas.microsoft.com/office/drawing/2014/main" id="{F77E9E56-B2E0-47E9-828F-B1158E857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0939" y="9804400"/>
                  <a:ext cx="439738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2011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Rectangle 116">
                  <a:extLst>
                    <a:ext uri="{FF2B5EF4-FFF2-40B4-BE49-F238E27FC236}">
                      <a16:creationId xmlns:a16="http://schemas.microsoft.com/office/drawing/2014/main" id="{7A839052-E5CE-4236-985C-41F8BCBAE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7876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2013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" name="Rectangle 117">
                  <a:extLst>
                    <a:ext uri="{FF2B5EF4-FFF2-40B4-BE49-F238E27FC236}">
                      <a16:creationId xmlns:a16="http://schemas.microsoft.com/office/drawing/2014/main" id="{A9AE0718-702C-4327-A89A-0274D6184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4814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2015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" name="Rectangle 118">
                  <a:extLst>
                    <a:ext uri="{FF2B5EF4-FFF2-40B4-BE49-F238E27FC236}">
                      <a16:creationId xmlns:a16="http://schemas.microsoft.com/office/drawing/2014/main" id="{C9D69872-B2A4-4CBA-94F2-9D1AA21AC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1751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2017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" name="Rectangle 119">
                  <a:extLst>
                    <a:ext uri="{FF2B5EF4-FFF2-40B4-BE49-F238E27FC236}">
                      <a16:creationId xmlns:a16="http://schemas.microsoft.com/office/drawing/2014/main" id="{433914FA-7371-4B2E-878C-500526118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0276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2019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" name="Rectangle 120">
                  <a:extLst>
                    <a:ext uri="{FF2B5EF4-FFF2-40B4-BE49-F238E27FC236}">
                      <a16:creationId xmlns:a16="http://schemas.microsoft.com/office/drawing/2014/main" id="{102CBDED-7D48-47D3-A175-F960F1780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7214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2021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" name="Rectangle 121">
                  <a:extLst>
                    <a:ext uri="{FF2B5EF4-FFF2-40B4-BE49-F238E27FC236}">
                      <a16:creationId xmlns:a16="http://schemas.microsoft.com/office/drawing/2014/main" id="{E25E7998-B30B-41F7-B78D-9F7DDE87C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74151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2023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Rectangle 122">
                  <a:extLst>
                    <a:ext uri="{FF2B5EF4-FFF2-40B4-BE49-F238E27FC236}">
                      <a16:creationId xmlns:a16="http://schemas.microsoft.com/office/drawing/2014/main" id="{484D7FD3-1166-4468-A0A3-F19585045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72676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2025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Rectangle 123">
                  <a:extLst>
                    <a:ext uri="{FF2B5EF4-FFF2-40B4-BE49-F238E27FC236}">
                      <a16:creationId xmlns:a16="http://schemas.microsoft.com/office/drawing/2014/main" id="{5AC17709-9A61-45BE-A34C-3723CE80D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69614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2027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" name="Rectangle 124">
                  <a:extLst>
                    <a:ext uri="{FF2B5EF4-FFF2-40B4-BE49-F238E27FC236}">
                      <a16:creationId xmlns:a16="http://schemas.microsoft.com/office/drawing/2014/main" id="{A2A26CD9-6731-4B37-8DB9-8ACE3C767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66551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2029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" name="Rectangle 125">
                  <a:extLst>
                    <a:ext uri="{FF2B5EF4-FFF2-40B4-BE49-F238E27FC236}">
                      <a16:creationId xmlns:a16="http://schemas.microsoft.com/office/drawing/2014/main" id="{B37DA7D3-01A7-4FAF-99B9-D9B230E612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63489" y="9804400"/>
                  <a:ext cx="45561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2031</a:t>
                  </a:r>
                  <a:endPara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7" name="Line 81">
                <a:extLst>
                  <a:ext uri="{FF2B5EF4-FFF2-40B4-BE49-F238E27FC236}">
                    <a16:creationId xmlns:a16="http://schemas.microsoft.com/office/drawing/2014/main" id="{1C4ED467-FA7C-4DB2-A7B4-82554FF1F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564" y="9648825"/>
                <a:ext cx="8974138" cy="0"/>
              </a:xfrm>
              <a:prstGeom prst="line">
                <a:avLst/>
              </a:prstGeom>
              <a:noFill/>
              <a:ln w="9525" cap="flat">
                <a:solidFill>
                  <a:srgbClr val="8989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26" name="TextBox 8">
              <a:extLst>
                <a:ext uri="{FF2B5EF4-FFF2-40B4-BE49-F238E27FC236}">
                  <a16:creationId xmlns:a16="http://schemas.microsoft.com/office/drawing/2014/main" id="{62023F62-630E-46E9-9660-B73890F93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800" y="5809789"/>
              <a:ext cx="7558517" cy="424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AU" altLang="en-US" sz="2000" b="1" dirty="0"/>
                <a:t>Projected NSW Aboriginal prison population - individuals</a:t>
              </a:r>
            </a:p>
            <a:p>
              <a:pPr algn="ctr" eaLnBrk="1" hangingPunct="1"/>
              <a:r>
                <a:rPr lang="en-AU" altLang="en-US" sz="2800" b="1" dirty="0"/>
                <a:t>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48FF54-0108-445F-9F92-7BE13253EFB5}"/>
              </a:ext>
            </a:extLst>
          </p:cNvPr>
          <p:cNvSpPr txBox="1"/>
          <p:nvPr/>
        </p:nvSpPr>
        <p:spPr>
          <a:xfrm>
            <a:off x="2278743" y="10002307"/>
            <a:ext cx="10603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*Unpublished statistical forecast based on trend in risk of imprisonment per population between 2006 and 2019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9687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69" grpId="0" animBg="1"/>
      <p:bldP spid="170" grpId="0" animBg="1"/>
      <p:bldP spid="190" grpId="0" animBg="1"/>
      <p:bldP spid="191" grpId="0"/>
      <p:bldP spid="192" grpId="0"/>
      <p:bldP spid="194" grpId="0"/>
      <p:bldP spid="221" grpId="0" animBg="1"/>
      <p:bldP spid="222" grpId="0" animBg="1"/>
      <p:bldP spid="223" grpId="0" animBg="1"/>
      <p:bldP spid="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3F599-FCD0-4467-9F4F-D6E87FFC3D51}"/>
              </a:ext>
            </a:extLst>
          </p:cNvPr>
          <p:cNvSpPr txBox="1"/>
          <p:nvPr/>
        </p:nvSpPr>
        <p:spPr>
          <a:xfrm>
            <a:off x="3141120" y="261939"/>
            <a:ext cx="13369493" cy="708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Summary: key drivers of Aboriginal adults in custody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50" name="Graphic 49" descr="Court">
            <a:extLst>
              <a:ext uri="{FF2B5EF4-FFF2-40B4-BE49-F238E27FC236}">
                <a16:creationId xmlns:a16="http://schemas.microsoft.com/office/drawing/2014/main" id="{5F5DE2CD-FE0D-4CBF-8265-6CD3B5B8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011" y="2259079"/>
            <a:ext cx="978017" cy="977114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80FFB1D0-CBF4-4BB7-B64D-C19B5FE27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7688" y="2563584"/>
            <a:ext cx="1003830" cy="1003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4653A-C12E-4C1B-B616-D6A24187CD6D}"/>
              </a:ext>
            </a:extLst>
          </p:cNvPr>
          <p:cNvSpPr txBox="1"/>
          <p:nvPr/>
        </p:nvSpPr>
        <p:spPr>
          <a:xfrm>
            <a:off x="2130859" y="4448613"/>
            <a:ext cx="2880000" cy="206210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241F55"/>
                </a:solidFill>
              </a:rPr>
              <a:t>Total population up </a:t>
            </a:r>
            <a:r>
              <a:rPr lang="en-AU" sz="2400" b="1" dirty="0">
                <a:solidFill>
                  <a:srgbClr val="241F55"/>
                </a:solidFill>
              </a:rPr>
              <a:t>61%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241F55"/>
                </a:solidFill>
              </a:rPr>
              <a:t>Remand</a:t>
            </a:r>
            <a:r>
              <a:rPr lang="en-AU" sz="2000" dirty="0"/>
              <a:t> is growing faster than sentenced custody: </a:t>
            </a:r>
            <a:r>
              <a:rPr lang="en-AU" sz="2000" b="1" dirty="0">
                <a:solidFill>
                  <a:srgbClr val="241F55"/>
                </a:solidFill>
              </a:rPr>
              <a:t>up </a:t>
            </a:r>
            <a:r>
              <a:rPr lang="en-AU" sz="2400" b="1" dirty="0">
                <a:solidFill>
                  <a:srgbClr val="241F55"/>
                </a:solidFill>
              </a:rPr>
              <a:t>143%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75ACE-27D6-4376-B973-C7419EC6A32C}"/>
              </a:ext>
            </a:extLst>
          </p:cNvPr>
          <p:cNvSpPr txBox="1"/>
          <p:nvPr/>
        </p:nvSpPr>
        <p:spPr>
          <a:xfrm>
            <a:off x="5220544" y="4426618"/>
            <a:ext cx="2880000" cy="33547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4F408E"/>
                </a:solidFill>
              </a:rPr>
              <a:t>Violent offences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4F408E"/>
                </a:solidFill>
              </a:rPr>
              <a:t>75%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increase in sentenced custody &amp; </a:t>
            </a:r>
            <a:r>
              <a:rPr lang="en-AU" sz="2400" b="1" dirty="0">
                <a:solidFill>
                  <a:srgbClr val="4F408E"/>
                </a:solidFill>
              </a:rPr>
              <a:t>66%</a:t>
            </a:r>
            <a:r>
              <a:rPr lang="en-AU" sz="2400" b="1" dirty="0"/>
              <a:t> </a:t>
            </a:r>
            <a:r>
              <a:rPr lang="en-AU" sz="2000" dirty="0"/>
              <a:t>of the increase in remand (in 5 years)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4F408E"/>
                </a:solidFill>
              </a:rPr>
              <a:t>Justice procedure offences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4F408E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growth in sentenced custody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DF9D7-DD24-4BDE-BB7F-444DC0DB7349}"/>
              </a:ext>
            </a:extLst>
          </p:cNvPr>
          <p:cNvSpPr txBox="1"/>
          <p:nvPr/>
        </p:nvSpPr>
        <p:spPr>
          <a:xfrm>
            <a:off x="8347492" y="4448755"/>
            <a:ext cx="2880000" cy="298543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Proven appearances rose </a:t>
            </a:r>
            <a:r>
              <a:rPr lang="en-AU" sz="2400" b="1" dirty="0">
                <a:solidFill>
                  <a:srgbClr val="7F7F7F"/>
                </a:solidFill>
              </a:rPr>
              <a:t>10%</a:t>
            </a:r>
            <a:r>
              <a:rPr lang="en-AU" sz="2000" b="1" dirty="0">
                <a:solidFill>
                  <a:srgbClr val="FFBB00"/>
                </a:solidFill>
              </a:rPr>
              <a:t> </a:t>
            </a:r>
            <a:r>
              <a:rPr lang="en-AU" sz="2000" dirty="0"/>
              <a:t>in 5 years, leading to more prison sentences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7F7F7F"/>
                </a:solidFill>
              </a:rPr>
              <a:t>Violent offending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7F7F7F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increase in court volume and had relatively high imprisonment rates </a:t>
            </a:r>
            <a:endParaRPr lang="en-AU" sz="20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41B4-A7A0-497D-9DA1-5E225DEB6C27}"/>
              </a:ext>
            </a:extLst>
          </p:cNvPr>
          <p:cNvSpPr txBox="1"/>
          <p:nvPr/>
        </p:nvSpPr>
        <p:spPr>
          <a:xfrm>
            <a:off x="11534789" y="4423840"/>
            <a:ext cx="2880000" cy="3662541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The number of </a:t>
            </a:r>
            <a:r>
              <a:rPr lang="en-AU" sz="2000" b="1" dirty="0">
                <a:solidFill>
                  <a:srgbClr val="2190D7"/>
                </a:solidFill>
              </a:rPr>
              <a:t>Court 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refusals</a:t>
            </a:r>
            <a:r>
              <a:rPr lang="en-AU" sz="2000" b="1" dirty="0"/>
              <a:t> </a:t>
            </a:r>
            <a:r>
              <a:rPr lang="en-AU" sz="2000" dirty="0"/>
              <a:t>rose by </a:t>
            </a:r>
            <a:r>
              <a:rPr lang="en-AU" sz="2400" b="1" dirty="0">
                <a:solidFill>
                  <a:srgbClr val="2190D7"/>
                </a:solidFill>
              </a:rPr>
              <a:t>40%</a:t>
            </a:r>
            <a:r>
              <a:rPr lang="en-AU" sz="2000" b="1" dirty="0"/>
              <a:t>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>
                <a:solidFill>
                  <a:srgbClr val="2190D7"/>
                </a:solidFill>
              </a:rPr>
              <a:t>Bail refusal rates</a:t>
            </a:r>
            <a:r>
              <a:rPr lang="en-AU" sz="2000" b="1" dirty="0"/>
              <a:t> </a:t>
            </a:r>
            <a:r>
              <a:rPr lang="en-AU" sz="2000" dirty="0"/>
              <a:t>also rose by </a:t>
            </a:r>
            <a:r>
              <a:rPr lang="en-AU" sz="2400" b="1" dirty="0">
                <a:solidFill>
                  <a:srgbClr val="2190D7"/>
                </a:solidFill>
              </a:rPr>
              <a:t>22%</a:t>
            </a:r>
            <a:r>
              <a:rPr lang="en-AU" sz="2400" b="1" dirty="0"/>
              <a:t> </a:t>
            </a:r>
            <a:r>
              <a:rPr lang="en-AU" sz="2000" dirty="0"/>
              <a:t>for Police and </a:t>
            </a:r>
            <a:r>
              <a:rPr lang="en-AU" sz="2400" b="1" dirty="0">
                <a:solidFill>
                  <a:srgbClr val="2190D7"/>
                </a:solidFill>
              </a:rPr>
              <a:t>11%</a:t>
            </a:r>
            <a:r>
              <a:rPr lang="en-AU" sz="2000" dirty="0"/>
              <a:t> for courts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The volume of </a:t>
            </a:r>
            <a:r>
              <a:rPr lang="en-AU" sz="2000" b="1" dirty="0">
                <a:solidFill>
                  <a:srgbClr val="2190D7"/>
                </a:solidFill>
              </a:rPr>
              <a:t>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breaches</a:t>
            </a:r>
            <a:r>
              <a:rPr lang="en-AU" sz="2000" b="1" dirty="0"/>
              <a:t> </a:t>
            </a:r>
            <a:r>
              <a:rPr lang="en-AU" sz="2000" dirty="0"/>
              <a:t>established in court rose but the revocation rate fell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CD643-6BBA-48F5-A449-464F9202CE1F}"/>
              </a:ext>
            </a:extLst>
          </p:cNvPr>
          <p:cNvSpPr txBox="1"/>
          <p:nvPr/>
        </p:nvSpPr>
        <p:spPr>
          <a:xfrm>
            <a:off x="14751487" y="5314414"/>
            <a:ext cx="28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7DB85-088C-4F7E-AA39-F14F9526BF37}"/>
              </a:ext>
            </a:extLst>
          </p:cNvPr>
          <p:cNvSpPr txBox="1"/>
          <p:nvPr/>
        </p:nvSpPr>
        <p:spPr>
          <a:xfrm>
            <a:off x="14608532" y="4448613"/>
            <a:ext cx="2880000" cy="3847207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Some evidence of systemic </a:t>
            </a:r>
            <a:r>
              <a:rPr lang="en-AU" sz="2000" b="1" dirty="0">
                <a:solidFill>
                  <a:srgbClr val="FFBB00"/>
                </a:solidFill>
              </a:rPr>
              <a:t>bias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Multiple and frequent contacts with the system from a young age compounded by </a:t>
            </a:r>
            <a:r>
              <a:rPr lang="en-AU" sz="2000" b="1" dirty="0">
                <a:solidFill>
                  <a:srgbClr val="FFBB00"/>
                </a:solidFill>
              </a:rPr>
              <a:t>socio economic factors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Almost </a:t>
            </a:r>
            <a:r>
              <a:rPr lang="en-AU" sz="2400" b="1" dirty="0">
                <a:solidFill>
                  <a:srgbClr val="FFBB00"/>
                </a:solidFill>
              </a:rPr>
              <a:t>half</a:t>
            </a:r>
            <a:r>
              <a:rPr lang="en-AU" sz="2000" dirty="0"/>
              <a:t> of Aboriginal offenders </a:t>
            </a:r>
            <a:r>
              <a:rPr lang="en-AU" sz="2000" b="1" dirty="0">
                <a:solidFill>
                  <a:srgbClr val="FFBB00"/>
                </a:solidFill>
              </a:rPr>
              <a:t>reoffend</a:t>
            </a:r>
            <a:r>
              <a:rPr lang="en-AU" sz="2000" b="1" dirty="0"/>
              <a:t> </a:t>
            </a:r>
            <a:r>
              <a:rPr lang="en-AU" sz="2000" dirty="0"/>
              <a:t>within 6 months of release</a:t>
            </a: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97CFA674-9186-416C-BA93-B530F6BE406B}"/>
              </a:ext>
            </a:extLst>
          </p:cNvPr>
          <p:cNvSpPr>
            <a:spLocks/>
          </p:cNvSpPr>
          <p:nvPr/>
        </p:nvSpPr>
        <p:spPr bwMode="auto">
          <a:xfrm>
            <a:off x="5080146" y="7909559"/>
            <a:ext cx="3177982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03BA0E8B-1445-478C-B6AB-D4BC20F2D6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7244" y="2226540"/>
            <a:ext cx="8017" cy="5683019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8" name="Line 24">
            <a:extLst>
              <a:ext uri="{FF2B5EF4-FFF2-40B4-BE49-F238E27FC236}">
                <a16:creationId xmlns:a16="http://schemas.microsoft.com/office/drawing/2014/main" id="{5A90F8AB-2D1D-4BBD-8995-B766F1E0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331" y="2170894"/>
            <a:ext cx="77846" cy="573866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Arc 22">
            <a:extLst>
              <a:ext uri="{FF2B5EF4-FFF2-40B4-BE49-F238E27FC236}">
                <a16:creationId xmlns:a16="http://schemas.microsoft.com/office/drawing/2014/main" id="{6E1BF4AC-050B-481E-BDBC-13528C7D6EDB}"/>
              </a:ext>
            </a:extLst>
          </p:cNvPr>
          <p:cNvSpPr>
            <a:spLocks/>
          </p:cNvSpPr>
          <p:nvPr/>
        </p:nvSpPr>
        <p:spPr bwMode="auto">
          <a:xfrm rot="10800000">
            <a:off x="2018587" y="1237827"/>
            <a:ext cx="3041091" cy="1021252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Arc 22">
            <a:extLst>
              <a:ext uri="{FF2B5EF4-FFF2-40B4-BE49-F238E27FC236}">
                <a16:creationId xmlns:a16="http://schemas.microsoft.com/office/drawing/2014/main" id="{098438DA-69B0-418A-83B7-F3DD492CCA7E}"/>
              </a:ext>
            </a:extLst>
          </p:cNvPr>
          <p:cNvSpPr>
            <a:spLocks/>
          </p:cNvSpPr>
          <p:nvPr/>
        </p:nvSpPr>
        <p:spPr bwMode="auto">
          <a:xfrm rot="10800000">
            <a:off x="8185331" y="1237827"/>
            <a:ext cx="3093257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3" name="Arc 22">
            <a:extLst>
              <a:ext uri="{FF2B5EF4-FFF2-40B4-BE49-F238E27FC236}">
                <a16:creationId xmlns:a16="http://schemas.microsoft.com/office/drawing/2014/main" id="{A23CEEE9-7C1D-4470-B509-21D3AC89E049}"/>
              </a:ext>
            </a:extLst>
          </p:cNvPr>
          <p:cNvSpPr>
            <a:spLocks/>
          </p:cNvSpPr>
          <p:nvPr/>
        </p:nvSpPr>
        <p:spPr bwMode="auto">
          <a:xfrm>
            <a:off x="11257465" y="7909558"/>
            <a:ext cx="3190228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B35D063-D9A6-4275-8A6A-7AE0FADF6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2514" y="2127471"/>
            <a:ext cx="353" cy="5782087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Line 24">
            <a:extLst>
              <a:ext uri="{FF2B5EF4-FFF2-40B4-BE49-F238E27FC236}">
                <a16:creationId xmlns:a16="http://schemas.microsoft.com/office/drawing/2014/main" id="{0B0C5CE8-09ED-4FD8-ABA5-37833ABAD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9675" y="2059172"/>
            <a:ext cx="88018" cy="585038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8" name="Arc 22">
            <a:extLst>
              <a:ext uri="{FF2B5EF4-FFF2-40B4-BE49-F238E27FC236}">
                <a16:creationId xmlns:a16="http://schemas.microsoft.com/office/drawing/2014/main" id="{6314685A-6A39-4F90-BCEC-6B7080F25EAF}"/>
              </a:ext>
            </a:extLst>
          </p:cNvPr>
          <p:cNvSpPr>
            <a:spLocks/>
          </p:cNvSpPr>
          <p:nvPr/>
        </p:nvSpPr>
        <p:spPr bwMode="auto">
          <a:xfrm rot="10800000">
            <a:off x="14359675" y="1120958"/>
            <a:ext cx="3025671" cy="992378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CB6A8-269A-4107-8B00-60599B90BD1E}"/>
              </a:ext>
            </a:extLst>
          </p:cNvPr>
          <p:cNvGrpSpPr/>
          <p:nvPr/>
        </p:nvGrpSpPr>
        <p:grpSpPr>
          <a:xfrm>
            <a:off x="2132451" y="1651915"/>
            <a:ext cx="2684157" cy="2340000"/>
            <a:chOff x="2132451" y="1651915"/>
            <a:chExt cx="2684157" cy="234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91F3C4-2923-44AF-8F69-031FC9DD1008}"/>
                </a:ext>
              </a:extLst>
            </p:cNvPr>
            <p:cNvGrpSpPr/>
            <p:nvPr/>
          </p:nvGrpSpPr>
          <p:grpSpPr>
            <a:xfrm>
              <a:off x="2324377" y="1651915"/>
              <a:ext cx="2340000" cy="2340000"/>
              <a:chOff x="2397236" y="1655387"/>
              <a:chExt cx="2235020" cy="223081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89FE3-6D0E-4002-817E-65C47A17FD98}"/>
                  </a:ext>
                </a:extLst>
              </p:cNvPr>
              <p:cNvSpPr/>
              <p:nvPr/>
            </p:nvSpPr>
            <p:spPr>
              <a:xfrm>
                <a:off x="2397236" y="1655387"/>
                <a:ext cx="2235020" cy="2230812"/>
              </a:xfrm>
              <a:prstGeom prst="ellipse">
                <a:avLst/>
              </a:prstGeom>
              <a:solidFill>
                <a:srgbClr val="241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Graphic 39" descr="Upward trend">
                <a:extLst>
                  <a:ext uri="{FF2B5EF4-FFF2-40B4-BE49-F238E27FC236}">
                    <a16:creationId xmlns:a16="http://schemas.microsoft.com/office/drawing/2014/main" id="{0D49D673-C99D-43AF-AD57-B8F8D2312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74746" y="1749522"/>
                <a:ext cx="1080000" cy="10779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F48220-06D0-49FC-A2BC-3B0C2E4621FC}"/>
                </a:ext>
              </a:extLst>
            </p:cNvPr>
            <p:cNvSpPr txBox="1"/>
            <p:nvPr/>
          </p:nvSpPr>
          <p:spPr>
            <a:xfrm>
              <a:off x="2132451" y="2842144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Prison population increasing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A50A21-757E-4701-A18C-7C82CDED5E54}"/>
              </a:ext>
            </a:extLst>
          </p:cNvPr>
          <p:cNvGrpSpPr/>
          <p:nvPr/>
        </p:nvGrpSpPr>
        <p:grpSpPr>
          <a:xfrm>
            <a:off x="11647327" y="1651915"/>
            <a:ext cx="2340000" cy="2340000"/>
            <a:chOff x="11647327" y="1651915"/>
            <a:chExt cx="2340000" cy="23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BD141-60BD-42B9-8E92-EEA33AEF8535}"/>
                </a:ext>
              </a:extLst>
            </p:cNvPr>
            <p:cNvGrpSpPr/>
            <p:nvPr/>
          </p:nvGrpSpPr>
          <p:grpSpPr>
            <a:xfrm>
              <a:off x="11647327" y="1651915"/>
              <a:ext cx="2340000" cy="2340000"/>
              <a:chOff x="11647327" y="1651915"/>
              <a:chExt cx="2340000" cy="234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5B7AFA-0D4F-4285-BE3F-345D5379D3D1}"/>
                  </a:ext>
                </a:extLst>
              </p:cNvPr>
              <p:cNvSpPr/>
              <p:nvPr/>
            </p:nvSpPr>
            <p:spPr>
              <a:xfrm>
                <a:off x="11647327" y="1651915"/>
                <a:ext cx="2340000" cy="2340000"/>
              </a:xfrm>
              <a:prstGeom prst="ellipse">
                <a:avLst/>
              </a:prstGeom>
              <a:solidFill>
                <a:srgbClr val="219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Graphic 52" descr="Handcuffs">
                <a:extLst>
                  <a:ext uri="{FF2B5EF4-FFF2-40B4-BE49-F238E27FC236}">
                    <a16:creationId xmlns:a16="http://schemas.microsoft.com/office/drawing/2014/main" id="{64D78258-CB5A-4905-8DFF-B3232920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52701" y="1806344"/>
                <a:ext cx="1132861" cy="1132861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811B96-821E-4867-805D-849E74E6F4E4}"/>
                </a:ext>
              </a:extLst>
            </p:cNvPr>
            <p:cNvSpPr txBox="1"/>
            <p:nvPr/>
          </p:nvSpPr>
          <p:spPr>
            <a:xfrm>
              <a:off x="11704632" y="2831340"/>
              <a:ext cx="222538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Increase in remand &amp; bail breaches</a:t>
              </a:r>
            </a:p>
            <a:p>
              <a:endParaRPr lang="en-AU" sz="2300" dirty="0">
                <a:solidFill>
                  <a:srgbClr val="2190D7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046778-65E5-4104-82E1-171444987CC0}"/>
              </a:ext>
            </a:extLst>
          </p:cNvPr>
          <p:cNvGrpSpPr/>
          <p:nvPr/>
        </p:nvGrpSpPr>
        <p:grpSpPr>
          <a:xfrm>
            <a:off x="5428402" y="1750993"/>
            <a:ext cx="2425187" cy="2340000"/>
            <a:chOff x="5428402" y="1750993"/>
            <a:chExt cx="2425187" cy="234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8BBFA6-DC7C-4F91-9EE8-1EECAAC8480E}"/>
                </a:ext>
              </a:extLst>
            </p:cNvPr>
            <p:cNvGrpSpPr/>
            <p:nvPr/>
          </p:nvGrpSpPr>
          <p:grpSpPr>
            <a:xfrm>
              <a:off x="5434446" y="1750993"/>
              <a:ext cx="2340000" cy="2340000"/>
              <a:chOff x="5507196" y="1749842"/>
              <a:chExt cx="2235020" cy="223081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17509D-B3F9-4731-8EAF-0EECF234C09F}"/>
                  </a:ext>
                </a:extLst>
              </p:cNvPr>
              <p:cNvSpPr/>
              <p:nvPr/>
            </p:nvSpPr>
            <p:spPr>
              <a:xfrm>
                <a:off x="5507196" y="1749842"/>
                <a:ext cx="2235020" cy="2230812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aphic 6" descr="Group of men">
                <a:extLst>
                  <a:ext uri="{FF2B5EF4-FFF2-40B4-BE49-F238E27FC236}">
                    <a16:creationId xmlns:a16="http://schemas.microsoft.com/office/drawing/2014/main" id="{82C68DEB-A374-4E52-B45C-D9378491DC94}"/>
                  </a:ext>
                </a:extLst>
              </p:cNvPr>
              <p:cNvGrpSpPr/>
              <p:nvPr/>
            </p:nvGrpSpPr>
            <p:grpSpPr>
              <a:xfrm>
                <a:off x="6191749" y="1993176"/>
                <a:ext cx="836509" cy="756599"/>
                <a:chOff x="6206405" y="2051442"/>
                <a:chExt cx="836509" cy="756599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37934A-E70B-4C95-B216-1572E1DADB5B}"/>
                    </a:ext>
                  </a:extLst>
                </p:cNvPr>
                <p:cNvSpPr/>
                <p:nvPr/>
              </p:nvSpPr>
              <p:spPr>
                <a:xfrm>
                  <a:off x="68001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A2D464D-21AD-4B15-96AB-044117C8DF70}"/>
                    </a:ext>
                  </a:extLst>
                </p:cNvPr>
                <p:cNvSpPr/>
                <p:nvPr/>
              </p:nvSpPr>
              <p:spPr>
                <a:xfrm>
                  <a:off x="63126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9DF5FFB-11CE-4F14-96D9-8102E8F84525}"/>
                    </a:ext>
                  </a:extLst>
                </p:cNvPr>
                <p:cNvSpPr/>
                <p:nvPr/>
              </p:nvSpPr>
              <p:spPr>
                <a:xfrm>
                  <a:off x="655644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AADA67B-209E-465D-87E4-5778B12851B4}"/>
                    </a:ext>
                  </a:extLst>
                </p:cNvPr>
                <p:cNvSpPr/>
                <p:nvPr/>
              </p:nvSpPr>
              <p:spPr>
                <a:xfrm>
                  <a:off x="6452107" y="2208416"/>
                  <a:ext cx="347069" cy="599625"/>
                </a:xfrm>
                <a:custGeom>
                  <a:avLst/>
                  <a:gdLst>
                    <a:gd name="connsiteX0" fmla="*/ 346139 w 347069"/>
                    <a:gd name="connsiteY0" fmla="*/ 229125 h 599625"/>
                    <a:gd name="connsiteX1" fmla="*/ 302264 w 347069"/>
                    <a:gd name="connsiteY1" fmla="*/ 67275 h 599625"/>
                    <a:gd name="connsiteX2" fmla="*/ 293489 w 347069"/>
                    <a:gd name="connsiteY2" fmla="*/ 51675 h 599625"/>
                    <a:gd name="connsiteX3" fmla="*/ 226214 w 347069"/>
                    <a:gd name="connsiteY3" fmla="*/ 8775 h 599625"/>
                    <a:gd name="connsiteX4" fmla="*/ 173564 w 347069"/>
                    <a:gd name="connsiteY4" fmla="*/ 0 h 599625"/>
                    <a:gd name="connsiteX5" fmla="*/ 120914 w 347069"/>
                    <a:gd name="connsiteY5" fmla="*/ 8775 h 599625"/>
                    <a:gd name="connsiteX6" fmla="*/ 53639 w 347069"/>
                    <a:gd name="connsiteY6" fmla="*/ 51675 h 599625"/>
                    <a:gd name="connsiteX7" fmla="*/ 44864 w 347069"/>
                    <a:gd name="connsiteY7" fmla="*/ 67275 h 599625"/>
                    <a:gd name="connsiteX8" fmla="*/ 989 w 347069"/>
                    <a:gd name="connsiteY8" fmla="*/ 229125 h 599625"/>
                    <a:gd name="connsiteX9" fmla="*/ 21464 w 347069"/>
                    <a:gd name="connsiteY9" fmla="*/ 266175 h 599625"/>
                    <a:gd name="connsiteX10" fmla="*/ 29264 w 347069"/>
                    <a:gd name="connsiteY10" fmla="*/ 267150 h 599625"/>
                    <a:gd name="connsiteX11" fmla="*/ 57539 w 347069"/>
                    <a:gd name="connsiteY11" fmla="*/ 245700 h 599625"/>
                    <a:gd name="connsiteX12" fmla="*/ 96539 w 347069"/>
                    <a:gd name="connsiteY12" fmla="*/ 103350 h 599625"/>
                    <a:gd name="connsiteX13" fmla="*/ 96539 w 347069"/>
                    <a:gd name="connsiteY13" fmla="*/ 599625 h 599625"/>
                    <a:gd name="connsiteX14" fmla="*/ 155039 w 347069"/>
                    <a:gd name="connsiteY14" fmla="*/ 599625 h 599625"/>
                    <a:gd name="connsiteX15" fmla="*/ 155039 w 347069"/>
                    <a:gd name="connsiteY15" fmla="*/ 320775 h 599625"/>
                    <a:gd name="connsiteX16" fmla="*/ 194039 w 347069"/>
                    <a:gd name="connsiteY16" fmla="*/ 320775 h 599625"/>
                    <a:gd name="connsiteX17" fmla="*/ 194039 w 347069"/>
                    <a:gd name="connsiteY17" fmla="*/ 598650 h 599625"/>
                    <a:gd name="connsiteX18" fmla="*/ 252539 w 347069"/>
                    <a:gd name="connsiteY18" fmla="*/ 598650 h 599625"/>
                    <a:gd name="connsiteX19" fmla="*/ 252539 w 347069"/>
                    <a:gd name="connsiteY19" fmla="*/ 103350 h 599625"/>
                    <a:gd name="connsiteX20" fmla="*/ 291539 w 347069"/>
                    <a:gd name="connsiteY20" fmla="*/ 245700 h 599625"/>
                    <a:gd name="connsiteX21" fmla="*/ 319814 w 347069"/>
                    <a:gd name="connsiteY21" fmla="*/ 267150 h 599625"/>
                    <a:gd name="connsiteX22" fmla="*/ 327614 w 347069"/>
                    <a:gd name="connsiteY22" fmla="*/ 266175 h 599625"/>
                    <a:gd name="connsiteX23" fmla="*/ 346139 w 347069"/>
                    <a:gd name="connsiteY23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69" h="599625">
                      <a:moveTo>
                        <a:pt x="346139" y="229125"/>
                      </a:moveTo>
                      <a:lnTo>
                        <a:pt x="302264" y="67275"/>
                      </a:lnTo>
                      <a:cubicBezTo>
                        <a:pt x="300314" y="61425"/>
                        <a:pt x="297389" y="55575"/>
                        <a:pt x="293489" y="51675"/>
                      </a:cubicBezTo>
                      <a:cubicBezTo>
                        <a:pt x="274964" y="32175"/>
                        <a:pt x="251564" y="1755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29125"/>
                      </a:lnTo>
                      <a:cubicBezTo>
                        <a:pt x="-2911" y="244725"/>
                        <a:pt x="4889" y="262275"/>
                        <a:pt x="21464" y="266175"/>
                      </a:cubicBezTo>
                      <a:cubicBezTo>
                        <a:pt x="24389" y="267150"/>
                        <a:pt x="26339" y="267150"/>
                        <a:pt x="29264" y="267150"/>
                      </a:cubicBezTo>
                      <a:cubicBezTo>
                        <a:pt x="41939" y="267150"/>
                        <a:pt x="53639" y="258375"/>
                        <a:pt x="57539" y="245700"/>
                      </a:cubicBezTo>
                      <a:lnTo>
                        <a:pt x="96539" y="103350"/>
                      </a:lnTo>
                      <a:lnTo>
                        <a:pt x="96539" y="599625"/>
                      </a:lnTo>
                      <a:lnTo>
                        <a:pt x="155039" y="599625"/>
                      </a:lnTo>
                      <a:lnTo>
                        <a:pt x="155039" y="320775"/>
                      </a:lnTo>
                      <a:lnTo>
                        <a:pt x="194039" y="320775"/>
                      </a:lnTo>
                      <a:lnTo>
                        <a:pt x="194039" y="598650"/>
                      </a:lnTo>
                      <a:lnTo>
                        <a:pt x="252539" y="598650"/>
                      </a:lnTo>
                      <a:lnTo>
                        <a:pt x="252539" y="103350"/>
                      </a:lnTo>
                      <a:lnTo>
                        <a:pt x="291539" y="245700"/>
                      </a:lnTo>
                      <a:cubicBezTo>
                        <a:pt x="295439" y="258375"/>
                        <a:pt x="307139" y="267150"/>
                        <a:pt x="319814" y="267150"/>
                      </a:cubicBezTo>
                      <a:cubicBezTo>
                        <a:pt x="322739" y="267150"/>
                        <a:pt x="324689" y="267150"/>
                        <a:pt x="327614" y="266175"/>
                      </a:cubicBezTo>
                      <a:cubicBezTo>
                        <a:pt x="341264" y="262275"/>
                        <a:pt x="350039" y="244725"/>
                        <a:pt x="346139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E44BB5A-8451-43BB-82AF-CE00976BB556}"/>
                    </a:ext>
                  </a:extLst>
                </p:cNvPr>
                <p:cNvSpPr/>
                <p:nvPr/>
              </p:nvSpPr>
              <p:spPr>
                <a:xfrm>
                  <a:off x="6206405" y="2207441"/>
                  <a:ext cx="281788" cy="600600"/>
                </a:xfrm>
                <a:custGeom>
                  <a:avLst/>
                  <a:gdLst>
                    <a:gd name="connsiteX0" fmla="*/ 226214 w 281788"/>
                    <a:gd name="connsiteY0" fmla="*/ 225225 h 600600"/>
                    <a:gd name="connsiteX1" fmla="*/ 270089 w 281788"/>
                    <a:gd name="connsiteY1" fmla="*/ 63375 h 600600"/>
                    <a:gd name="connsiteX2" fmla="*/ 281789 w 281788"/>
                    <a:gd name="connsiteY2" fmla="*/ 39975 h 600600"/>
                    <a:gd name="connsiteX3" fmla="*/ 226214 w 281788"/>
                    <a:gd name="connsiteY3" fmla="*/ 8775 h 600600"/>
                    <a:gd name="connsiteX4" fmla="*/ 173564 w 281788"/>
                    <a:gd name="connsiteY4" fmla="*/ 0 h 600600"/>
                    <a:gd name="connsiteX5" fmla="*/ 120914 w 281788"/>
                    <a:gd name="connsiteY5" fmla="*/ 8775 h 600600"/>
                    <a:gd name="connsiteX6" fmla="*/ 53639 w 281788"/>
                    <a:gd name="connsiteY6" fmla="*/ 51675 h 600600"/>
                    <a:gd name="connsiteX7" fmla="*/ 44864 w 281788"/>
                    <a:gd name="connsiteY7" fmla="*/ 67275 h 600600"/>
                    <a:gd name="connsiteX8" fmla="*/ 989 w 281788"/>
                    <a:gd name="connsiteY8" fmla="*/ 230100 h 600600"/>
                    <a:gd name="connsiteX9" fmla="*/ 21464 w 281788"/>
                    <a:gd name="connsiteY9" fmla="*/ 267150 h 600600"/>
                    <a:gd name="connsiteX10" fmla="*/ 29264 w 281788"/>
                    <a:gd name="connsiteY10" fmla="*/ 268125 h 600600"/>
                    <a:gd name="connsiteX11" fmla="*/ 57539 w 281788"/>
                    <a:gd name="connsiteY11" fmla="*/ 246675 h 600600"/>
                    <a:gd name="connsiteX12" fmla="*/ 96539 w 281788"/>
                    <a:gd name="connsiteY12" fmla="*/ 104325 h 600600"/>
                    <a:gd name="connsiteX13" fmla="*/ 96539 w 281788"/>
                    <a:gd name="connsiteY13" fmla="*/ 600600 h 600600"/>
                    <a:gd name="connsiteX14" fmla="*/ 155039 w 281788"/>
                    <a:gd name="connsiteY14" fmla="*/ 600600 h 600600"/>
                    <a:gd name="connsiteX15" fmla="*/ 155039 w 281788"/>
                    <a:gd name="connsiteY15" fmla="*/ 321750 h 600600"/>
                    <a:gd name="connsiteX16" fmla="*/ 194039 w 281788"/>
                    <a:gd name="connsiteY16" fmla="*/ 321750 h 600600"/>
                    <a:gd name="connsiteX17" fmla="*/ 194039 w 281788"/>
                    <a:gd name="connsiteY17" fmla="*/ 599625 h 600600"/>
                    <a:gd name="connsiteX18" fmla="*/ 252539 w 281788"/>
                    <a:gd name="connsiteY18" fmla="*/ 599625 h 600600"/>
                    <a:gd name="connsiteX19" fmla="*/ 252539 w 281788"/>
                    <a:gd name="connsiteY19" fmla="*/ 283725 h 600600"/>
                    <a:gd name="connsiteX20" fmla="*/ 226214 w 281788"/>
                    <a:gd name="connsiteY20" fmla="*/ 225225 h 6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1788" h="600600">
                      <a:moveTo>
                        <a:pt x="226214" y="225225"/>
                      </a:moveTo>
                      <a:lnTo>
                        <a:pt x="270089" y="63375"/>
                      </a:lnTo>
                      <a:cubicBezTo>
                        <a:pt x="272039" y="54600"/>
                        <a:pt x="276914" y="46800"/>
                        <a:pt x="281789" y="39975"/>
                      </a:cubicBezTo>
                      <a:cubicBezTo>
                        <a:pt x="266189" y="26325"/>
                        <a:pt x="246689" y="1560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30100"/>
                      </a:lnTo>
                      <a:cubicBezTo>
                        <a:pt x="-2911" y="245700"/>
                        <a:pt x="4889" y="263250"/>
                        <a:pt x="21464" y="267150"/>
                      </a:cubicBezTo>
                      <a:cubicBezTo>
                        <a:pt x="24389" y="268125"/>
                        <a:pt x="26339" y="268125"/>
                        <a:pt x="29264" y="268125"/>
                      </a:cubicBezTo>
                      <a:cubicBezTo>
                        <a:pt x="41939" y="268125"/>
                        <a:pt x="53639" y="259350"/>
                        <a:pt x="57539" y="246675"/>
                      </a:cubicBezTo>
                      <a:lnTo>
                        <a:pt x="96539" y="104325"/>
                      </a:lnTo>
                      <a:lnTo>
                        <a:pt x="96539" y="600600"/>
                      </a:lnTo>
                      <a:lnTo>
                        <a:pt x="155039" y="600600"/>
                      </a:lnTo>
                      <a:lnTo>
                        <a:pt x="155039" y="321750"/>
                      </a:lnTo>
                      <a:lnTo>
                        <a:pt x="194039" y="321750"/>
                      </a:lnTo>
                      <a:lnTo>
                        <a:pt x="194039" y="599625"/>
                      </a:lnTo>
                      <a:lnTo>
                        <a:pt x="252539" y="599625"/>
                      </a:lnTo>
                      <a:lnTo>
                        <a:pt x="252539" y="283725"/>
                      </a:lnTo>
                      <a:cubicBezTo>
                        <a:pt x="232064" y="273975"/>
                        <a:pt x="220364" y="249600"/>
                        <a:pt x="226214" y="225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446E394-6B42-43BC-AF2E-6B788B640631}"/>
                    </a:ext>
                  </a:extLst>
                </p:cNvPr>
                <p:cNvSpPr/>
                <p:nvPr/>
              </p:nvSpPr>
              <p:spPr>
                <a:xfrm>
                  <a:off x="6760221" y="2208416"/>
                  <a:ext cx="282693" cy="599625"/>
                </a:xfrm>
                <a:custGeom>
                  <a:avLst/>
                  <a:gdLst>
                    <a:gd name="connsiteX0" fmla="*/ 281775 w 282693"/>
                    <a:gd name="connsiteY0" fmla="*/ 229125 h 599625"/>
                    <a:gd name="connsiteX1" fmla="*/ 236925 w 282693"/>
                    <a:gd name="connsiteY1" fmla="*/ 67275 h 599625"/>
                    <a:gd name="connsiteX2" fmla="*/ 228150 w 282693"/>
                    <a:gd name="connsiteY2" fmla="*/ 51675 h 599625"/>
                    <a:gd name="connsiteX3" fmla="*/ 160875 w 282693"/>
                    <a:gd name="connsiteY3" fmla="*/ 8775 h 599625"/>
                    <a:gd name="connsiteX4" fmla="*/ 108225 w 282693"/>
                    <a:gd name="connsiteY4" fmla="*/ 0 h 599625"/>
                    <a:gd name="connsiteX5" fmla="*/ 55575 w 282693"/>
                    <a:gd name="connsiteY5" fmla="*/ 8775 h 599625"/>
                    <a:gd name="connsiteX6" fmla="*/ 0 w 282693"/>
                    <a:gd name="connsiteY6" fmla="*/ 39975 h 599625"/>
                    <a:gd name="connsiteX7" fmla="*/ 11700 w 282693"/>
                    <a:gd name="connsiteY7" fmla="*/ 62400 h 599625"/>
                    <a:gd name="connsiteX8" fmla="*/ 55575 w 282693"/>
                    <a:gd name="connsiteY8" fmla="*/ 224250 h 599625"/>
                    <a:gd name="connsiteX9" fmla="*/ 29250 w 282693"/>
                    <a:gd name="connsiteY9" fmla="*/ 282750 h 599625"/>
                    <a:gd name="connsiteX10" fmla="*/ 29250 w 282693"/>
                    <a:gd name="connsiteY10" fmla="*/ 599625 h 599625"/>
                    <a:gd name="connsiteX11" fmla="*/ 87750 w 282693"/>
                    <a:gd name="connsiteY11" fmla="*/ 599625 h 599625"/>
                    <a:gd name="connsiteX12" fmla="*/ 87750 w 282693"/>
                    <a:gd name="connsiteY12" fmla="*/ 320775 h 599625"/>
                    <a:gd name="connsiteX13" fmla="*/ 126750 w 282693"/>
                    <a:gd name="connsiteY13" fmla="*/ 320775 h 599625"/>
                    <a:gd name="connsiteX14" fmla="*/ 126750 w 282693"/>
                    <a:gd name="connsiteY14" fmla="*/ 598650 h 599625"/>
                    <a:gd name="connsiteX15" fmla="*/ 185250 w 282693"/>
                    <a:gd name="connsiteY15" fmla="*/ 598650 h 599625"/>
                    <a:gd name="connsiteX16" fmla="*/ 185250 w 282693"/>
                    <a:gd name="connsiteY16" fmla="*/ 103350 h 599625"/>
                    <a:gd name="connsiteX17" fmla="*/ 224250 w 282693"/>
                    <a:gd name="connsiteY17" fmla="*/ 245700 h 599625"/>
                    <a:gd name="connsiteX18" fmla="*/ 252525 w 282693"/>
                    <a:gd name="connsiteY18" fmla="*/ 267150 h 599625"/>
                    <a:gd name="connsiteX19" fmla="*/ 260325 w 282693"/>
                    <a:gd name="connsiteY19" fmla="*/ 266175 h 599625"/>
                    <a:gd name="connsiteX20" fmla="*/ 281775 w 282693"/>
                    <a:gd name="connsiteY20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2693" h="599625">
                      <a:moveTo>
                        <a:pt x="281775" y="229125"/>
                      </a:moveTo>
                      <a:lnTo>
                        <a:pt x="236925" y="67275"/>
                      </a:lnTo>
                      <a:cubicBezTo>
                        <a:pt x="234975" y="61425"/>
                        <a:pt x="232050" y="55575"/>
                        <a:pt x="228150" y="51675"/>
                      </a:cubicBezTo>
                      <a:cubicBezTo>
                        <a:pt x="209625" y="32175"/>
                        <a:pt x="186225" y="17550"/>
                        <a:pt x="160875" y="8775"/>
                      </a:cubicBezTo>
                      <a:cubicBezTo>
                        <a:pt x="144300" y="2925"/>
                        <a:pt x="126750" y="0"/>
                        <a:pt x="108225" y="0"/>
                      </a:cubicBezTo>
                      <a:cubicBezTo>
                        <a:pt x="89700" y="0"/>
                        <a:pt x="72150" y="2925"/>
                        <a:pt x="55575" y="8775"/>
                      </a:cubicBezTo>
                      <a:cubicBezTo>
                        <a:pt x="35100" y="15600"/>
                        <a:pt x="16575" y="26325"/>
                        <a:pt x="0" y="39975"/>
                      </a:cubicBezTo>
                      <a:cubicBezTo>
                        <a:pt x="5850" y="46800"/>
                        <a:pt x="9750" y="54600"/>
                        <a:pt x="11700" y="62400"/>
                      </a:cubicBezTo>
                      <a:lnTo>
                        <a:pt x="55575" y="224250"/>
                      </a:lnTo>
                      <a:cubicBezTo>
                        <a:pt x="62400" y="248625"/>
                        <a:pt x="49725" y="273000"/>
                        <a:pt x="29250" y="282750"/>
                      </a:cubicBezTo>
                      <a:lnTo>
                        <a:pt x="29250" y="599625"/>
                      </a:lnTo>
                      <a:lnTo>
                        <a:pt x="87750" y="599625"/>
                      </a:lnTo>
                      <a:lnTo>
                        <a:pt x="87750" y="320775"/>
                      </a:lnTo>
                      <a:lnTo>
                        <a:pt x="126750" y="320775"/>
                      </a:lnTo>
                      <a:lnTo>
                        <a:pt x="126750" y="598650"/>
                      </a:lnTo>
                      <a:lnTo>
                        <a:pt x="185250" y="598650"/>
                      </a:lnTo>
                      <a:lnTo>
                        <a:pt x="185250" y="103350"/>
                      </a:lnTo>
                      <a:lnTo>
                        <a:pt x="224250" y="245700"/>
                      </a:lnTo>
                      <a:cubicBezTo>
                        <a:pt x="228150" y="258375"/>
                        <a:pt x="239850" y="267150"/>
                        <a:pt x="252525" y="267150"/>
                      </a:cubicBezTo>
                      <a:cubicBezTo>
                        <a:pt x="255450" y="267150"/>
                        <a:pt x="257400" y="267150"/>
                        <a:pt x="260325" y="266175"/>
                      </a:cubicBezTo>
                      <a:cubicBezTo>
                        <a:pt x="276900" y="262275"/>
                        <a:pt x="285675" y="244725"/>
                        <a:pt x="281775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 dirty="0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DD3AB1-0E71-4512-A174-0AF131FD12DA}"/>
                </a:ext>
              </a:extLst>
            </p:cNvPr>
            <p:cNvSpPr txBox="1"/>
            <p:nvPr/>
          </p:nvSpPr>
          <p:spPr>
            <a:xfrm>
              <a:off x="5428402" y="2853290"/>
              <a:ext cx="2425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86">
                <a:buClr>
                  <a:srgbClr val="FF0000"/>
                </a:buClr>
                <a:defRPr/>
              </a:pPr>
              <a:r>
                <a:rPr lang="en-AU" sz="2000" b="1" dirty="0">
                  <a:solidFill>
                    <a:schemeClr val="bg1"/>
                  </a:solidFill>
                </a:rPr>
                <a:t>More violent &amp; breach offenders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95275-75FA-4668-8E36-ADE29057721E}"/>
              </a:ext>
            </a:extLst>
          </p:cNvPr>
          <p:cNvGrpSpPr/>
          <p:nvPr/>
        </p:nvGrpSpPr>
        <p:grpSpPr>
          <a:xfrm>
            <a:off x="14689745" y="1617147"/>
            <a:ext cx="2485106" cy="2340000"/>
            <a:chOff x="14689745" y="1617147"/>
            <a:chExt cx="2485106" cy="234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2F8AB-730E-4140-A59E-1ECAD19658A2}"/>
                </a:ext>
              </a:extLst>
            </p:cNvPr>
            <p:cNvSpPr/>
            <p:nvPr/>
          </p:nvSpPr>
          <p:spPr>
            <a:xfrm>
              <a:off x="14755487" y="1617147"/>
              <a:ext cx="2340000" cy="234000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8C59D7-5563-4F06-B82C-97A98DE5D676}"/>
                </a:ext>
              </a:extLst>
            </p:cNvPr>
            <p:cNvSpPr txBox="1"/>
            <p:nvPr/>
          </p:nvSpPr>
          <p:spPr>
            <a:xfrm>
              <a:off x="14689745" y="2842144"/>
              <a:ext cx="248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High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 imprisonment 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rate</a:t>
              </a:r>
              <a:endParaRPr lang="en-US" sz="2000" b="1" dirty="0"/>
            </a:p>
          </p:txBody>
        </p:sp>
        <p:pic>
          <p:nvPicPr>
            <p:cNvPr id="6" name="Graphic 5" descr="Gavel">
              <a:extLst>
                <a:ext uri="{FF2B5EF4-FFF2-40B4-BE49-F238E27FC236}">
                  <a16:creationId xmlns:a16="http://schemas.microsoft.com/office/drawing/2014/main" id="{7EBE7059-5360-4C96-AB54-EAB8A40F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430404" y="178974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5FD3-EFA4-435F-A279-301A2DB50761}"/>
              </a:ext>
            </a:extLst>
          </p:cNvPr>
          <p:cNvGrpSpPr/>
          <p:nvPr/>
        </p:nvGrpSpPr>
        <p:grpSpPr>
          <a:xfrm>
            <a:off x="8385447" y="1651915"/>
            <a:ext cx="2684157" cy="2340000"/>
            <a:chOff x="8385447" y="1651915"/>
            <a:chExt cx="2684157" cy="23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1D7487-9AB1-45FC-BA37-0A1AF26264AA}"/>
                </a:ext>
              </a:extLst>
            </p:cNvPr>
            <p:cNvSpPr/>
            <p:nvPr/>
          </p:nvSpPr>
          <p:spPr>
            <a:xfrm>
              <a:off x="8539677" y="1651915"/>
              <a:ext cx="2340000" cy="2340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FEF934-4DAC-4C9A-9DF8-E2A7D6BC958F}"/>
                </a:ext>
              </a:extLst>
            </p:cNvPr>
            <p:cNvSpPr txBox="1"/>
            <p:nvPr/>
          </p:nvSpPr>
          <p:spPr>
            <a:xfrm>
              <a:off x="8385447" y="2907806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More legal </a:t>
              </a:r>
            </a:p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actions</a:t>
              </a:r>
            </a:p>
            <a:p>
              <a:endParaRPr lang="en-AU" dirty="0"/>
            </a:p>
          </p:txBody>
        </p:sp>
        <p:pic>
          <p:nvPicPr>
            <p:cNvPr id="12" name="Graphic 11" descr="Police">
              <a:extLst>
                <a:ext uri="{FF2B5EF4-FFF2-40B4-BE49-F238E27FC236}">
                  <a16:creationId xmlns:a16="http://schemas.microsoft.com/office/drawing/2014/main" id="{EE8CC89E-D782-4FA1-AC58-523A0A8F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5028" y="1894225"/>
              <a:ext cx="1080000" cy="1080000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E77437-3C89-44D6-B4C1-3517645BAC69}"/>
              </a:ext>
            </a:extLst>
          </p:cNvPr>
          <p:cNvSpPr/>
          <p:nvPr/>
        </p:nvSpPr>
        <p:spPr>
          <a:xfrm>
            <a:off x="14553279" y="4090993"/>
            <a:ext cx="3207723" cy="5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AF94B-0210-4FF0-A065-0D4560B5D253}"/>
              </a:ext>
            </a:extLst>
          </p:cNvPr>
          <p:cNvSpPr/>
          <p:nvPr/>
        </p:nvSpPr>
        <p:spPr>
          <a:xfrm>
            <a:off x="11452501" y="402701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6452D5-75EC-462B-9678-1D5DA9D9D97B}"/>
              </a:ext>
            </a:extLst>
          </p:cNvPr>
          <p:cNvSpPr/>
          <p:nvPr/>
        </p:nvSpPr>
        <p:spPr>
          <a:xfrm>
            <a:off x="8298199" y="437692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384FCB-4E42-4904-B716-F1747DFBEC18}"/>
              </a:ext>
            </a:extLst>
          </p:cNvPr>
          <p:cNvSpPr/>
          <p:nvPr/>
        </p:nvSpPr>
        <p:spPr>
          <a:xfrm>
            <a:off x="5191616" y="4150327"/>
            <a:ext cx="2871445" cy="38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C8DB6BE-E779-49FB-A20B-8FDA57EFE1E9}"/>
              </a:ext>
            </a:extLst>
          </p:cNvPr>
          <p:cNvSpPr/>
          <p:nvPr/>
        </p:nvSpPr>
        <p:spPr>
          <a:xfrm>
            <a:off x="1993582" y="4270475"/>
            <a:ext cx="2871445" cy="38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639B2-42CA-41C4-BEF6-BEBEE850364B}"/>
              </a:ext>
            </a:extLst>
          </p:cNvPr>
          <p:cNvSpPr txBox="1"/>
          <p:nvPr/>
        </p:nvSpPr>
        <p:spPr>
          <a:xfrm>
            <a:off x="3101154" y="84570"/>
            <a:ext cx="102730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371260">
              <a:defRPr/>
            </a:pPr>
            <a:r>
              <a:rPr lang="en-US" sz="4800" b="1" spc="300" dirty="0">
                <a:solidFill>
                  <a:srgbClr val="453977"/>
                </a:solidFill>
                <a:latin typeface="Calibri" panose="020F0502020204030204"/>
              </a:rPr>
              <a:t>Aboriginal adult prison population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779579-7269-40D9-BCA4-972F38C95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14092"/>
              </p:ext>
            </p:extLst>
          </p:nvPr>
        </p:nvGraphicFramePr>
        <p:xfrm>
          <a:off x="1904259" y="1252475"/>
          <a:ext cx="13662735" cy="897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3E8F1E-B3D3-494C-BD64-363712B82BEA}"/>
              </a:ext>
            </a:extLst>
          </p:cNvPr>
          <p:cNvCxnSpPr>
            <a:cxnSpLocks/>
          </p:cNvCxnSpPr>
          <p:nvPr/>
        </p:nvCxnSpPr>
        <p:spPr>
          <a:xfrm flipV="1">
            <a:off x="12416691" y="3149892"/>
            <a:ext cx="0" cy="579090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D7D0365-230A-4DCD-B7A8-90A2BBDFBF7D}"/>
              </a:ext>
            </a:extLst>
          </p:cNvPr>
          <p:cNvSpPr/>
          <p:nvPr/>
        </p:nvSpPr>
        <p:spPr>
          <a:xfrm>
            <a:off x="10538771" y="3149891"/>
            <a:ext cx="1874432" cy="327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Sentencing reforms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ABA840-64E7-47FB-98EB-6E1F94CD180A}"/>
              </a:ext>
            </a:extLst>
          </p:cNvPr>
          <p:cNvGrpSpPr/>
          <p:nvPr/>
        </p:nvGrpSpPr>
        <p:grpSpPr>
          <a:xfrm>
            <a:off x="15438356" y="3000479"/>
            <a:ext cx="2633378" cy="1716995"/>
            <a:chOff x="15438356" y="3000479"/>
            <a:chExt cx="2633378" cy="1716995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DA83BE61-C794-4230-A1F1-F30EE53D3076}"/>
                </a:ext>
              </a:extLst>
            </p:cNvPr>
            <p:cNvSpPr/>
            <p:nvPr/>
          </p:nvSpPr>
          <p:spPr>
            <a:xfrm>
              <a:off x="15654623" y="3751979"/>
              <a:ext cx="2342028" cy="965495"/>
            </a:xfrm>
            <a:prstGeom prst="wedgeRectCallout">
              <a:avLst>
                <a:gd name="adj1" fmla="val -55917"/>
                <a:gd name="adj2" fmla="val -16388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solidFill>
                    <a:schemeClr val="tx1"/>
                  </a:solidFill>
                </a:rPr>
                <a:t>Total population</a:t>
              </a:r>
            </a:p>
            <a:p>
              <a:pPr algn="ctr"/>
              <a:r>
                <a:rPr lang="en-AU" dirty="0">
                  <a:solidFill>
                    <a:schemeClr val="tx1"/>
                  </a:solidFill>
                </a:rPr>
                <a:t>Up 61% </a:t>
              </a:r>
            </a:p>
            <a:p>
              <a:pPr algn="ctr"/>
              <a:r>
                <a:rPr lang="en-AU" dirty="0">
                  <a:solidFill>
                    <a:schemeClr val="tx1"/>
                  </a:solidFill>
                </a:rPr>
                <a:t>1,390 extra people</a:t>
              </a:r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31B797F7-5653-4B90-8028-E7249A3F046C}"/>
                </a:ext>
              </a:extLst>
            </p:cNvPr>
            <p:cNvSpPr/>
            <p:nvPr/>
          </p:nvSpPr>
          <p:spPr>
            <a:xfrm>
              <a:off x="15438356" y="3000479"/>
              <a:ext cx="2633378" cy="625839"/>
            </a:xfrm>
            <a:prstGeom prst="wedgeRectCallout">
              <a:avLst>
                <a:gd name="adj1" fmla="val 24377"/>
                <a:gd name="adj2" fmla="val 49370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u="sng" dirty="0">
                  <a:solidFill>
                    <a:schemeClr val="tx1"/>
                  </a:solidFill>
                </a:rPr>
                <a:t>Change from Mar 2010 to Mar 2020:</a:t>
              </a: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F7CE045-476E-4AC6-8210-FA8D3AF11D44}"/>
              </a:ext>
            </a:extLst>
          </p:cNvPr>
          <p:cNvSpPr/>
          <p:nvPr/>
        </p:nvSpPr>
        <p:spPr>
          <a:xfrm>
            <a:off x="15654623" y="5236198"/>
            <a:ext cx="2342028" cy="965495"/>
          </a:xfrm>
          <a:prstGeom prst="wedgeRectCallout">
            <a:avLst>
              <a:gd name="adj1" fmla="val -55917"/>
              <a:gd name="adj2" fmla="val -1638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Sentenced</a:t>
            </a:r>
          </a:p>
          <a:p>
            <a:pPr algn="ctr"/>
            <a:r>
              <a:rPr lang="en-AU" dirty="0">
                <a:solidFill>
                  <a:srgbClr val="0070C0"/>
                </a:solidFill>
              </a:rPr>
              <a:t>Up 36%</a:t>
            </a:r>
          </a:p>
          <a:p>
            <a:pPr algn="ctr"/>
            <a:r>
              <a:rPr lang="en-AU" dirty="0">
                <a:solidFill>
                  <a:srgbClr val="0070C0"/>
                </a:solidFill>
              </a:rPr>
              <a:t>625 extra people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B52098B-0CB0-4527-A425-D5B3304CE66B}"/>
              </a:ext>
            </a:extLst>
          </p:cNvPr>
          <p:cNvSpPr/>
          <p:nvPr/>
        </p:nvSpPr>
        <p:spPr>
          <a:xfrm>
            <a:off x="15654623" y="6746650"/>
            <a:ext cx="2342028" cy="965495"/>
          </a:xfrm>
          <a:prstGeom prst="wedgeRectCallout">
            <a:avLst>
              <a:gd name="adj1" fmla="val -55917"/>
              <a:gd name="adj2" fmla="val -1638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Remand </a:t>
            </a:r>
          </a:p>
          <a:p>
            <a:pPr algn="ctr"/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Up 143%</a:t>
            </a:r>
          </a:p>
          <a:p>
            <a:pPr algn="ctr"/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765 extra people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451705-BBE1-4856-8AB4-4DBE2652D033}"/>
              </a:ext>
            </a:extLst>
          </p:cNvPr>
          <p:cNvGrpSpPr/>
          <p:nvPr/>
        </p:nvGrpSpPr>
        <p:grpSpPr>
          <a:xfrm>
            <a:off x="2022142" y="1087053"/>
            <a:ext cx="3849160" cy="4056447"/>
            <a:chOff x="-3164837" y="2249233"/>
            <a:chExt cx="3499162" cy="3630421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055852A-F3A2-4ADA-B756-F0EB04F36CE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3164837" y="2249233"/>
            <a:ext cx="3499162" cy="36304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7E9BAA-D982-4881-BD0B-BD10935B8FBA}"/>
                </a:ext>
              </a:extLst>
            </p:cNvPr>
            <p:cNvSpPr/>
            <p:nvPr/>
          </p:nvSpPr>
          <p:spPr>
            <a:xfrm>
              <a:off x="-2046192" y="3418884"/>
              <a:ext cx="1261872" cy="1291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solidFill>
                    <a:schemeClr val="tx1"/>
                  </a:solidFill>
                </a:rPr>
                <a:t>Share of total growth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6249D3F-D1B5-45E1-B2FC-861858872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0AE02A-2541-4E52-A15C-55FB2AD1104C}"/>
              </a:ext>
            </a:extLst>
          </p:cNvPr>
          <p:cNvSpPr/>
          <p:nvPr/>
        </p:nvSpPr>
        <p:spPr>
          <a:xfrm>
            <a:off x="14645640" y="0"/>
            <a:ext cx="3252543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01C47C-6E85-4A23-82D7-65526624B0B3}"/>
              </a:ext>
            </a:extLst>
          </p:cNvPr>
          <p:cNvSpPr/>
          <p:nvPr/>
        </p:nvSpPr>
        <p:spPr>
          <a:xfrm>
            <a:off x="5792972" y="4167491"/>
            <a:ext cx="1367503" cy="3518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New </a:t>
            </a:r>
            <a:r>
              <a:rPr lang="en-US" sz="1600" i="1" dirty="0"/>
              <a:t>Bail Act</a:t>
            </a:r>
            <a:endParaRPr lang="en-US" sz="1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EDA06A-8C80-4A28-9F17-BDBD4730C183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7160475" y="4343355"/>
            <a:ext cx="0" cy="45711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6B2DC0-AC93-4550-A850-B017C1BCE656}"/>
              </a:ext>
            </a:extLst>
          </p:cNvPr>
          <p:cNvSpPr/>
          <p:nvPr/>
        </p:nvSpPr>
        <p:spPr>
          <a:xfrm>
            <a:off x="5989185" y="3448835"/>
            <a:ext cx="2058017" cy="5502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Bail Act amendment (show cause)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2BF19B-F665-4AA4-B2DF-867158540D46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8047202" y="3723936"/>
            <a:ext cx="0" cy="51898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0D7E62A-F937-4DDD-A7FA-806146983802}"/>
              </a:ext>
            </a:extLst>
          </p:cNvPr>
          <p:cNvSpPr/>
          <p:nvPr/>
        </p:nvSpPr>
        <p:spPr>
          <a:xfrm>
            <a:off x="12149803" y="2656050"/>
            <a:ext cx="2058018" cy="3517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COVID-19 restrictions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7AF092-1188-40A8-AF3F-03EFCCDAC878}"/>
              </a:ext>
            </a:extLst>
          </p:cNvPr>
          <p:cNvCxnSpPr>
            <a:cxnSpLocks/>
          </p:cNvCxnSpPr>
          <p:nvPr/>
        </p:nvCxnSpPr>
        <p:spPr>
          <a:xfrm flipV="1">
            <a:off x="14192243" y="2908182"/>
            <a:ext cx="0" cy="601319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animBg="1"/>
      <p:bldP spid="11" grpId="0" animBg="1"/>
      <p:bldP spid="12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3F599-FCD0-4467-9F4F-D6E87FFC3D51}"/>
              </a:ext>
            </a:extLst>
          </p:cNvPr>
          <p:cNvSpPr txBox="1"/>
          <p:nvPr/>
        </p:nvSpPr>
        <p:spPr>
          <a:xfrm>
            <a:off x="3141120" y="261939"/>
            <a:ext cx="13369493" cy="708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1" b="1" spc="300" dirty="0">
                <a:solidFill>
                  <a:srgbClr val="453977"/>
                </a:solidFill>
              </a:rPr>
              <a:t>Summary: key drivers of Aboriginal adults in custody</a:t>
            </a:r>
            <a:endParaRPr lang="en-US" sz="4001" b="1" spc="300" dirty="0">
              <a:solidFill>
                <a:srgbClr val="FF0000"/>
              </a:solidFill>
            </a:endParaRPr>
          </a:p>
        </p:txBody>
      </p:sp>
      <p:pic>
        <p:nvPicPr>
          <p:cNvPr id="50" name="Graphic 49" descr="Court">
            <a:extLst>
              <a:ext uri="{FF2B5EF4-FFF2-40B4-BE49-F238E27FC236}">
                <a16:creationId xmlns:a16="http://schemas.microsoft.com/office/drawing/2014/main" id="{5F5DE2CD-FE0D-4CBF-8265-6CD3B5B8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011" y="2259079"/>
            <a:ext cx="978017" cy="977114"/>
          </a:xfrm>
          <a:prstGeom prst="rect">
            <a:avLst/>
          </a:prstGeom>
        </p:spPr>
      </p:pic>
      <p:pic>
        <p:nvPicPr>
          <p:cNvPr id="4" name="Graphic 3" descr="Upward trend">
            <a:extLst>
              <a:ext uri="{FF2B5EF4-FFF2-40B4-BE49-F238E27FC236}">
                <a16:creationId xmlns:a16="http://schemas.microsoft.com/office/drawing/2014/main" id="{80FFB1D0-CBF4-4BB7-B64D-C19B5FE27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7688" y="2563584"/>
            <a:ext cx="1003830" cy="1003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4653A-C12E-4C1B-B616-D6A24187CD6D}"/>
              </a:ext>
            </a:extLst>
          </p:cNvPr>
          <p:cNvSpPr txBox="1"/>
          <p:nvPr/>
        </p:nvSpPr>
        <p:spPr>
          <a:xfrm>
            <a:off x="2130859" y="4448613"/>
            <a:ext cx="2880000" cy="206210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241F55"/>
                </a:solidFill>
              </a:rPr>
              <a:t>Total population up </a:t>
            </a:r>
            <a:r>
              <a:rPr lang="en-AU" sz="2400" b="1" dirty="0">
                <a:solidFill>
                  <a:srgbClr val="241F55"/>
                </a:solidFill>
              </a:rPr>
              <a:t>61%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241F55"/>
                </a:solidFill>
              </a:rPr>
              <a:t>Remand</a:t>
            </a:r>
            <a:r>
              <a:rPr lang="en-AU" sz="2000" dirty="0"/>
              <a:t> is growing faster than sentenced custody: </a:t>
            </a:r>
            <a:r>
              <a:rPr lang="en-AU" sz="2000" b="1" dirty="0">
                <a:solidFill>
                  <a:srgbClr val="241F55"/>
                </a:solidFill>
              </a:rPr>
              <a:t>up </a:t>
            </a:r>
            <a:r>
              <a:rPr lang="en-AU" sz="2400" b="1" dirty="0">
                <a:solidFill>
                  <a:srgbClr val="241F55"/>
                </a:solidFill>
              </a:rPr>
              <a:t>143%</a:t>
            </a:r>
            <a:r>
              <a:rPr lang="en-AU" sz="2000" b="1" dirty="0">
                <a:solidFill>
                  <a:srgbClr val="241F55"/>
                </a:solidFill>
              </a:rPr>
              <a:t> </a:t>
            </a:r>
            <a:r>
              <a:rPr lang="en-AU" sz="2000" dirty="0"/>
              <a:t>in 10 years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75ACE-27D6-4376-B973-C7419EC6A32C}"/>
              </a:ext>
            </a:extLst>
          </p:cNvPr>
          <p:cNvSpPr txBox="1"/>
          <p:nvPr/>
        </p:nvSpPr>
        <p:spPr>
          <a:xfrm>
            <a:off x="5220544" y="4426618"/>
            <a:ext cx="2880000" cy="33547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4F408E"/>
                </a:solidFill>
              </a:rPr>
              <a:t>Violent offences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4F408E"/>
                </a:solidFill>
              </a:rPr>
              <a:t>75%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of the increase in sentenced custody &amp; </a:t>
            </a:r>
            <a:r>
              <a:rPr lang="en-AU" sz="2400" b="1" dirty="0">
                <a:solidFill>
                  <a:srgbClr val="4F408E"/>
                </a:solidFill>
              </a:rPr>
              <a:t>66%</a:t>
            </a:r>
            <a:r>
              <a:rPr lang="en-AU" sz="2400" b="1" dirty="0"/>
              <a:t> </a:t>
            </a:r>
            <a:r>
              <a:rPr lang="en-AU" sz="2000" dirty="0"/>
              <a:t>of the increase in remand (in 5 years)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4F408E"/>
                </a:solidFill>
              </a:rPr>
              <a:t>Justice procedure offences</a:t>
            </a:r>
            <a:r>
              <a:rPr lang="en-AU" sz="2000" dirty="0">
                <a:solidFill>
                  <a:srgbClr val="4F408E"/>
                </a:solidFill>
              </a:rPr>
              <a:t>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4F408E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growth in sentenced custody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DF9D7-DD24-4BDE-BB7F-444DC0DB7349}"/>
              </a:ext>
            </a:extLst>
          </p:cNvPr>
          <p:cNvSpPr txBox="1"/>
          <p:nvPr/>
        </p:nvSpPr>
        <p:spPr>
          <a:xfrm>
            <a:off x="8347492" y="4448755"/>
            <a:ext cx="2880000" cy="2985433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Proven appearances rose </a:t>
            </a:r>
            <a:r>
              <a:rPr lang="en-AU" sz="2400" b="1" dirty="0">
                <a:solidFill>
                  <a:srgbClr val="7F7F7F"/>
                </a:solidFill>
              </a:rPr>
              <a:t>10%</a:t>
            </a:r>
            <a:r>
              <a:rPr lang="en-AU" sz="2000" b="1" dirty="0">
                <a:solidFill>
                  <a:srgbClr val="FFBB00"/>
                </a:solidFill>
              </a:rPr>
              <a:t> </a:t>
            </a:r>
            <a:r>
              <a:rPr lang="en-AU" sz="2000" dirty="0"/>
              <a:t>in 5 years, leading to more prison sentences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7F7F7F"/>
                </a:solidFill>
              </a:rPr>
              <a:t>Violent offending </a:t>
            </a:r>
            <a:r>
              <a:rPr lang="en-AU" sz="2000" dirty="0"/>
              <a:t>made up </a:t>
            </a:r>
            <a:r>
              <a:rPr lang="en-AU" sz="2400" b="1" dirty="0">
                <a:solidFill>
                  <a:srgbClr val="7F7F7F"/>
                </a:solidFill>
              </a:rPr>
              <a:t>27%</a:t>
            </a:r>
            <a:r>
              <a:rPr lang="en-AU" sz="2000" b="1" dirty="0"/>
              <a:t> </a:t>
            </a:r>
            <a:r>
              <a:rPr lang="en-AU" sz="2000" dirty="0"/>
              <a:t>of the increase in court volume and had relatively high imprisonment rates </a:t>
            </a:r>
            <a:endParaRPr lang="en-AU" sz="2000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41B4-A7A0-497D-9DA1-5E225DEB6C27}"/>
              </a:ext>
            </a:extLst>
          </p:cNvPr>
          <p:cNvSpPr txBox="1"/>
          <p:nvPr/>
        </p:nvSpPr>
        <p:spPr>
          <a:xfrm>
            <a:off x="11534789" y="4423840"/>
            <a:ext cx="2880000" cy="3662541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The number of </a:t>
            </a:r>
            <a:r>
              <a:rPr lang="en-AU" sz="2000" b="1" dirty="0">
                <a:solidFill>
                  <a:srgbClr val="2190D7"/>
                </a:solidFill>
              </a:rPr>
              <a:t>Court 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refusals</a:t>
            </a:r>
            <a:r>
              <a:rPr lang="en-AU" sz="2000" b="1" dirty="0"/>
              <a:t> </a:t>
            </a:r>
            <a:r>
              <a:rPr lang="en-AU" sz="2000" dirty="0"/>
              <a:t>rose by </a:t>
            </a:r>
            <a:r>
              <a:rPr lang="en-AU" sz="2400" b="1" dirty="0">
                <a:solidFill>
                  <a:srgbClr val="2190D7"/>
                </a:solidFill>
              </a:rPr>
              <a:t>40%</a:t>
            </a:r>
            <a:r>
              <a:rPr lang="en-AU" sz="2000" b="1" dirty="0"/>
              <a:t>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>
                <a:solidFill>
                  <a:srgbClr val="2190D7"/>
                </a:solidFill>
              </a:rPr>
              <a:t>Bail refusal rates</a:t>
            </a:r>
            <a:r>
              <a:rPr lang="en-AU" sz="2000" b="1" dirty="0"/>
              <a:t> </a:t>
            </a:r>
            <a:r>
              <a:rPr lang="en-AU" sz="2000" dirty="0"/>
              <a:t>also rose by </a:t>
            </a:r>
            <a:r>
              <a:rPr lang="en-AU" sz="2400" b="1" dirty="0">
                <a:solidFill>
                  <a:srgbClr val="2190D7"/>
                </a:solidFill>
              </a:rPr>
              <a:t>22%</a:t>
            </a:r>
            <a:r>
              <a:rPr lang="en-AU" sz="2400" b="1" dirty="0"/>
              <a:t> </a:t>
            </a:r>
            <a:r>
              <a:rPr lang="en-AU" sz="2000" dirty="0"/>
              <a:t>for Police and </a:t>
            </a:r>
            <a:r>
              <a:rPr lang="en-AU" sz="2400" b="1" dirty="0">
                <a:solidFill>
                  <a:srgbClr val="2190D7"/>
                </a:solidFill>
              </a:rPr>
              <a:t>11%</a:t>
            </a:r>
            <a:r>
              <a:rPr lang="en-AU" sz="2000" dirty="0"/>
              <a:t> for courts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The volume of </a:t>
            </a:r>
            <a:r>
              <a:rPr lang="en-AU" sz="2000" b="1" dirty="0">
                <a:solidFill>
                  <a:srgbClr val="2190D7"/>
                </a:solidFill>
              </a:rPr>
              <a:t>bail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2190D7"/>
                </a:solidFill>
              </a:rPr>
              <a:t>breaches</a:t>
            </a:r>
            <a:r>
              <a:rPr lang="en-AU" sz="2000" b="1" dirty="0"/>
              <a:t> </a:t>
            </a:r>
            <a:r>
              <a:rPr lang="en-AU" sz="2000" dirty="0"/>
              <a:t>established in court rose but the revocation rate fell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9CD643-6BBA-48F5-A449-464F9202CE1F}"/>
              </a:ext>
            </a:extLst>
          </p:cNvPr>
          <p:cNvSpPr txBox="1"/>
          <p:nvPr/>
        </p:nvSpPr>
        <p:spPr>
          <a:xfrm>
            <a:off x="14751487" y="5314414"/>
            <a:ext cx="28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7DB85-088C-4F7E-AA39-F14F9526BF37}"/>
              </a:ext>
            </a:extLst>
          </p:cNvPr>
          <p:cNvSpPr txBox="1"/>
          <p:nvPr/>
        </p:nvSpPr>
        <p:spPr>
          <a:xfrm>
            <a:off x="14608532" y="4448613"/>
            <a:ext cx="2880000" cy="3847207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dirty="0"/>
              <a:t>Some evidence of systemic </a:t>
            </a:r>
            <a:r>
              <a:rPr lang="en-AU" sz="2000" b="1" dirty="0">
                <a:solidFill>
                  <a:srgbClr val="FFBB00"/>
                </a:solidFill>
              </a:rPr>
              <a:t>bias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Multiple and frequent contacts with the system from a young age compounded by </a:t>
            </a:r>
            <a:r>
              <a:rPr lang="en-AU" sz="2000" b="1" dirty="0">
                <a:solidFill>
                  <a:srgbClr val="FFBB00"/>
                </a:solidFill>
              </a:rPr>
              <a:t>socio economic factors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dirty="0"/>
              <a:t>Almost </a:t>
            </a:r>
            <a:r>
              <a:rPr lang="en-AU" sz="2400" b="1" dirty="0">
                <a:solidFill>
                  <a:srgbClr val="FFBB00"/>
                </a:solidFill>
              </a:rPr>
              <a:t>half</a:t>
            </a:r>
            <a:r>
              <a:rPr lang="en-AU" sz="2000" dirty="0"/>
              <a:t> of Aboriginal offenders </a:t>
            </a:r>
            <a:r>
              <a:rPr lang="en-AU" sz="2000" b="1" dirty="0">
                <a:solidFill>
                  <a:srgbClr val="FFBB00"/>
                </a:solidFill>
              </a:rPr>
              <a:t>reoffend</a:t>
            </a:r>
            <a:r>
              <a:rPr lang="en-AU" sz="2000" b="1" dirty="0"/>
              <a:t> </a:t>
            </a:r>
            <a:r>
              <a:rPr lang="en-AU" sz="2000" dirty="0"/>
              <a:t>within 6 months of release</a:t>
            </a: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97CFA674-9186-416C-BA93-B530F6BE406B}"/>
              </a:ext>
            </a:extLst>
          </p:cNvPr>
          <p:cNvSpPr>
            <a:spLocks/>
          </p:cNvSpPr>
          <p:nvPr/>
        </p:nvSpPr>
        <p:spPr bwMode="auto">
          <a:xfrm>
            <a:off x="5080146" y="7909559"/>
            <a:ext cx="3177982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03BA0E8B-1445-478C-B6AB-D4BC20F2D6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7244" y="2226540"/>
            <a:ext cx="8017" cy="5683019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58" name="Line 24">
            <a:extLst>
              <a:ext uri="{FF2B5EF4-FFF2-40B4-BE49-F238E27FC236}">
                <a16:creationId xmlns:a16="http://schemas.microsoft.com/office/drawing/2014/main" id="{5A90F8AB-2D1D-4BBD-8995-B766F1E0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5331" y="2170894"/>
            <a:ext cx="77846" cy="573866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Arc 22">
            <a:extLst>
              <a:ext uri="{FF2B5EF4-FFF2-40B4-BE49-F238E27FC236}">
                <a16:creationId xmlns:a16="http://schemas.microsoft.com/office/drawing/2014/main" id="{6E1BF4AC-050B-481E-BDBC-13528C7D6EDB}"/>
              </a:ext>
            </a:extLst>
          </p:cNvPr>
          <p:cNvSpPr>
            <a:spLocks/>
          </p:cNvSpPr>
          <p:nvPr/>
        </p:nvSpPr>
        <p:spPr bwMode="auto">
          <a:xfrm rot="10800000">
            <a:off x="2018587" y="1237827"/>
            <a:ext cx="3041091" cy="1021252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2" name="Arc 22">
            <a:extLst>
              <a:ext uri="{FF2B5EF4-FFF2-40B4-BE49-F238E27FC236}">
                <a16:creationId xmlns:a16="http://schemas.microsoft.com/office/drawing/2014/main" id="{098438DA-69B0-418A-83B7-F3DD492CCA7E}"/>
              </a:ext>
            </a:extLst>
          </p:cNvPr>
          <p:cNvSpPr>
            <a:spLocks/>
          </p:cNvSpPr>
          <p:nvPr/>
        </p:nvSpPr>
        <p:spPr bwMode="auto">
          <a:xfrm rot="10800000">
            <a:off x="8185331" y="1237827"/>
            <a:ext cx="3093257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3" name="Arc 22">
            <a:extLst>
              <a:ext uri="{FF2B5EF4-FFF2-40B4-BE49-F238E27FC236}">
                <a16:creationId xmlns:a16="http://schemas.microsoft.com/office/drawing/2014/main" id="{A23CEEE9-7C1D-4470-B509-21D3AC89E049}"/>
              </a:ext>
            </a:extLst>
          </p:cNvPr>
          <p:cNvSpPr>
            <a:spLocks/>
          </p:cNvSpPr>
          <p:nvPr/>
        </p:nvSpPr>
        <p:spPr bwMode="auto">
          <a:xfrm>
            <a:off x="11257465" y="7909558"/>
            <a:ext cx="3190228" cy="988714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4" name="Line 23">
            <a:extLst>
              <a:ext uri="{FF2B5EF4-FFF2-40B4-BE49-F238E27FC236}">
                <a16:creationId xmlns:a16="http://schemas.microsoft.com/office/drawing/2014/main" id="{EB35D063-D9A6-4275-8A6A-7AE0FADF6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2514" y="2127471"/>
            <a:ext cx="353" cy="5782087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5" name="Line 24">
            <a:extLst>
              <a:ext uri="{FF2B5EF4-FFF2-40B4-BE49-F238E27FC236}">
                <a16:creationId xmlns:a16="http://schemas.microsoft.com/office/drawing/2014/main" id="{0B0C5CE8-09ED-4FD8-ABA5-37833ABAD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59675" y="2059172"/>
            <a:ext cx="88018" cy="5850386"/>
          </a:xfrm>
          <a:prstGeom prst="line">
            <a:avLst/>
          </a:prstGeom>
          <a:noFill/>
          <a:ln w="12700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68" name="Arc 22">
            <a:extLst>
              <a:ext uri="{FF2B5EF4-FFF2-40B4-BE49-F238E27FC236}">
                <a16:creationId xmlns:a16="http://schemas.microsoft.com/office/drawing/2014/main" id="{6314685A-6A39-4F90-BCEC-6B7080F25EAF}"/>
              </a:ext>
            </a:extLst>
          </p:cNvPr>
          <p:cNvSpPr>
            <a:spLocks/>
          </p:cNvSpPr>
          <p:nvPr/>
        </p:nvSpPr>
        <p:spPr bwMode="auto">
          <a:xfrm rot="10800000">
            <a:off x="14359675" y="1120958"/>
            <a:ext cx="3025671" cy="992378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127000" cap="rnd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GB" sz="1400" b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CB6A8-269A-4107-8B00-60599B90BD1E}"/>
              </a:ext>
            </a:extLst>
          </p:cNvPr>
          <p:cNvGrpSpPr/>
          <p:nvPr/>
        </p:nvGrpSpPr>
        <p:grpSpPr>
          <a:xfrm>
            <a:off x="2132451" y="1651915"/>
            <a:ext cx="2684157" cy="2340000"/>
            <a:chOff x="2132451" y="1651915"/>
            <a:chExt cx="2684157" cy="234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91F3C4-2923-44AF-8F69-031FC9DD1008}"/>
                </a:ext>
              </a:extLst>
            </p:cNvPr>
            <p:cNvGrpSpPr/>
            <p:nvPr/>
          </p:nvGrpSpPr>
          <p:grpSpPr>
            <a:xfrm>
              <a:off x="2324377" y="1651915"/>
              <a:ext cx="2340000" cy="2340000"/>
              <a:chOff x="2397236" y="1655387"/>
              <a:chExt cx="2235020" cy="223081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C89FE3-6D0E-4002-817E-65C47A17FD98}"/>
                  </a:ext>
                </a:extLst>
              </p:cNvPr>
              <p:cNvSpPr/>
              <p:nvPr/>
            </p:nvSpPr>
            <p:spPr>
              <a:xfrm>
                <a:off x="2397236" y="1655387"/>
                <a:ext cx="2235020" cy="2230812"/>
              </a:xfrm>
              <a:prstGeom prst="ellipse">
                <a:avLst/>
              </a:prstGeom>
              <a:solidFill>
                <a:srgbClr val="241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Graphic 39" descr="Upward trend">
                <a:extLst>
                  <a:ext uri="{FF2B5EF4-FFF2-40B4-BE49-F238E27FC236}">
                    <a16:creationId xmlns:a16="http://schemas.microsoft.com/office/drawing/2014/main" id="{0D49D673-C99D-43AF-AD57-B8F8D2312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74746" y="1749522"/>
                <a:ext cx="1080000" cy="10779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F48220-06D0-49FC-A2BC-3B0C2E4621FC}"/>
                </a:ext>
              </a:extLst>
            </p:cNvPr>
            <p:cNvSpPr txBox="1"/>
            <p:nvPr/>
          </p:nvSpPr>
          <p:spPr>
            <a:xfrm>
              <a:off x="2132451" y="2842144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</a:rPr>
                <a:t>Prison population increasing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A50A21-757E-4701-A18C-7C82CDED5E54}"/>
              </a:ext>
            </a:extLst>
          </p:cNvPr>
          <p:cNvGrpSpPr/>
          <p:nvPr/>
        </p:nvGrpSpPr>
        <p:grpSpPr>
          <a:xfrm>
            <a:off x="11647327" y="1651915"/>
            <a:ext cx="2340000" cy="2340000"/>
            <a:chOff x="11647327" y="1651915"/>
            <a:chExt cx="2340000" cy="23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BD141-60BD-42B9-8E92-EEA33AEF8535}"/>
                </a:ext>
              </a:extLst>
            </p:cNvPr>
            <p:cNvGrpSpPr/>
            <p:nvPr/>
          </p:nvGrpSpPr>
          <p:grpSpPr>
            <a:xfrm>
              <a:off x="11647327" y="1651915"/>
              <a:ext cx="2340000" cy="2340000"/>
              <a:chOff x="11647327" y="1651915"/>
              <a:chExt cx="2340000" cy="234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5B7AFA-0D4F-4285-BE3F-345D5379D3D1}"/>
                  </a:ext>
                </a:extLst>
              </p:cNvPr>
              <p:cNvSpPr/>
              <p:nvPr/>
            </p:nvSpPr>
            <p:spPr>
              <a:xfrm>
                <a:off x="11647327" y="1651915"/>
                <a:ext cx="2340000" cy="2340000"/>
              </a:xfrm>
              <a:prstGeom prst="ellipse">
                <a:avLst/>
              </a:prstGeom>
              <a:solidFill>
                <a:srgbClr val="219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Graphic 52" descr="Handcuffs">
                <a:extLst>
                  <a:ext uri="{FF2B5EF4-FFF2-40B4-BE49-F238E27FC236}">
                    <a16:creationId xmlns:a16="http://schemas.microsoft.com/office/drawing/2014/main" id="{64D78258-CB5A-4905-8DFF-B3232920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52701" y="1806344"/>
                <a:ext cx="1132861" cy="1132861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811B96-821E-4867-805D-849E74E6F4E4}"/>
                </a:ext>
              </a:extLst>
            </p:cNvPr>
            <p:cNvSpPr txBox="1"/>
            <p:nvPr/>
          </p:nvSpPr>
          <p:spPr>
            <a:xfrm>
              <a:off x="11704632" y="2831340"/>
              <a:ext cx="222538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Increase in remand &amp; bail breaches</a:t>
              </a:r>
            </a:p>
            <a:p>
              <a:endParaRPr lang="en-AU" sz="2300" dirty="0">
                <a:solidFill>
                  <a:srgbClr val="2190D7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046778-65E5-4104-82E1-171444987CC0}"/>
              </a:ext>
            </a:extLst>
          </p:cNvPr>
          <p:cNvGrpSpPr/>
          <p:nvPr/>
        </p:nvGrpSpPr>
        <p:grpSpPr>
          <a:xfrm>
            <a:off x="5428402" y="1750993"/>
            <a:ext cx="2425187" cy="2340000"/>
            <a:chOff x="5428402" y="1750993"/>
            <a:chExt cx="2425187" cy="2340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8BBFA6-DC7C-4F91-9EE8-1EECAAC8480E}"/>
                </a:ext>
              </a:extLst>
            </p:cNvPr>
            <p:cNvGrpSpPr/>
            <p:nvPr/>
          </p:nvGrpSpPr>
          <p:grpSpPr>
            <a:xfrm>
              <a:off x="5434446" y="1750993"/>
              <a:ext cx="2340000" cy="2340000"/>
              <a:chOff x="5507196" y="1749842"/>
              <a:chExt cx="2235020" cy="223081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517509D-B3F9-4731-8EAF-0EECF234C09F}"/>
                  </a:ext>
                </a:extLst>
              </p:cNvPr>
              <p:cNvSpPr/>
              <p:nvPr/>
            </p:nvSpPr>
            <p:spPr>
              <a:xfrm>
                <a:off x="5507196" y="1749842"/>
                <a:ext cx="2235020" cy="2230812"/>
              </a:xfrm>
              <a:prstGeom prst="ellipse">
                <a:avLst/>
              </a:prstGeom>
              <a:solidFill>
                <a:srgbClr val="4F4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  <a:p>
                <a:pPr algn="ctr">
                  <a:buClr>
                    <a:schemeClr val="accent6"/>
                  </a:buClr>
                  <a:defRPr/>
                </a:pP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aphic 6" descr="Group of men">
                <a:extLst>
                  <a:ext uri="{FF2B5EF4-FFF2-40B4-BE49-F238E27FC236}">
                    <a16:creationId xmlns:a16="http://schemas.microsoft.com/office/drawing/2014/main" id="{82C68DEB-A374-4E52-B45C-D9378491DC94}"/>
                  </a:ext>
                </a:extLst>
              </p:cNvPr>
              <p:cNvGrpSpPr/>
              <p:nvPr/>
            </p:nvGrpSpPr>
            <p:grpSpPr>
              <a:xfrm>
                <a:off x="6191749" y="1993176"/>
                <a:ext cx="836509" cy="756599"/>
                <a:chOff x="6206405" y="2051442"/>
                <a:chExt cx="836509" cy="756599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37934A-E70B-4C95-B216-1572E1DADB5B}"/>
                    </a:ext>
                  </a:extLst>
                </p:cNvPr>
                <p:cNvSpPr/>
                <p:nvPr/>
              </p:nvSpPr>
              <p:spPr>
                <a:xfrm>
                  <a:off x="68001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A2D464D-21AD-4B15-96AB-044117C8DF70}"/>
                    </a:ext>
                  </a:extLst>
                </p:cNvPr>
                <p:cNvSpPr/>
                <p:nvPr/>
              </p:nvSpPr>
              <p:spPr>
                <a:xfrm>
                  <a:off x="631269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9DF5FFB-11CE-4F14-96D9-8102E8F84525}"/>
                    </a:ext>
                  </a:extLst>
                </p:cNvPr>
                <p:cNvSpPr/>
                <p:nvPr/>
              </p:nvSpPr>
              <p:spPr>
                <a:xfrm>
                  <a:off x="6556444" y="2051442"/>
                  <a:ext cx="136500" cy="136500"/>
                </a:xfrm>
                <a:custGeom>
                  <a:avLst/>
                  <a:gdLst>
                    <a:gd name="connsiteX0" fmla="*/ 136500 w 136500"/>
                    <a:gd name="connsiteY0" fmla="*/ 68250 h 136500"/>
                    <a:gd name="connsiteX1" fmla="*/ 68250 w 136500"/>
                    <a:gd name="connsiteY1" fmla="*/ 136500 h 136500"/>
                    <a:gd name="connsiteX2" fmla="*/ 0 w 136500"/>
                    <a:gd name="connsiteY2" fmla="*/ 68250 h 136500"/>
                    <a:gd name="connsiteX3" fmla="*/ 68250 w 136500"/>
                    <a:gd name="connsiteY3" fmla="*/ 0 h 136500"/>
                    <a:gd name="connsiteX4" fmla="*/ 136500 w 136500"/>
                    <a:gd name="connsiteY4" fmla="*/ 68250 h 1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00" h="136500">
                      <a:moveTo>
                        <a:pt x="136500" y="68250"/>
                      </a:moveTo>
                      <a:cubicBezTo>
                        <a:pt x="136500" y="105943"/>
                        <a:pt x="105943" y="136500"/>
                        <a:pt x="68250" y="136500"/>
                      </a:cubicBezTo>
                      <a:cubicBezTo>
                        <a:pt x="30557" y="136500"/>
                        <a:pt x="0" y="105943"/>
                        <a:pt x="0" y="68250"/>
                      </a:cubicBezTo>
                      <a:cubicBezTo>
                        <a:pt x="0" y="30557"/>
                        <a:pt x="30557" y="0"/>
                        <a:pt x="68250" y="0"/>
                      </a:cubicBezTo>
                      <a:cubicBezTo>
                        <a:pt x="105943" y="0"/>
                        <a:pt x="136500" y="30557"/>
                        <a:pt x="136500" y="682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AADA67B-209E-465D-87E4-5778B12851B4}"/>
                    </a:ext>
                  </a:extLst>
                </p:cNvPr>
                <p:cNvSpPr/>
                <p:nvPr/>
              </p:nvSpPr>
              <p:spPr>
                <a:xfrm>
                  <a:off x="6452107" y="2208416"/>
                  <a:ext cx="347069" cy="599625"/>
                </a:xfrm>
                <a:custGeom>
                  <a:avLst/>
                  <a:gdLst>
                    <a:gd name="connsiteX0" fmla="*/ 346139 w 347069"/>
                    <a:gd name="connsiteY0" fmla="*/ 229125 h 599625"/>
                    <a:gd name="connsiteX1" fmla="*/ 302264 w 347069"/>
                    <a:gd name="connsiteY1" fmla="*/ 67275 h 599625"/>
                    <a:gd name="connsiteX2" fmla="*/ 293489 w 347069"/>
                    <a:gd name="connsiteY2" fmla="*/ 51675 h 599625"/>
                    <a:gd name="connsiteX3" fmla="*/ 226214 w 347069"/>
                    <a:gd name="connsiteY3" fmla="*/ 8775 h 599625"/>
                    <a:gd name="connsiteX4" fmla="*/ 173564 w 347069"/>
                    <a:gd name="connsiteY4" fmla="*/ 0 h 599625"/>
                    <a:gd name="connsiteX5" fmla="*/ 120914 w 347069"/>
                    <a:gd name="connsiteY5" fmla="*/ 8775 h 599625"/>
                    <a:gd name="connsiteX6" fmla="*/ 53639 w 347069"/>
                    <a:gd name="connsiteY6" fmla="*/ 51675 h 599625"/>
                    <a:gd name="connsiteX7" fmla="*/ 44864 w 347069"/>
                    <a:gd name="connsiteY7" fmla="*/ 67275 h 599625"/>
                    <a:gd name="connsiteX8" fmla="*/ 989 w 347069"/>
                    <a:gd name="connsiteY8" fmla="*/ 229125 h 599625"/>
                    <a:gd name="connsiteX9" fmla="*/ 21464 w 347069"/>
                    <a:gd name="connsiteY9" fmla="*/ 266175 h 599625"/>
                    <a:gd name="connsiteX10" fmla="*/ 29264 w 347069"/>
                    <a:gd name="connsiteY10" fmla="*/ 267150 h 599625"/>
                    <a:gd name="connsiteX11" fmla="*/ 57539 w 347069"/>
                    <a:gd name="connsiteY11" fmla="*/ 245700 h 599625"/>
                    <a:gd name="connsiteX12" fmla="*/ 96539 w 347069"/>
                    <a:gd name="connsiteY12" fmla="*/ 103350 h 599625"/>
                    <a:gd name="connsiteX13" fmla="*/ 96539 w 347069"/>
                    <a:gd name="connsiteY13" fmla="*/ 599625 h 599625"/>
                    <a:gd name="connsiteX14" fmla="*/ 155039 w 347069"/>
                    <a:gd name="connsiteY14" fmla="*/ 599625 h 599625"/>
                    <a:gd name="connsiteX15" fmla="*/ 155039 w 347069"/>
                    <a:gd name="connsiteY15" fmla="*/ 320775 h 599625"/>
                    <a:gd name="connsiteX16" fmla="*/ 194039 w 347069"/>
                    <a:gd name="connsiteY16" fmla="*/ 320775 h 599625"/>
                    <a:gd name="connsiteX17" fmla="*/ 194039 w 347069"/>
                    <a:gd name="connsiteY17" fmla="*/ 598650 h 599625"/>
                    <a:gd name="connsiteX18" fmla="*/ 252539 w 347069"/>
                    <a:gd name="connsiteY18" fmla="*/ 598650 h 599625"/>
                    <a:gd name="connsiteX19" fmla="*/ 252539 w 347069"/>
                    <a:gd name="connsiteY19" fmla="*/ 103350 h 599625"/>
                    <a:gd name="connsiteX20" fmla="*/ 291539 w 347069"/>
                    <a:gd name="connsiteY20" fmla="*/ 245700 h 599625"/>
                    <a:gd name="connsiteX21" fmla="*/ 319814 w 347069"/>
                    <a:gd name="connsiteY21" fmla="*/ 267150 h 599625"/>
                    <a:gd name="connsiteX22" fmla="*/ 327614 w 347069"/>
                    <a:gd name="connsiteY22" fmla="*/ 266175 h 599625"/>
                    <a:gd name="connsiteX23" fmla="*/ 346139 w 347069"/>
                    <a:gd name="connsiteY23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7069" h="599625">
                      <a:moveTo>
                        <a:pt x="346139" y="229125"/>
                      </a:moveTo>
                      <a:lnTo>
                        <a:pt x="302264" y="67275"/>
                      </a:lnTo>
                      <a:cubicBezTo>
                        <a:pt x="300314" y="61425"/>
                        <a:pt x="297389" y="55575"/>
                        <a:pt x="293489" y="51675"/>
                      </a:cubicBezTo>
                      <a:cubicBezTo>
                        <a:pt x="274964" y="32175"/>
                        <a:pt x="251564" y="1755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29125"/>
                      </a:lnTo>
                      <a:cubicBezTo>
                        <a:pt x="-2911" y="244725"/>
                        <a:pt x="4889" y="262275"/>
                        <a:pt x="21464" y="266175"/>
                      </a:cubicBezTo>
                      <a:cubicBezTo>
                        <a:pt x="24389" y="267150"/>
                        <a:pt x="26339" y="267150"/>
                        <a:pt x="29264" y="267150"/>
                      </a:cubicBezTo>
                      <a:cubicBezTo>
                        <a:pt x="41939" y="267150"/>
                        <a:pt x="53639" y="258375"/>
                        <a:pt x="57539" y="245700"/>
                      </a:cubicBezTo>
                      <a:lnTo>
                        <a:pt x="96539" y="103350"/>
                      </a:lnTo>
                      <a:lnTo>
                        <a:pt x="96539" y="599625"/>
                      </a:lnTo>
                      <a:lnTo>
                        <a:pt x="155039" y="599625"/>
                      </a:lnTo>
                      <a:lnTo>
                        <a:pt x="155039" y="320775"/>
                      </a:lnTo>
                      <a:lnTo>
                        <a:pt x="194039" y="320775"/>
                      </a:lnTo>
                      <a:lnTo>
                        <a:pt x="194039" y="598650"/>
                      </a:lnTo>
                      <a:lnTo>
                        <a:pt x="252539" y="598650"/>
                      </a:lnTo>
                      <a:lnTo>
                        <a:pt x="252539" y="103350"/>
                      </a:lnTo>
                      <a:lnTo>
                        <a:pt x="291539" y="245700"/>
                      </a:lnTo>
                      <a:cubicBezTo>
                        <a:pt x="295439" y="258375"/>
                        <a:pt x="307139" y="267150"/>
                        <a:pt x="319814" y="267150"/>
                      </a:cubicBezTo>
                      <a:cubicBezTo>
                        <a:pt x="322739" y="267150"/>
                        <a:pt x="324689" y="267150"/>
                        <a:pt x="327614" y="266175"/>
                      </a:cubicBezTo>
                      <a:cubicBezTo>
                        <a:pt x="341264" y="262275"/>
                        <a:pt x="350039" y="244725"/>
                        <a:pt x="346139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E44BB5A-8451-43BB-82AF-CE00976BB556}"/>
                    </a:ext>
                  </a:extLst>
                </p:cNvPr>
                <p:cNvSpPr/>
                <p:nvPr/>
              </p:nvSpPr>
              <p:spPr>
                <a:xfrm>
                  <a:off x="6206405" y="2207441"/>
                  <a:ext cx="281788" cy="600600"/>
                </a:xfrm>
                <a:custGeom>
                  <a:avLst/>
                  <a:gdLst>
                    <a:gd name="connsiteX0" fmla="*/ 226214 w 281788"/>
                    <a:gd name="connsiteY0" fmla="*/ 225225 h 600600"/>
                    <a:gd name="connsiteX1" fmla="*/ 270089 w 281788"/>
                    <a:gd name="connsiteY1" fmla="*/ 63375 h 600600"/>
                    <a:gd name="connsiteX2" fmla="*/ 281789 w 281788"/>
                    <a:gd name="connsiteY2" fmla="*/ 39975 h 600600"/>
                    <a:gd name="connsiteX3" fmla="*/ 226214 w 281788"/>
                    <a:gd name="connsiteY3" fmla="*/ 8775 h 600600"/>
                    <a:gd name="connsiteX4" fmla="*/ 173564 w 281788"/>
                    <a:gd name="connsiteY4" fmla="*/ 0 h 600600"/>
                    <a:gd name="connsiteX5" fmla="*/ 120914 w 281788"/>
                    <a:gd name="connsiteY5" fmla="*/ 8775 h 600600"/>
                    <a:gd name="connsiteX6" fmla="*/ 53639 w 281788"/>
                    <a:gd name="connsiteY6" fmla="*/ 51675 h 600600"/>
                    <a:gd name="connsiteX7" fmla="*/ 44864 w 281788"/>
                    <a:gd name="connsiteY7" fmla="*/ 67275 h 600600"/>
                    <a:gd name="connsiteX8" fmla="*/ 989 w 281788"/>
                    <a:gd name="connsiteY8" fmla="*/ 230100 h 600600"/>
                    <a:gd name="connsiteX9" fmla="*/ 21464 w 281788"/>
                    <a:gd name="connsiteY9" fmla="*/ 267150 h 600600"/>
                    <a:gd name="connsiteX10" fmla="*/ 29264 w 281788"/>
                    <a:gd name="connsiteY10" fmla="*/ 268125 h 600600"/>
                    <a:gd name="connsiteX11" fmla="*/ 57539 w 281788"/>
                    <a:gd name="connsiteY11" fmla="*/ 246675 h 600600"/>
                    <a:gd name="connsiteX12" fmla="*/ 96539 w 281788"/>
                    <a:gd name="connsiteY12" fmla="*/ 104325 h 600600"/>
                    <a:gd name="connsiteX13" fmla="*/ 96539 w 281788"/>
                    <a:gd name="connsiteY13" fmla="*/ 600600 h 600600"/>
                    <a:gd name="connsiteX14" fmla="*/ 155039 w 281788"/>
                    <a:gd name="connsiteY14" fmla="*/ 600600 h 600600"/>
                    <a:gd name="connsiteX15" fmla="*/ 155039 w 281788"/>
                    <a:gd name="connsiteY15" fmla="*/ 321750 h 600600"/>
                    <a:gd name="connsiteX16" fmla="*/ 194039 w 281788"/>
                    <a:gd name="connsiteY16" fmla="*/ 321750 h 600600"/>
                    <a:gd name="connsiteX17" fmla="*/ 194039 w 281788"/>
                    <a:gd name="connsiteY17" fmla="*/ 599625 h 600600"/>
                    <a:gd name="connsiteX18" fmla="*/ 252539 w 281788"/>
                    <a:gd name="connsiteY18" fmla="*/ 599625 h 600600"/>
                    <a:gd name="connsiteX19" fmla="*/ 252539 w 281788"/>
                    <a:gd name="connsiteY19" fmla="*/ 283725 h 600600"/>
                    <a:gd name="connsiteX20" fmla="*/ 226214 w 281788"/>
                    <a:gd name="connsiteY20" fmla="*/ 225225 h 6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1788" h="600600">
                      <a:moveTo>
                        <a:pt x="226214" y="225225"/>
                      </a:moveTo>
                      <a:lnTo>
                        <a:pt x="270089" y="63375"/>
                      </a:lnTo>
                      <a:cubicBezTo>
                        <a:pt x="272039" y="54600"/>
                        <a:pt x="276914" y="46800"/>
                        <a:pt x="281789" y="39975"/>
                      </a:cubicBezTo>
                      <a:cubicBezTo>
                        <a:pt x="266189" y="26325"/>
                        <a:pt x="246689" y="15600"/>
                        <a:pt x="226214" y="8775"/>
                      </a:cubicBezTo>
                      <a:cubicBezTo>
                        <a:pt x="209639" y="2925"/>
                        <a:pt x="192089" y="0"/>
                        <a:pt x="173564" y="0"/>
                      </a:cubicBezTo>
                      <a:cubicBezTo>
                        <a:pt x="155039" y="0"/>
                        <a:pt x="137489" y="2925"/>
                        <a:pt x="120914" y="8775"/>
                      </a:cubicBezTo>
                      <a:cubicBezTo>
                        <a:pt x="94589" y="17550"/>
                        <a:pt x="72164" y="32175"/>
                        <a:pt x="53639" y="51675"/>
                      </a:cubicBezTo>
                      <a:cubicBezTo>
                        <a:pt x="49739" y="56550"/>
                        <a:pt x="46814" y="61425"/>
                        <a:pt x="44864" y="67275"/>
                      </a:cubicBezTo>
                      <a:lnTo>
                        <a:pt x="989" y="230100"/>
                      </a:lnTo>
                      <a:cubicBezTo>
                        <a:pt x="-2911" y="245700"/>
                        <a:pt x="4889" y="263250"/>
                        <a:pt x="21464" y="267150"/>
                      </a:cubicBezTo>
                      <a:cubicBezTo>
                        <a:pt x="24389" y="268125"/>
                        <a:pt x="26339" y="268125"/>
                        <a:pt x="29264" y="268125"/>
                      </a:cubicBezTo>
                      <a:cubicBezTo>
                        <a:pt x="41939" y="268125"/>
                        <a:pt x="53639" y="259350"/>
                        <a:pt x="57539" y="246675"/>
                      </a:cubicBezTo>
                      <a:lnTo>
                        <a:pt x="96539" y="104325"/>
                      </a:lnTo>
                      <a:lnTo>
                        <a:pt x="96539" y="600600"/>
                      </a:lnTo>
                      <a:lnTo>
                        <a:pt x="155039" y="600600"/>
                      </a:lnTo>
                      <a:lnTo>
                        <a:pt x="155039" y="321750"/>
                      </a:lnTo>
                      <a:lnTo>
                        <a:pt x="194039" y="321750"/>
                      </a:lnTo>
                      <a:lnTo>
                        <a:pt x="194039" y="599625"/>
                      </a:lnTo>
                      <a:lnTo>
                        <a:pt x="252539" y="599625"/>
                      </a:lnTo>
                      <a:lnTo>
                        <a:pt x="252539" y="283725"/>
                      </a:lnTo>
                      <a:cubicBezTo>
                        <a:pt x="232064" y="273975"/>
                        <a:pt x="220364" y="249600"/>
                        <a:pt x="226214" y="225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446E394-6B42-43BC-AF2E-6B788B640631}"/>
                    </a:ext>
                  </a:extLst>
                </p:cNvPr>
                <p:cNvSpPr/>
                <p:nvPr/>
              </p:nvSpPr>
              <p:spPr>
                <a:xfrm>
                  <a:off x="6760221" y="2208416"/>
                  <a:ext cx="282693" cy="599625"/>
                </a:xfrm>
                <a:custGeom>
                  <a:avLst/>
                  <a:gdLst>
                    <a:gd name="connsiteX0" fmla="*/ 281775 w 282693"/>
                    <a:gd name="connsiteY0" fmla="*/ 229125 h 599625"/>
                    <a:gd name="connsiteX1" fmla="*/ 236925 w 282693"/>
                    <a:gd name="connsiteY1" fmla="*/ 67275 h 599625"/>
                    <a:gd name="connsiteX2" fmla="*/ 228150 w 282693"/>
                    <a:gd name="connsiteY2" fmla="*/ 51675 h 599625"/>
                    <a:gd name="connsiteX3" fmla="*/ 160875 w 282693"/>
                    <a:gd name="connsiteY3" fmla="*/ 8775 h 599625"/>
                    <a:gd name="connsiteX4" fmla="*/ 108225 w 282693"/>
                    <a:gd name="connsiteY4" fmla="*/ 0 h 599625"/>
                    <a:gd name="connsiteX5" fmla="*/ 55575 w 282693"/>
                    <a:gd name="connsiteY5" fmla="*/ 8775 h 599625"/>
                    <a:gd name="connsiteX6" fmla="*/ 0 w 282693"/>
                    <a:gd name="connsiteY6" fmla="*/ 39975 h 599625"/>
                    <a:gd name="connsiteX7" fmla="*/ 11700 w 282693"/>
                    <a:gd name="connsiteY7" fmla="*/ 62400 h 599625"/>
                    <a:gd name="connsiteX8" fmla="*/ 55575 w 282693"/>
                    <a:gd name="connsiteY8" fmla="*/ 224250 h 599625"/>
                    <a:gd name="connsiteX9" fmla="*/ 29250 w 282693"/>
                    <a:gd name="connsiteY9" fmla="*/ 282750 h 599625"/>
                    <a:gd name="connsiteX10" fmla="*/ 29250 w 282693"/>
                    <a:gd name="connsiteY10" fmla="*/ 599625 h 599625"/>
                    <a:gd name="connsiteX11" fmla="*/ 87750 w 282693"/>
                    <a:gd name="connsiteY11" fmla="*/ 599625 h 599625"/>
                    <a:gd name="connsiteX12" fmla="*/ 87750 w 282693"/>
                    <a:gd name="connsiteY12" fmla="*/ 320775 h 599625"/>
                    <a:gd name="connsiteX13" fmla="*/ 126750 w 282693"/>
                    <a:gd name="connsiteY13" fmla="*/ 320775 h 599625"/>
                    <a:gd name="connsiteX14" fmla="*/ 126750 w 282693"/>
                    <a:gd name="connsiteY14" fmla="*/ 598650 h 599625"/>
                    <a:gd name="connsiteX15" fmla="*/ 185250 w 282693"/>
                    <a:gd name="connsiteY15" fmla="*/ 598650 h 599625"/>
                    <a:gd name="connsiteX16" fmla="*/ 185250 w 282693"/>
                    <a:gd name="connsiteY16" fmla="*/ 103350 h 599625"/>
                    <a:gd name="connsiteX17" fmla="*/ 224250 w 282693"/>
                    <a:gd name="connsiteY17" fmla="*/ 245700 h 599625"/>
                    <a:gd name="connsiteX18" fmla="*/ 252525 w 282693"/>
                    <a:gd name="connsiteY18" fmla="*/ 267150 h 599625"/>
                    <a:gd name="connsiteX19" fmla="*/ 260325 w 282693"/>
                    <a:gd name="connsiteY19" fmla="*/ 266175 h 599625"/>
                    <a:gd name="connsiteX20" fmla="*/ 281775 w 282693"/>
                    <a:gd name="connsiteY20" fmla="*/ 229125 h 59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2693" h="599625">
                      <a:moveTo>
                        <a:pt x="281775" y="229125"/>
                      </a:moveTo>
                      <a:lnTo>
                        <a:pt x="236925" y="67275"/>
                      </a:lnTo>
                      <a:cubicBezTo>
                        <a:pt x="234975" y="61425"/>
                        <a:pt x="232050" y="55575"/>
                        <a:pt x="228150" y="51675"/>
                      </a:cubicBezTo>
                      <a:cubicBezTo>
                        <a:pt x="209625" y="32175"/>
                        <a:pt x="186225" y="17550"/>
                        <a:pt x="160875" y="8775"/>
                      </a:cubicBezTo>
                      <a:cubicBezTo>
                        <a:pt x="144300" y="2925"/>
                        <a:pt x="126750" y="0"/>
                        <a:pt x="108225" y="0"/>
                      </a:cubicBezTo>
                      <a:cubicBezTo>
                        <a:pt x="89700" y="0"/>
                        <a:pt x="72150" y="2925"/>
                        <a:pt x="55575" y="8775"/>
                      </a:cubicBezTo>
                      <a:cubicBezTo>
                        <a:pt x="35100" y="15600"/>
                        <a:pt x="16575" y="26325"/>
                        <a:pt x="0" y="39975"/>
                      </a:cubicBezTo>
                      <a:cubicBezTo>
                        <a:pt x="5850" y="46800"/>
                        <a:pt x="9750" y="54600"/>
                        <a:pt x="11700" y="62400"/>
                      </a:cubicBezTo>
                      <a:lnTo>
                        <a:pt x="55575" y="224250"/>
                      </a:lnTo>
                      <a:cubicBezTo>
                        <a:pt x="62400" y="248625"/>
                        <a:pt x="49725" y="273000"/>
                        <a:pt x="29250" y="282750"/>
                      </a:cubicBezTo>
                      <a:lnTo>
                        <a:pt x="29250" y="599625"/>
                      </a:lnTo>
                      <a:lnTo>
                        <a:pt x="87750" y="599625"/>
                      </a:lnTo>
                      <a:lnTo>
                        <a:pt x="87750" y="320775"/>
                      </a:lnTo>
                      <a:lnTo>
                        <a:pt x="126750" y="320775"/>
                      </a:lnTo>
                      <a:lnTo>
                        <a:pt x="126750" y="598650"/>
                      </a:lnTo>
                      <a:lnTo>
                        <a:pt x="185250" y="598650"/>
                      </a:lnTo>
                      <a:lnTo>
                        <a:pt x="185250" y="103350"/>
                      </a:lnTo>
                      <a:lnTo>
                        <a:pt x="224250" y="245700"/>
                      </a:lnTo>
                      <a:cubicBezTo>
                        <a:pt x="228150" y="258375"/>
                        <a:pt x="239850" y="267150"/>
                        <a:pt x="252525" y="267150"/>
                      </a:cubicBezTo>
                      <a:cubicBezTo>
                        <a:pt x="255450" y="267150"/>
                        <a:pt x="257400" y="267150"/>
                        <a:pt x="260325" y="266175"/>
                      </a:cubicBezTo>
                      <a:cubicBezTo>
                        <a:pt x="276900" y="262275"/>
                        <a:pt x="285675" y="244725"/>
                        <a:pt x="281775" y="229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DD3AB1-0E71-4512-A174-0AF131FD12DA}"/>
                </a:ext>
              </a:extLst>
            </p:cNvPr>
            <p:cNvSpPr txBox="1"/>
            <p:nvPr/>
          </p:nvSpPr>
          <p:spPr>
            <a:xfrm>
              <a:off x="5428402" y="2853290"/>
              <a:ext cx="2425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86">
                <a:buClr>
                  <a:srgbClr val="FF0000"/>
                </a:buClr>
                <a:defRPr/>
              </a:pPr>
              <a:r>
                <a:rPr lang="en-AU" sz="2000" b="1" dirty="0">
                  <a:solidFill>
                    <a:schemeClr val="bg1"/>
                  </a:solidFill>
                </a:rPr>
                <a:t>More violent &amp; breach offenders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95275-75FA-4668-8E36-ADE29057721E}"/>
              </a:ext>
            </a:extLst>
          </p:cNvPr>
          <p:cNvGrpSpPr/>
          <p:nvPr/>
        </p:nvGrpSpPr>
        <p:grpSpPr>
          <a:xfrm>
            <a:off x="14689745" y="1617147"/>
            <a:ext cx="2485106" cy="2340000"/>
            <a:chOff x="14689745" y="1617147"/>
            <a:chExt cx="2485106" cy="234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2F8AB-730E-4140-A59E-1ECAD19658A2}"/>
                </a:ext>
              </a:extLst>
            </p:cNvPr>
            <p:cNvSpPr/>
            <p:nvPr/>
          </p:nvSpPr>
          <p:spPr>
            <a:xfrm>
              <a:off x="14755487" y="1617147"/>
              <a:ext cx="2340000" cy="234000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8C59D7-5563-4F06-B82C-97A98DE5D676}"/>
                </a:ext>
              </a:extLst>
            </p:cNvPr>
            <p:cNvSpPr txBox="1"/>
            <p:nvPr/>
          </p:nvSpPr>
          <p:spPr>
            <a:xfrm>
              <a:off x="14689745" y="2842144"/>
              <a:ext cx="248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High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 imprisonment </a:t>
              </a:r>
            </a:p>
            <a:p>
              <a:pPr algn="ctr">
                <a:buClr>
                  <a:schemeClr val="accent6"/>
                </a:buClr>
                <a:defRPr/>
              </a:pPr>
              <a:r>
                <a:rPr lang="en-AU" sz="2000" b="1" dirty="0"/>
                <a:t>rate</a:t>
              </a:r>
              <a:endParaRPr lang="en-US" sz="2000" b="1" dirty="0"/>
            </a:p>
          </p:txBody>
        </p:sp>
        <p:pic>
          <p:nvPicPr>
            <p:cNvPr id="6" name="Graphic 5" descr="Gavel">
              <a:extLst>
                <a:ext uri="{FF2B5EF4-FFF2-40B4-BE49-F238E27FC236}">
                  <a16:creationId xmlns:a16="http://schemas.microsoft.com/office/drawing/2014/main" id="{7EBE7059-5360-4C96-AB54-EAB8A40F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430404" y="178974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5FD3-EFA4-435F-A279-301A2DB50761}"/>
              </a:ext>
            </a:extLst>
          </p:cNvPr>
          <p:cNvGrpSpPr/>
          <p:nvPr/>
        </p:nvGrpSpPr>
        <p:grpSpPr>
          <a:xfrm>
            <a:off x="8385447" y="1651915"/>
            <a:ext cx="2684157" cy="2340000"/>
            <a:chOff x="8385447" y="1651915"/>
            <a:chExt cx="2684157" cy="234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1D7487-9AB1-45FC-BA37-0A1AF26264AA}"/>
                </a:ext>
              </a:extLst>
            </p:cNvPr>
            <p:cNvSpPr/>
            <p:nvPr/>
          </p:nvSpPr>
          <p:spPr>
            <a:xfrm>
              <a:off x="8539677" y="1651915"/>
              <a:ext cx="2340000" cy="23400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  <a:p>
              <a:pPr algn="ctr">
                <a:buClr>
                  <a:schemeClr val="accent6"/>
                </a:buClr>
                <a:defRPr/>
              </a:pP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FEF934-4DAC-4C9A-9DF8-E2A7D6BC958F}"/>
                </a:ext>
              </a:extLst>
            </p:cNvPr>
            <p:cNvSpPr txBox="1"/>
            <p:nvPr/>
          </p:nvSpPr>
          <p:spPr>
            <a:xfrm>
              <a:off x="8385447" y="2907806"/>
              <a:ext cx="268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More legal </a:t>
              </a:r>
            </a:p>
            <a:p>
              <a:pPr algn="ctr">
                <a:buClr>
                  <a:schemeClr val="accent6"/>
                </a:buClr>
              </a:pPr>
              <a:r>
                <a:rPr lang="en-AU" sz="2000" b="1" dirty="0">
                  <a:solidFill>
                    <a:schemeClr val="bg1"/>
                  </a:solidFill>
                </a:rPr>
                <a:t>actions</a:t>
              </a:r>
            </a:p>
            <a:p>
              <a:endParaRPr lang="en-AU" dirty="0"/>
            </a:p>
          </p:txBody>
        </p:sp>
        <p:pic>
          <p:nvPicPr>
            <p:cNvPr id="12" name="Graphic 11" descr="Police">
              <a:extLst>
                <a:ext uri="{FF2B5EF4-FFF2-40B4-BE49-F238E27FC236}">
                  <a16:creationId xmlns:a16="http://schemas.microsoft.com/office/drawing/2014/main" id="{EE8CC89E-D782-4FA1-AC58-523A0A8F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5028" y="1894225"/>
              <a:ext cx="1080000" cy="1080000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DE77437-3C89-44D6-B4C1-3517645BAC69}"/>
              </a:ext>
            </a:extLst>
          </p:cNvPr>
          <p:cNvSpPr/>
          <p:nvPr/>
        </p:nvSpPr>
        <p:spPr>
          <a:xfrm>
            <a:off x="14553279" y="4090993"/>
            <a:ext cx="3207723" cy="5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AF94B-0210-4FF0-A065-0D4560B5D253}"/>
              </a:ext>
            </a:extLst>
          </p:cNvPr>
          <p:cNvSpPr/>
          <p:nvPr/>
        </p:nvSpPr>
        <p:spPr>
          <a:xfrm>
            <a:off x="11452501" y="402701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6452D5-75EC-462B-9678-1D5DA9D9D97B}"/>
              </a:ext>
            </a:extLst>
          </p:cNvPr>
          <p:cNvSpPr/>
          <p:nvPr/>
        </p:nvSpPr>
        <p:spPr>
          <a:xfrm>
            <a:off x="8298199" y="4376925"/>
            <a:ext cx="2871445" cy="405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384FCB-4E42-4904-B716-F1747DFBEC18}"/>
              </a:ext>
            </a:extLst>
          </p:cNvPr>
          <p:cNvSpPr/>
          <p:nvPr/>
        </p:nvSpPr>
        <p:spPr>
          <a:xfrm>
            <a:off x="5191616" y="4150327"/>
            <a:ext cx="2871445" cy="38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88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8" name="Chart 57">
                <a:extLst>
                  <a:ext uri="{FF2B5EF4-FFF2-40B4-BE49-F238E27FC236}">
                    <a16:creationId xmlns:a16="http://schemas.microsoft.com/office/drawing/2014/main" id="{E8834527-1764-4E10-AD07-A1F448E3F89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098166"/>
                  </p:ext>
                </p:extLst>
              </p:nvPr>
            </p:nvGraphicFramePr>
            <p:xfrm>
              <a:off x="2134656" y="1903505"/>
              <a:ext cx="8604993" cy="81457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8" name="Chart 57">
                <a:extLst>
                  <a:ext uri="{FF2B5EF4-FFF2-40B4-BE49-F238E27FC236}">
                    <a16:creationId xmlns:a16="http://schemas.microsoft.com/office/drawing/2014/main" id="{E8834527-1764-4E10-AD07-A1F448E3F8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4656" y="1903505"/>
                <a:ext cx="8604993" cy="814579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7A553-BF5A-44DF-BF2C-612A5E18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19" y="498845"/>
            <a:ext cx="1089732" cy="782936"/>
          </a:xfrm>
          <a:prstGeom prst="rect">
            <a:avLst/>
          </a:prstGeom>
        </p:spPr>
      </p:pic>
      <p:sp>
        <p:nvSpPr>
          <p:cNvPr id="33" name="Facts rectangle">
            <a:extLst>
              <a:ext uri="{FF2B5EF4-FFF2-40B4-BE49-F238E27FC236}">
                <a16:creationId xmlns:a16="http://schemas.microsoft.com/office/drawing/2014/main" id="{89D2249C-D92F-473B-8ABB-DC39187CD3D6}"/>
              </a:ext>
            </a:extLst>
          </p:cNvPr>
          <p:cNvSpPr>
            <a:spLocks/>
          </p:cNvSpPr>
          <p:nvPr/>
        </p:nvSpPr>
        <p:spPr>
          <a:xfrm>
            <a:off x="1952305" y="1176747"/>
            <a:ext cx="8969696" cy="8954826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4" name="Content Placeholder 7" descr="Bar graph with upward trend">
            <a:extLst>
              <a:ext uri="{FF2B5EF4-FFF2-40B4-BE49-F238E27FC236}">
                <a16:creationId xmlns:a16="http://schemas.microsoft.com/office/drawing/2014/main" id="{D13C66D0-FA6B-4DA6-8803-BC3A23A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3697157" y="8998043"/>
            <a:ext cx="765436" cy="7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065495AE-2721-4443-BE86-0559E744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22" y="951677"/>
            <a:ext cx="5906418" cy="4114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Aboriginal adult </a:t>
            </a:r>
            <a:r>
              <a:rPr lang="en-AU" altLang="en-US" sz="2000" b="1" u="sng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remand</a:t>
            </a: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: top offences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BFF704-5FA9-43AF-9FDE-29D3EF710477}"/>
              </a:ext>
            </a:extLst>
          </p:cNvPr>
          <p:cNvGrpSpPr/>
          <p:nvPr/>
        </p:nvGrpSpPr>
        <p:grpSpPr>
          <a:xfrm>
            <a:off x="2112641" y="1395122"/>
            <a:ext cx="2544420" cy="508383"/>
            <a:chOff x="2044520" y="1006360"/>
            <a:chExt cx="2203233" cy="3854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EC5AD0-2125-49DD-8BAA-FF3AF99C10F7}"/>
                </a:ext>
              </a:extLst>
            </p:cNvPr>
            <p:cNvSpPr/>
            <p:nvPr/>
          </p:nvSpPr>
          <p:spPr>
            <a:xfrm>
              <a:off x="2044520" y="1006360"/>
              <a:ext cx="1101616" cy="385480"/>
            </a:xfrm>
            <a:prstGeom prst="rect">
              <a:avLst/>
            </a:prstGeom>
            <a:solidFill>
              <a:srgbClr val="241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Violent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7AE2A8-76BD-46F7-B5ED-C2CFA4ADE290}"/>
                </a:ext>
              </a:extLst>
            </p:cNvPr>
            <p:cNvSpPr/>
            <p:nvPr/>
          </p:nvSpPr>
          <p:spPr>
            <a:xfrm>
              <a:off x="3146136" y="1012411"/>
              <a:ext cx="1101617" cy="379429"/>
            </a:xfrm>
            <a:prstGeom prst="rect">
              <a:avLst/>
            </a:prstGeom>
            <a:solidFill>
              <a:srgbClr val="2190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Non-violent</a:t>
              </a:r>
              <a:endParaRPr lang="en-AU" sz="1400" b="1" dirty="0"/>
            </a:p>
          </p:txBody>
        </p:sp>
      </p:grpSp>
      <p:sp>
        <p:nvSpPr>
          <p:cNvPr id="39" name="Facts rectangle">
            <a:extLst>
              <a:ext uri="{FF2B5EF4-FFF2-40B4-BE49-F238E27FC236}">
                <a16:creationId xmlns:a16="http://schemas.microsoft.com/office/drawing/2014/main" id="{428ECF8E-CB5C-4DFF-B22F-7627C928EB1E}"/>
              </a:ext>
            </a:extLst>
          </p:cNvPr>
          <p:cNvSpPr>
            <a:spLocks/>
          </p:cNvSpPr>
          <p:nvPr/>
        </p:nvSpPr>
        <p:spPr>
          <a:xfrm>
            <a:off x="11056804" y="1176746"/>
            <a:ext cx="6733726" cy="5661171"/>
          </a:xfrm>
          <a:prstGeom prst="roundRect">
            <a:avLst>
              <a:gd name="adj" fmla="val 313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lIns="137135" tIns="68568" rIns="137135" bIns="68568" anchor="ctr"/>
          <a:lstStyle/>
          <a:p>
            <a:pPr algn="ctr" defTabSz="685676">
              <a:defRPr/>
            </a:pPr>
            <a:endParaRPr lang="en-AU" sz="4050" kern="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663ED24-D345-488B-A038-D3AFE2F91A74}"/>
              </a:ext>
            </a:extLst>
          </p:cNvPr>
          <p:cNvSpPr/>
          <p:nvPr/>
        </p:nvSpPr>
        <p:spPr>
          <a:xfrm>
            <a:off x="11055266" y="6962942"/>
            <a:ext cx="6733726" cy="3094335"/>
          </a:xfrm>
          <a:prstGeom prst="roundRect">
            <a:avLst>
              <a:gd name="adj" fmla="val 5339"/>
            </a:avLst>
          </a:prstGeom>
          <a:solidFill>
            <a:srgbClr val="4F408E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304815">
              <a:defRPr/>
            </a:pPr>
            <a:r>
              <a:rPr lang="en-AU" sz="2000" b="1" dirty="0">
                <a:solidFill>
                  <a:schemeClr val="bg1"/>
                </a:solidFill>
              </a:rPr>
              <a:t>Violent offences are a large and growing share of remand</a:t>
            </a:r>
          </a:p>
          <a:p>
            <a:pPr marL="342900" indent="-342900" defTabSz="304815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  <a:p>
            <a:pPr marL="342900" indent="-342900" defTabSz="30481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Of the remand population: 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55%</a:t>
            </a:r>
            <a:r>
              <a:rPr lang="en-AU" sz="2000" dirty="0">
                <a:solidFill>
                  <a:schemeClr val="bg1"/>
                </a:solidFill>
              </a:rPr>
              <a:t> were for violent offences 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29% </a:t>
            </a:r>
            <a:r>
              <a:rPr lang="en-AU" sz="2000" dirty="0">
                <a:solidFill>
                  <a:schemeClr val="bg1"/>
                </a:solidFill>
              </a:rPr>
              <a:t>for DV offences</a:t>
            </a:r>
          </a:p>
          <a:p>
            <a:pPr lvl="1" defTabSz="304815"/>
            <a:endParaRPr lang="en-AU" sz="2000" dirty="0">
              <a:solidFill>
                <a:schemeClr val="bg1"/>
              </a:solidFill>
            </a:endParaRPr>
          </a:p>
          <a:p>
            <a:pPr marL="342900" indent="-342900" defTabSz="30481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Over the 5 years to 2019: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</a:rPr>
              <a:t>Two thirds </a:t>
            </a:r>
            <a:r>
              <a:rPr lang="en-AU" sz="2000" dirty="0">
                <a:solidFill>
                  <a:schemeClr val="bg1"/>
                </a:solidFill>
              </a:rPr>
              <a:t>of total growth was due to violent offences</a:t>
            </a:r>
          </a:p>
          <a:p>
            <a:pPr marL="800100" lvl="1" indent="-342900" defTabSz="30481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A further </a:t>
            </a:r>
            <a:r>
              <a:rPr lang="en-AU" sz="2000" b="1" dirty="0">
                <a:solidFill>
                  <a:schemeClr val="bg1"/>
                </a:solidFill>
              </a:rPr>
              <a:t>10%</a:t>
            </a:r>
            <a:r>
              <a:rPr lang="en-AU" sz="2000" dirty="0">
                <a:solidFill>
                  <a:schemeClr val="bg1"/>
                </a:solidFill>
              </a:rPr>
              <a:t> was due to drug offences</a:t>
            </a:r>
          </a:p>
          <a:p>
            <a:pPr defTabSz="304815">
              <a:defRPr/>
            </a:pPr>
            <a:endParaRPr lang="en-AU" sz="2000" dirty="0">
              <a:solidFill>
                <a:schemeClr val="bg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228611" indent="-228611" defTabSz="304815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ABB97B5-3419-4A1C-90D8-502A6E7E4BAD}"/>
              </a:ext>
            </a:extLst>
          </p:cNvPr>
          <p:cNvSpPr txBox="1">
            <a:spLocks/>
          </p:cNvSpPr>
          <p:nvPr/>
        </p:nvSpPr>
        <p:spPr>
          <a:xfrm>
            <a:off x="1886129" y="155427"/>
            <a:ext cx="1157450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19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400" b="1" spc="300" dirty="0">
                <a:solidFill>
                  <a:srgbClr val="453977"/>
                </a:solidFill>
              </a:rPr>
              <a:t>Changing offence types in prison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2" name="Chart 41">
                <a:extLst>
                  <a:ext uri="{FF2B5EF4-FFF2-40B4-BE49-F238E27FC236}">
                    <a16:creationId xmlns:a16="http://schemas.microsoft.com/office/drawing/2014/main" id="{D64AAFC7-E6CD-46B7-B716-424D4E93F4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4888958"/>
                  </p:ext>
                </p:extLst>
              </p:nvPr>
            </p:nvGraphicFramePr>
            <p:xfrm>
              <a:off x="2134656" y="1903505"/>
              <a:ext cx="8604993" cy="81457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42" name="Chart 41">
                <a:extLst>
                  <a:ext uri="{FF2B5EF4-FFF2-40B4-BE49-F238E27FC236}">
                    <a16:creationId xmlns:a16="http://schemas.microsoft.com/office/drawing/2014/main" id="{D64AAFC7-E6CD-46B7-B716-424D4E93F4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4656" y="1903505"/>
                <a:ext cx="8604993" cy="814579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4AC5336-21F1-4D0B-B827-08BE81AAA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55419"/>
              </p:ext>
            </p:extLst>
          </p:nvPr>
        </p:nvGraphicFramePr>
        <p:xfrm>
          <a:off x="10922001" y="1332818"/>
          <a:ext cx="7020112" cy="566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4" name="TextBox 5">
            <a:extLst>
              <a:ext uri="{FF2B5EF4-FFF2-40B4-BE49-F238E27FC236}">
                <a16:creationId xmlns:a16="http://schemas.microsoft.com/office/drawing/2014/main" id="{DC4A0D75-FF79-4526-BDBF-559FDE21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5934" y="985788"/>
            <a:ext cx="5469147" cy="41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2623" tIns="51312" rIns="102623" bIns="513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20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Change in offence mix, from 2015-2019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FB3D2D-1019-4282-BA00-49E1A3911B6D}"/>
              </a:ext>
            </a:extLst>
          </p:cNvPr>
          <p:cNvSpPr/>
          <p:nvPr/>
        </p:nvSpPr>
        <p:spPr>
          <a:xfrm>
            <a:off x="13214303" y="0"/>
            <a:ext cx="1126537" cy="8961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70E343-6C70-48C1-AF74-FE08A0593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70651" y="0"/>
            <a:ext cx="4127531" cy="96824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0196D59-FAA6-4AD5-9EA6-99855EF47E3D}"/>
              </a:ext>
            </a:extLst>
          </p:cNvPr>
          <p:cNvSpPr/>
          <p:nvPr/>
        </p:nvSpPr>
        <p:spPr>
          <a:xfrm>
            <a:off x="13770652" y="91908"/>
            <a:ext cx="829268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3568D4-31CF-4C1B-9524-4E269C2EE035}"/>
              </a:ext>
            </a:extLst>
          </p:cNvPr>
          <p:cNvSpPr/>
          <p:nvPr/>
        </p:nvSpPr>
        <p:spPr>
          <a:xfrm>
            <a:off x="15438121" y="33289"/>
            <a:ext cx="2667674" cy="931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FA132-E903-4CF2-BC74-C75DD3B69378}"/>
              </a:ext>
            </a:extLst>
          </p:cNvPr>
          <p:cNvSpPr txBox="1"/>
          <p:nvPr/>
        </p:nvSpPr>
        <p:spPr>
          <a:xfrm>
            <a:off x="8615364" y="9429750"/>
            <a:ext cx="2115896" cy="646331"/>
          </a:xfrm>
          <a:prstGeom prst="rect">
            <a:avLst/>
          </a:prstGeom>
          <a:noFill/>
          <a:ln>
            <a:solidFill>
              <a:srgbClr val="2190D7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Remand population Dec 2019: </a:t>
            </a:r>
            <a:r>
              <a:rPr lang="en-AU" b="1" dirty="0"/>
              <a:t>1,191</a:t>
            </a:r>
            <a:r>
              <a:rPr lang="en-AU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C7AD99-8304-4C2C-B35D-0A189F34A7BF}"/>
              </a:ext>
            </a:extLst>
          </p:cNvPr>
          <p:cNvSpPr txBox="1"/>
          <p:nvPr/>
        </p:nvSpPr>
        <p:spPr>
          <a:xfrm>
            <a:off x="6869603" y="2793530"/>
            <a:ext cx="7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183,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C2E4DD-CDD4-4493-8282-4D0E0BC232E1}"/>
              </a:ext>
            </a:extLst>
          </p:cNvPr>
          <p:cNvSpPr txBox="1"/>
          <p:nvPr/>
        </p:nvSpPr>
        <p:spPr>
          <a:xfrm>
            <a:off x="6906961" y="3467842"/>
            <a:ext cx="68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115,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68CB80-A829-4FBA-8588-0A5471579F4E}"/>
              </a:ext>
            </a:extLst>
          </p:cNvPr>
          <p:cNvSpPr txBox="1"/>
          <p:nvPr/>
        </p:nvSpPr>
        <p:spPr>
          <a:xfrm>
            <a:off x="6946523" y="4106523"/>
            <a:ext cx="7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107,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6CFEF3-A788-4985-A7BE-DD0D6E9AC87A}"/>
              </a:ext>
            </a:extLst>
          </p:cNvPr>
          <p:cNvSpPr txBox="1"/>
          <p:nvPr/>
        </p:nvSpPr>
        <p:spPr>
          <a:xfrm>
            <a:off x="7117674" y="4759788"/>
            <a:ext cx="53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92,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71C621-9CBF-4BC7-B384-2EF6C66092E5}"/>
              </a:ext>
            </a:extLst>
          </p:cNvPr>
          <p:cNvSpPr txBox="1"/>
          <p:nvPr/>
        </p:nvSpPr>
        <p:spPr>
          <a:xfrm>
            <a:off x="7142745" y="5439565"/>
            <a:ext cx="53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88,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49249D-0A89-4AB7-8FAA-3068DB688E31}"/>
              </a:ext>
            </a:extLst>
          </p:cNvPr>
          <p:cNvSpPr txBox="1"/>
          <p:nvPr/>
        </p:nvSpPr>
        <p:spPr>
          <a:xfrm>
            <a:off x="7172523" y="6108934"/>
            <a:ext cx="53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72,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156BF-136B-4D42-BFEC-3380682A65F7}"/>
              </a:ext>
            </a:extLst>
          </p:cNvPr>
          <p:cNvSpPr txBox="1"/>
          <p:nvPr/>
        </p:nvSpPr>
        <p:spPr>
          <a:xfrm>
            <a:off x="7162066" y="6762559"/>
            <a:ext cx="52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50,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D759D8-8070-4881-950A-7CFC0ADF6F3E}"/>
              </a:ext>
            </a:extLst>
          </p:cNvPr>
          <p:cNvSpPr txBox="1"/>
          <p:nvPr/>
        </p:nvSpPr>
        <p:spPr>
          <a:xfrm>
            <a:off x="6840760" y="2133801"/>
            <a:ext cx="7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241,</a:t>
            </a:r>
          </a:p>
        </p:txBody>
      </p:sp>
    </p:spTree>
    <p:extLst>
      <p:ext uri="{BB962C8B-B14F-4D97-AF65-F5344CB8AC3E}">
        <p14:creationId xmlns:p14="http://schemas.microsoft.com/office/powerpoint/2010/main" val="24006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Graphic spid="43" grpId="0">
        <p:bldAsOne/>
      </p:bldGraphic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28</Value>
      <Value>141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Aboriginal / Indigenous Australians</TermName>
          <TermId xmlns="http://schemas.microsoft.com/office/infopath/2007/PartnerControls">1c6810d8-8463-4894-b992-a26278d77dae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D2401461-0B00-4530-99F4-B18276292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82a661-0ade-4637-84c8-77ce31dee783"/>
    <ds:schemaRef ds:uri="e4ff26e6-61c9-4223-823f-818594960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E60060-E6EB-432B-B047-064B9246F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10FB42-B8A0-4E07-A507-5BCF00AC52C4}">
  <ds:schemaRefs>
    <ds:schemaRef ds:uri="e4ff26e6-61c9-4223-823f-818594960367"/>
    <ds:schemaRef ds:uri="7682a661-0ade-4637-84c8-77ce31dee783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18497</TotalTime>
  <Words>4917</Words>
  <Application>Microsoft Office PowerPoint</Application>
  <PresentationFormat>Custom</PresentationFormat>
  <Paragraphs>813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 Semibold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Attorney General &amp;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Di Giorgio</dc:creator>
  <cp:lastModifiedBy>Stephanie Ramsey</cp:lastModifiedBy>
  <cp:revision>1881</cp:revision>
  <cp:lastPrinted>2019-05-15T22:38:02Z</cp:lastPrinted>
  <dcterms:created xsi:type="dcterms:W3CDTF">2021-05-31T01:34:55Z</dcterms:created>
  <dcterms:modified xsi:type="dcterms:W3CDTF">2022-10-13T22:44:22Z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Report|55c057c3-5c13-4ca6-8dab-3fe1e0497fe2</vt:lpwstr>
  </property>
  <property fmtid="{D5CDD505-2E9C-101B-9397-08002B2CF9AE}" pid="4" name="Content tags">
    <vt:lpwstr>141;#Aboriginal / Indigenous Australians|1c6810d8-8463-4894-b992-a26278d77dae</vt:lpwstr>
  </property>
  <property fmtid="{D5CDD505-2E9C-101B-9397-08002B2CF9AE}" pid="5" name="DC.Type.DocType (JSMS">
    <vt:lpwstr>28;#Report|55c057c3-5c13-4ca6-8dab-3fe1e0497fe2</vt:lpwstr>
  </property>
</Properties>
</file>