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4" r:id="rId4"/>
    <p:sldId id="272" r:id="rId5"/>
    <p:sldId id="275" r:id="rId6"/>
    <p:sldId id="284" r:id="rId7"/>
    <p:sldId id="276" r:id="rId8"/>
    <p:sldId id="279" r:id="rId9"/>
    <p:sldId id="280" r:id="rId10"/>
    <p:sldId id="282" r:id="rId11"/>
    <p:sldId id="283" r:id="rId12"/>
    <p:sldId id="273" r:id="rId13"/>
    <p:sldId id="277" r:id="rId14"/>
    <p:sldId id="285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6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3.xml"/><Relationship Id="rId20" Type="http://schemas.openxmlformats.org/officeDocument/2006/relationships/viewProps" Target="view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2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9" Type="http://schemas.openxmlformats.org/officeDocument/2006/relationships/slide" Target="slides/slide8.xml"/><Relationship Id="rId22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6FC1CC-967F-44A5-B9A2-3DB8437F456A}" type="datetimeFigureOut">
              <a:rPr lang="en-US"/>
              <a:pPr>
                <a:defRPr/>
              </a:pPr>
              <a:t>15/02/15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D23D58-D6CF-40C5-BCED-EBCD1C9F0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file:///\\localhost\Volumes\marketing_services\GENERAL\Advertising\Design\Previous%20files\!UNSW\Branding%202010\New\Powerpoint\banner_powerpoint_2.jpg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file:///\\localhost\Volumes\marketing_services\GENERAL\Advertising\Design\Previous%20files\!UNSW\Branding%202010\New\Powerpoint\banner_powerpoint_2.jpg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anner_powerpoint_2.jpg" descr="/Volumes/marketing_services/GENERAL/Advertising/Design/Previous files/!UNSW/Branding 2010/New/Powerpoint/banner_powerpoint_2.jpg"/>
          <p:cNvPicPr>
            <a:picLocks noChangeAspect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1431925"/>
            <a:ext cx="91567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592000" y="3340800"/>
            <a:ext cx="5689600" cy="360362"/>
          </a:xfrm>
          <a:prstGeom prst="rect">
            <a:avLst/>
          </a:prstGeom>
        </p:spPr>
        <p:txBody>
          <a:bodyPr/>
          <a:lstStyle>
            <a:lvl1pPr>
              <a:buNone/>
              <a:defRPr sz="1200" b="1" baseline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92000" y="1602000"/>
            <a:ext cx="5688012" cy="576411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592000" y="2208270"/>
            <a:ext cx="5689600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nner_powerpoin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0480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nner_powerpoint_2.jpg" descr="/Volumes/marketing_services/GENERAL/Advertising/Design/Previous files/!UNSW/Branding 2010/New/Powerpoint/banner_powerpoint_2.jpg"/>
          <p:cNvPicPr>
            <a:picLocks noChangeAspect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3160713"/>
            <a:ext cx="91567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92000" y="3330000"/>
            <a:ext cx="5688012" cy="576411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592000" y="3936462"/>
            <a:ext cx="5689600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592000" y="5076000"/>
            <a:ext cx="5689600" cy="360362"/>
          </a:xfrm>
          <a:prstGeom prst="rect">
            <a:avLst/>
          </a:prstGeom>
        </p:spPr>
        <p:txBody>
          <a:bodyPr/>
          <a:lstStyle>
            <a:lvl1pPr>
              <a:buNone/>
              <a:defRPr sz="1200" b="1" baseline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nner_powerpoin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30993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Microsoft Sans Serif" pitchFamily="34" charset="0"/>
                <a:cs typeface="Microsoft Sans Serif" pitchFamily="34" charset="0"/>
              </a:defRPr>
            </a:lvl1pPr>
            <a:lvl2pPr>
              <a:defRPr sz="1800">
                <a:latin typeface="Microsoft Sans Serif" pitchFamily="34" charset="0"/>
                <a:cs typeface="Microsoft Sans Serif" pitchFamily="34" charset="0"/>
              </a:defRPr>
            </a:lvl2pPr>
            <a:lvl3pPr>
              <a:defRPr sz="1600">
                <a:latin typeface="Microsoft Sans Serif" pitchFamily="34" charset="0"/>
                <a:cs typeface="Microsoft Sans Serif" pitchFamily="34" charset="0"/>
              </a:defRPr>
            </a:lvl3pPr>
            <a:lvl4pPr>
              <a:defRPr sz="1400">
                <a:latin typeface="Microsoft Sans Serif" pitchFamily="34" charset="0"/>
                <a:cs typeface="Microsoft Sans Serif" pitchFamily="34" charset="0"/>
              </a:defRPr>
            </a:lvl4pPr>
            <a:lvl5pPr>
              <a:defRPr sz="1400">
                <a:latin typeface="Microsoft Sans Serif" pitchFamily="34" charset="0"/>
                <a:cs typeface="Microsoft Sans Serif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32048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Microsoft Sans Serif" pitchFamily="34" charset="0"/>
                <a:cs typeface="Microsoft Sans Serif" pitchFamily="34" charset="0"/>
              </a:defRPr>
            </a:lvl1pPr>
            <a:lvl2pPr>
              <a:defRPr sz="1800">
                <a:latin typeface="Microsoft Sans Serif" pitchFamily="34" charset="0"/>
                <a:cs typeface="Microsoft Sans Serif" pitchFamily="34" charset="0"/>
              </a:defRPr>
            </a:lvl2pPr>
            <a:lvl3pPr>
              <a:defRPr sz="1600">
                <a:latin typeface="Microsoft Sans Serif" pitchFamily="34" charset="0"/>
                <a:cs typeface="Microsoft Sans Serif" pitchFamily="34" charset="0"/>
              </a:defRPr>
            </a:lvl3pPr>
            <a:lvl4pPr>
              <a:defRPr sz="1400">
                <a:latin typeface="Microsoft Sans Serif" pitchFamily="34" charset="0"/>
                <a:cs typeface="Microsoft Sans Serif" pitchFamily="34" charset="0"/>
              </a:defRPr>
            </a:lvl4pPr>
            <a:lvl5pPr>
              <a:defRPr sz="1400">
                <a:latin typeface="Microsoft Sans Serif" pitchFamily="34" charset="0"/>
                <a:cs typeface="Microsoft Sans Serif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banner_powerpoin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banner_powerpoin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793560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_powerpoin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nner_powerpoin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32214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Microsoft Sans Serif" pitchFamily="34" charset="0"/>
                <a:cs typeface="Microsoft Sans Serif" pitchFamily="34" charset="0"/>
              </a:defRPr>
            </a:lvl1pPr>
            <a:lvl2pPr>
              <a:defRPr sz="2000">
                <a:latin typeface="Microsoft Sans Serif" pitchFamily="34" charset="0"/>
                <a:cs typeface="Microsoft Sans Serif" pitchFamily="34" charset="0"/>
              </a:defRPr>
            </a:lvl2pPr>
            <a:lvl3pPr>
              <a:defRPr sz="1800">
                <a:latin typeface="Microsoft Sans Serif" pitchFamily="34" charset="0"/>
                <a:cs typeface="Microsoft Sans Serif" pitchFamily="34" charset="0"/>
              </a:defRPr>
            </a:lvl3pPr>
            <a:lvl4pPr>
              <a:defRPr sz="1600">
                <a:latin typeface="Microsoft Sans Serif" pitchFamily="34" charset="0"/>
                <a:cs typeface="Microsoft Sans Serif" pitchFamily="34" charset="0"/>
              </a:defRPr>
            </a:lvl4pPr>
            <a:lvl5pPr>
              <a:defRPr sz="1600">
                <a:latin typeface="Microsoft Sans Serif" pitchFamily="34" charset="0"/>
                <a:cs typeface="Microsoft Sans Serif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701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itchFamily="34" charset="0"/>
                <a:cs typeface="Microsoft Sans Serif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nner_powerpoin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Microsoft Sans Serif" pitchFamily="34" charset="0"/>
                <a:cs typeface="Microsoft Sans Serif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itchFamily="34" charset="0"/>
                <a:cs typeface="Microsoft Sans Serif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3203848" y="1628800"/>
            <a:ext cx="5111948" cy="23042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/>
            <a:r>
              <a:rPr lang="en-US" sz="3600" b="1" dirty="0" smtClean="0">
                <a:latin typeface="Garamond"/>
                <a:cs typeface="Garamond"/>
              </a:rPr>
              <a:t>Aboriginal women’s access to diversionary programs in NSW</a:t>
            </a:r>
            <a:endParaRPr lang="en-US" sz="3600" b="1" dirty="0" smtClean="0">
              <a:latin typeface="Garamond"/>
              <a:cs typeface="Garamond"/>
            </a:endParaRPr>
          </a:p>
        </p:txBody>
      </p:sp>
      <p:sp>
        <p:nvSpPr>
          <p:cNvPr id="10244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3203848" y="4437112"/>
            <a:ext cx="4753496" cy="14401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	</a:t>
            </a:r>
            <a:r>
              <a:rPr lang="en-US" sz="2400" dirty="0" smtClean="0">
                <a:latin typeface="Garamond"/>
                <a:cs typeface="Garamond"/>
              </a:rPr>
              <a:t>Ruth </a:t>
            </a:r>
            <a:r>
              <a:rPr lang="en-US" sz="2400" dirty="0" smtClean="0">
                <a:latin typeface="Garamond"/>
                <a:cs typeface="Garamond"/>
              </a:rPr>
              <a:t>McCausland</a:t>
            </a:r>
          </a:p>
          <a:p>
            <a:r>
              <a:rPr lang="en-US" sz="2400" dirty="0" smtClean="0">
                <a:latin typeface="Garamond"/>
                <a:cs typeface="Garamond"/>
              </a:rPr>
              <a:t>	School of Social Sciences</a:t>
            </a:r>
            <a:endParaRPr lang="en-US" sz="2400" dirty="0" smtClean="0">
              <a:latin typeface="Garamond"/>
              <a:cs typeface="Garamond"/>
            </a:endParaRPr>
          </a:p>
          <a:p>
            <a:r>
              <a:rPr lang="en-US" sz="2400" dirty="0">
                <a:latin typeface="Garamond"/>
                <a:cs typeface="Garamond"/>
              </a:rPr>
              <a:t>	</a:t>
            </a:r>
            <a:r>
              <a:rPr lang="en-US" sz="2400" dirty="0" smtClean="0">
                <a:latin typeface="Garamond"/>
                <a:cs typeface="Garamond"/>
              </a:rPr>
              <a:t>University of New South </a:t>
            </a:r>
            <a:r>
              <a:rPr lang="en-US" sz="2400" dirty="0" smtClean="0">
                <a:latin typeface="Garamond"/>
                <a:cs typeface="Garamond"/>
              </a:rPr>
              <a:t>Wales</a:t>
            </a:r>
            <a:endParaRPr lang="en-US" sz="2400" dirty="0" smtClean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28592"/>
          </a:xfrm>
        </p:spPr>
        <p:txBody>
          <a:bodyPr/>
          <a:lstStyle/>
          <a:p>
            <a:pPr marL="0" indent="0"/>
            <a:r>
              <a:rPr lang="en-US" sz="2800" b="1" dirty="0" smtClean="0">
                <a:latin typeface="Garamond"/>
                <a:cs typeface="Garamond"/>
              </a:rPr>
              <a:t>Drive while </a:t>
            </a:r>
            <a:r>
              <a:rPr lang="en-US" sz="2800" b="1" dirty="0" err="1" smtClean="0">
                <a:latin typeface="Garamond"/>
                <a:cs typeface="Garamond"/>
              </a:rPr>
              <a:t>licence</a:t>
            </a:r>
            <a:r>
              <a:rPr lang="en-US" sz="2800" b="1" dirty="0" smtClean="0">
                <a:latin typeface="Garamond"/>
                <a:cs typeface="Garamond"/>
              </a:rPr>
              <a:t> disqualified or suspended</a:t>
            </a: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sz="20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sz="2000" dirty="0" smtClean="0">
              <a:latin typeface="Garamond"/>
              <a:cs typeface="Garamond"/>
            </a:endParaRPr>
          </a:p>
          <a:p>
            <a:r>
              <a:rPr lang="en-AU" sz="2000" dirty="0" smtClean="0">
                <a:latin typeface="Garamond"/>
                <a:cs typeface="Garamond"/>
              </a:rPr>
              <a:t>      </a:t>
            </a:r>
            <a:endParaRPr lang="en-AU" sz="2000" dirty="0">
              <a:latin typeface="Garamond"/>
              <a:cs typeface="Garamond"/>
            </a:endParaRPr>
          </a:p>
          <a:p>
            <a:pPr>
              <a:lnSpc>
                <a:spcPct val="110000"/>
              </a:lnSpc>
            </a:pPr>
            <a:r>
              <a:rPr lang="en-AU" sz="2000" dirty="0" smtClean="0">
                <a:latin typeface="Garamond"/>
                <a:cs typeface="Garamond"/>
              </a:rPr>
              <a:t>        Of </a:t>
            </a:r>
            <a:r>
              <a:rPr lang="en-AU" sz="2000" dirty="0">
                <a:latin typeface="Garamond"/>
                <a:cs typeface="Garamond"/>
              </a:rPr>
              <a:t>those </a:t>
            </a:r>
            <a:r>
              <a:rPr lang="en-AU" sz="2000" dirty="0" smtClean="0">
                <a:latin typeface="Garamond"/>
                <a:cs typeface="Garamond"/>
              </a:rPr>
              <a:t>convicted </a:t>
            </a:r>
            <a:r>
              <a:rPr lang="en-AU" sz="2000" dirty="0">
                <a:latin typeface="Garamond"/>
                <a:cs typeface="Garamond"/>
              </a:rPr>
              <a:t>of </a:t>
            </a:r>
            <a:r>
              <a:rPr lang="en-AU" sz="2000" dirty="0" smtClean="0">
                <a:latin typeface="Garamond"/>
                <a:cs typeface="Garamond"/>
              </a:rPr>
              <a:t>drive while licence disqualified or suspended in </a:t>
            </a:r>
            <a:r>
              <a:rPr lang="en-AU" sz="2000" dirty="0">
                <a:latin typeface="Garamond"/>
                <a:cs typeface="Garamond"/>
              </a:rPr>
              <a:t>2011:</a:t>
            </a:r>
          </a:p>
          <a:p>
            <a:pPr lvl="0"/>
            <a:r>
              <a:rPr lang="en-US" sz="2000" dirty="0" smtClean="0">
                <a:latin typeface="Garamond"/>
                <a:cs typeface="Garamond"/>
              </a:rPr>
              <a:t>           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b="1" dirty="0" smtClean="0">
                <a:latin typeface="Garamond"/>
                <a:cs typeface="Garamond"/>
              </a:rPr>
              <a:t>10.8 </a:t>
            </a:r>
            <a:r>
              <a:rPr lang="en-US" sz="2400" b="1" dirty="0">
                <a:latin typeface="Garamond"/>
                <a:cs typeface="Garamond"/>
              </a:rPr>
              <a:t>%</a:t>
            </a:r>
            <a:r>
              <a:rPr lang="en-US" sz="2400" dirty="0">
                <a:latin typeface="Garamond"/>
                <a:cs typeface="Garamond"/>
              </a:rPr>
              <a:t> of Indigenous women were imprisoned</a:t>
            </a:r>
            <a:endParaRPr lang="en-AU" sz="2400" dirty="0">
              <a:latin typeface="Garamond"/>
              <a:cs typeface="Garamond"/>
            </a:endParaRPr>
          </a:p>
          <a:p>
            <a:pPr lvl="0"/>
            <a:r>
              <a:rPr lang="en-US" sz="2400" dirty="0" smtClean="0">
                <a:latin typeface="Garamond"/>
                <a:cs typeface="Garamond"/>
              </a:rPr>
              <a:t>           </a:t>
            </a:r>
            <a:r>
              <a:rPr lang="en-US" sz="2400" b="1" dirty="0" smtClean="0">
                <a:latin typeface="Garamond"/>
                <a:cs typeface="Garamond"/>
              </a:rPr>
              <a:t>2.9 %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of non-Indigenous women were </a:t>
            </a:r>
            <a:r>
              <a:rPr lang="en-US" sz="2400" dirty="0" smtClean="0">
                <a:latin typeface="Garamond"/>
                <a:cs typeface="Garamond"/>
              </a:rPr>
              <a:t>imprisoned</a:t>
            </a:r>
            <a:endParaRPr lang="en-US" sz="2000" dirty="0" smtClean="0">
              <a:latin typeface="Garamond"/>
              <a:cs typeface="Garamond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600" i="1" dirty="0" smtClean="0">
                <a:latin typeface="Garamond"/>
                <a:cs typeface="Garamond"/>
              </a:rPr>
              <a:t>BOCSAR NSW Criminal Court Statistics 2011: </a:t>
            </a:r>
          </a:p>
          <a:p>
            <a:pPr marL="457200" lvl="1" indent="0">
              <a:buNone/>
            </a:pPr>
            <a:r>
              <a:rPr lang="en-US" sz="1600" i="1" dirty="0" smtClean="0">
                <a:latin typeface="Garamond"/>
                <a:cs typeface="Garamond"/>
              </a:rPr>
              <a:t>No. of persons found guilty in court of selected offences by Indigenous status, gender and principal penalty</a:t>
            </a:r>
            <a:endParaRPr lang="en-US" sz="1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50646"/>
              </p:ext>
            </p:extLst>
          </p:nvPr>
        </p:nvGraphicFramePr>
        <p:xfrm>
          <a:off x="1115617" y="1484783"/>
          <a:ext cx="6552729" cy="23042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3084"/>
                <a:gridCol w="2445402"/>
                <a:gridCol w="2184243"/>
              </a:tblGrid>
              <a:tr h="768086">
                <a:tc>
                  <a:txBody>
                    <a:bodyPr/>
                    <a:lstStyle/>
                    <a:p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Total convicted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Imprisoned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212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23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Non-Indigenous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1229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36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30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28592"/>
          </a:xfrm>
        </p:spPr>
        <p:txBody>
          <a:bodyPr/>
          <a:lstStyle/>
          <a:p>
            <a:pPr marL="0" indent="0"/>
            <a:r>
              <a:rPr lang="en-US" sz="3200" b="1" dirty="0" smtClean="0">
                <a:latin typeface="Garamond"/>
                <a:cs typeface="Garamond"/>
              </a:rPr>
              <a:t>Breach of suspended sentence</a:t>
            </a: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sz="20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sz="2000" dirty="0" smtClean="0">
              <a:latin typeface="Garamond"/>
              <a:cs typeface="Garamond"/>
            </a:endParaRPr>
          </a:p>
          <a:p>
            <a:r>
              <a:rPr lang="en-AU" sz="2000" dirty="0" smtClean="0">
                <a:latin typeface="Garamond"/>
                <a:cs typeface="Garamond"/>
              </a:rPr>
              <a:t>     </a:t>
            </a:r>
          </a:p>
          <a:p>
            <a:r>
              <a:rPr lang="en-AU" sz="2000" dirty="0" smtClean="0">
                <a:latin typeface="Garamond"/>
                <a:cs typeface="Garamond"/>
              </a:rPr>
              <a:t>  Of </a:t>
            </a:r>
            <a:r>
              <a:rPr lang="en-AU" sz="2000" dirty="0">
                <a:latin typeface="Garamond"/>
                <a:cs typeface="Garamond"/>
              </a:rPr>
              <a:t>those </a:t>
            </a:r>
            <a:r>
              <a:rPr lang="en-AU" sz="2000" dirty="0" smtClean="0">
                <a:latin typeface="Garamond"/>
                <a:cs typeface="Garamond"/>
              </a:rPr>
              <a:t>convicted </a:t>
            </a:r>
            <a:r>
              <a:rPr lang="en-AU" sz="2000" dirty="0">
                <a:latin typeface="Garamond"/>
                <a:cs typeface="Garamond"/>
              </a:rPr>
              <a:t>of </a:t>
            </a:r>
            <a:r>
              <a:rPr lang="en-AU" sz="2000" dirty="0" smtClean="0">
                <a:latin typeface="Garamond"/>
                <a:cs typeface="Garamond"/>
              </a:rPr>
              <a:t>breach of suspended sentence in 2011:</a:t>
            </a:r>
            <a:endParaRPr lang="en-AU" sz="2000" dirty="0">
              <a:latin typeface="Garamond"/>
              <a:cs typeface="Garamond"/>
            </a:endParaRPr>
          </a:p>
          <a:p>
            <a:pPr lvl="0"/>
            <a:r>
              <a:rPr lang="en-US" sz="2400" dirty="0" smtClean="0">
                <a:latin typeface="Garamond"/>
                <a:cs typeface="Garamond"/>
              </a:rPr>
              <a:t>            </a:t>
            </a:r>
            <a:r>
              <a:rPr lang="en-US" sz="2400" b="1" dirty="0" smtClean="0">
                <a:latin typeface="Garamond"/>
                <a:cs typeface="Garamond"/>
              </a:rPr>
              <a:t>66 </a:t>
            </a:r>
            <a:r>
              <a:rPr lang="en-US" sz="2400" b="1" dirty="0">
                <a:latin typeface="Garamond"/>
                <a:cs typeface="Garamond"/>
              </a:rPr>
              <a:t>%</a:t>
            </a:r>
            <a:r>
              <a:rPr lang="en-US" sz="2400" dirty="0">
                <a:latin typeface="Garamond"/>
                <a:cs typeface="Garamond"/>
              </a:rPr>
              <a:t> of Indigenous women were imprisoned</a:t>
            </a:r>
            <a:endParaRPr lang="en-AU" sz="2400" dirty="0">
              <a:latin typeface="Garamond"/>
              <a:cs typeface="Garamond"/>
            </a:endParaRPr>
          </a:p>
          <a:p>
            <a:pPr lvl="0">
              <a:lnSpc>
                <a:spcPct val="120000"/>
              </a:lnSpc>
            </a:pPr>
            <a:r>
              <a:rPr lang="en-US" sz="2400" dirty="0" smtClean="0">
                <a:latin typeface="Garamond"/>
                <a:cs typeface="Garamond"/>
              </a:rPr>
              <a:t>            </a:t>
            </a:r>
            <a:r>
              <a:rPr lang="en-US" sz="2400" b="1" dirty="0" smtClean="0">
                <a:latin typeface="Garamond"/>
                <a:cs typeface="Garamond"/>
              </a:rPr>
              <a:t>45.8 %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of non-Indigenous women were </a:t>
            </a:r>
            <a:r>
              <a:rPr lang="en-US" sz="2400" dirty="0" smtClean="0">
                <a:latin typeface="Garamond"/>
                <a:cs typeface="Garamond"/>
              </a:rPr>
              <a:t>imprisoned</a:t>
            </a:r>
            <a:endParaRPr lang="en-US" sz="2000" dirty="0" smtClean="0">
              <a:latin typeface="Garamond"/>
              <a:cs typeface="Garamond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600" i="1" dirty="0" smtClean="0">
                <a:latin typeface="Garamond"/>
                <a:cs typeface="Garamond"/>
              </a:rPr>
              <a:t>BOCSAR NSW Criminal Court Statistics 2011: </a:t>
            </a:r>
          </a:p>
          <a:p>
            <a:pPr marL="457200" lvl="1" indent="0">
              <a:buNone/>
            </a:pPr>
            <a:r>
              <a:rPr lang="en-US" sz="1600" i="1" dirty="0" smtClean="0">
                <a:latin typeface="Garamond"/>
                <a:cs typeface="Garamond"/>
              </a:rPr>
              <a:t>No. of persons found guilty in court of selected offences by Indigenous status, gender and principal penalty</a:t>
            </a:r>
            <a:endParaRPr lang="en-US" sz="1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97332"/>
              </p:ext>
            </p:extLst>
          </p:nvPr>
        </p:nvGraphicFramePr>
        <p:xfrm>
          <a:off x="1115616" y="1628800"/>
          <a:ext cx="6624735" cy="22322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2472274"/>
                <a:gridCol w="2208245"/>
              </a:tblGrid>
              <a:tr h="744083">
                <a:tc>
                  <a:txBody>
                    <a:bodyPr/>
                    <a:lstStyle/>
                    <a:p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Total convicted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Imprisoned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aramond"/>
                          <a:cs typeface="Garamond"/>
                        </a:rPr>
                        <a:t>47</a:t>
                      </a:r>
                      <a:endParaRPr lang="en-US" sz="28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aramond"/>
                          <a:cs typeface="Garamond"/>
                        </a:rPr>
                        <a:t>31</a:t>
                      </a:r>
                      <a:endParaRPr lang="en-US" sz="28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Non-Indigenous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aramond"/>
                          <a:cs typeface="Garamond"/>
                        </a:rPr>
                        <a:t>72</a:t>
                      </a:r>
                      <a:endParaRPr lang="en-US" sz="28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aramond"/>
                          <a:cs typeface="Garamond"/>
                        </a:rPr>
                        <a:t>33</a:t>
                      </a:r>
                      <a:endParaRPr lang="en-US" sz="28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220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Garamond"/>
                <a:cs typeface="Garamond"/>
              </a:rPr>
              <a:t>Invisibility of Aboriginal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Aboriginal and Torres Strait Islander Social Justice Commissioner (2001):</a:t>
            </a:r>
          </a:p>
          <a:p>
            <a:pPr marL="857250" lvl="1" indent="-457200">
              <a:buFont typeface="Arial"/>
              <a:buChar char="•"/>
            </a:pPr>
            <a:r>
              <a:rPr lang="en-US" sz="2600" dirty="0" smtClean="0">
                <a:latin typeface="Garamond"/>
                <a:cs typeface="Garamond"/>
              </a:rPr>
              <a:t>Aboriginal women ‘remain largely invisible to policy makers and program designers with very little attention devoted to their specific situation and needs’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Need for an Aboriginal women-</a:t>
            </a:r>
            <a:r>
              <a:rPr lang="en-US" sz="2800" dirty="0" err="1" smtClean="0">
                <a:latin typeface="Garamond"/>
                <a:cs typeface="Garamond"/>
              </a:rPr>
              <a:t>centred</a:t>
            </a:r>
            <a:r>
              <a:rPr lang="en-US" sz="2800" dirty="0" smtClean="0">
                <a:latin typeface="Garamond"/>
                <a:cs typeface="Garamond"/>
              </a:rPr>
              <a:t> approach to diversionary policy and programming</a:t>
            </a:r>
            <a:endParaRPr lang="en-US" sz="28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66237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Garamond"/>
                <a:cs typeface="Garamond"/>
              </a:rPr>
              <a:t>Recommendations of research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latin typeface="Garamond"/>
                <a:cs typeface="Garamond"/>
              </a:rPr>
              <a:t>Disaggregation of data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latin typeface="Garamond"/>
                <a:cs typeface="Garamond"/>
              </a:rPr>
              <a:t>Impact Statements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latin typeface="Garamond"/>
                <a:cs typeface="Garamond"/>
              </a:rPr>
              <a:t>More comprehensive evaluation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latin typeface="Garamond"/>
                <a:cs typeface="Garamond"/>
              </a:rPr>
              <a:t>Expansion of sentencing options</a:t>
            </a: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2691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Garamond"/>
                <a:cs typeface="Garamond"/>
              </a:rPr>
              <a:t>Recommendations of research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9248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US" sz="3200" dirty="0" smtClean="0">
                <a:latin typeface="Garamond"/>
                <a:cs typeface="Garamond"/>
              </a:rPr>
              <a:t>Alternative monitoring systems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US" sz="3200" dirty="0" smtClean="0">
                <a:latin typeface="Garamond"/>
                <a:cs typeface="Garamond"/>
              </a:rPr>
              <a:t>Amendment of eligibility criteria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US" sz="3200" dirty="0">
                <a:latin typeface="Garamond"/>
                <a:cs typeface="Garamond"/>
              </a:rPr>
              <a:t> Expansion of diversionary programs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US" sz="3200" dirty="0">
                <a:latin typeface="Garamond"/>
                <a:cs typeface="Garamond"/>
              </a:rPr>
              <a:t> Staff training and resources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5"/>
            </a:pPr>
            <a:endParaRPr lang="en-US" sz="3200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76595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Garamond"/>
                <a:cs typeface="Garamond"/>
              </a:rPr>
              <a:t>Recommendations of research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9"/>
            </a:pPr>
            <a:r>
              <a:rPr lang="en-US" sz="3200" dirty="0" smtClean="0">
                <a:latin typeface="Garamond"/>
                <a:cs typeface="Garamond"/>
              </a:rPr>
              <a:t>Aboriginal Practice Checklist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9"/>
            </a:pPr>
            <a:r>
              <a:rPr lang="en-US" sz="3200" dirty="0" smtClean="0">
                <a:latin typeface="Garamond"/>
                <a:cs typeface="Garamond"/>
              </a:rPr>
              <a:t> Aboriginal staff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9"/>
            </a:pPr>
            <a:r>
              <a:rPr lang="en-US" sz="3200" dirty="0" smtClean="0">
                <a:latin typeface="Garamond"/>
                <a:cs typeface="Garamond"/>
              </a:rPr>
              <a:t> Appropriate housing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9"/>
            </a:pPr>
            <a:r>
              <a:rPr lang="en-US" sz="3200" dirty="0" smtClean="0">
                <a:latin typeface="Garamond"/>
                <a:cs typeface="Garamond"/>
              </a:rPr>
              <a:t> Holistic, one-stop shop model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6549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r>
              <a:rPr lang="en-US" sz="3600" b="1" dirty="0" smtClean="0">
                <a:latin typeface="Garamond"/>
                <a:cs typeface="Garamond"/>
              </a:rPr>
              <a:t>Background</a:t>
            </a:r>
            <a:endParaRPr lang="en-US" sz="3600" b="1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"/>
              </a:spcAft>
              <a:buFont typeface="Arial"/>
              <a:buChar char="•"/>
            </a:pPr>
            <a:r>
              <a:rPr lang="en-US" sz="3000" dirty="0" smtClean="0">
                <a:latin typeface="Garamond"/>
                <a:cs typeface="Garamond"/>
              </a:rPr>
              <a:t>Aboriginal women make up 2% of the female population, but over 30% of the women’s prison population in NSW</a:t>
            </a:r>
          </a:p>
          <a:p>
            <a:pPr marL="0" indent="0">
              <a:lnSpc>
                <a:spcPct val="90000"/>
              </a:lnSpc>
              <a:spcAft>
                <a:spcPts val="100"/>
              </a:spcAft>
            </a:pPr>
            <a:endParaRPr lang="en-US" sz="3000" dirty="0" smtClean="0"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100"/>
              </a:spcAft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Aboriginal women experience h</a:t>
            </a:r>
            <a:r>
              <a:rPr lang="en-US" sz="2800" dirty="0" smtClean="0">
                <a:latin typeface="Garamond"/>
                <a:cs typeface="Garamond"/>
              </a:rPr>
              <a:t>igher rates of: </a:t>
            </a:r>
          </a:p>
          <a:p>
            <a:pPr lvl="1">
              <a:lnSpc>
                <a:spcPct val="90000"/>
              </a:lnSpc>
              <a:spcAft>
                <a:spcPts val="100"/>
              </a:spcAft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Mental health disorders</a:t>
            </a:r>
          </a:p>
          <a:p>
            <a:pPr lvl="1">
              <a:lnSpc>
                <a:spcPct val="90000"/>
              </a:lnSpc>
              <a:spcAft>
                <a:spcPts val="100"/>
              </a:spcAft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Cognitive impairment </a:t>
            </a:r>
          </a:p>
          <a:p>
            <a:pPr lvl="1">
              <a:lnSpc>
                <a:spcPct val="90000"/>
              </a:lnSpc>
              <a:spcAft>
                <a:spcPts val="100"/>
              </a:spcAft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Family and sexual violence</a:t>
            </a:r>
          </a:p>
          <a:p>
            <a:pPr lvl="1">
              <a:lnSpc>
                <a:spcPct val="90000"/>
              </a:lnSpc>
              <a:spcAft>
                <a:spcPts val="100"/>
              </a:spcAft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Homelessness</a:t>
            </a:r>
            <a:endParaRPr lang="en-US" dirty="0" smtClean="0">
              <a:latin typeface="Garamond"/>
              <a:cs typeface="Garamond"/>
            </a:endParaRPr>
          </a:p>
          <a:p>
            <a:pPr lvl="1">
              <a:lnSpc>
                <a:spcPct val="90000"/>
              </a:lnSpc>
              <a:spcAft>
                <a:spcPts val="100"/>
              </a:spcAft>
              <a:buFont typeface="Arial"/>
              <a:buChar char="•"/>
            </a:pPr>
            <a:r>
              <a:rPr lang="en-US" dirty="0">
                <a:latin typeface="Garamond"/>
                <a:cs typeface="Garamond"/>
              </a:rPr>
              <a:t>Return to prison</a:t>
            </a:r>
          </a:p>
          <a:p>
            <a:pPr lvl="1">
              <a:lnSpc>
                <a:spcPct val="90000"/>
              </a:lnSpc>
              <a:spcAft>
                <a:spcPts val="100"/>
              </a:spcAft>
              <a:buFont typeface="Arial"/>
              <a:buChar char="•"/>
            </a:pP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r>
              <a:rPr lang="en-US" sz="2800" b="1" dirty="0" smtClean="0">
                <a:latin typeface="Garamond"/>
                <a:cs typeface="Garamond"/>
              </a:rPr>
              <a:t>Women’s Advisory Council, Corrective Services NSW </a:t>
            </a:r>
            <a:endParaRPr lang="en-US" sz="2800" b="1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3000" dirty="0" smtClean="0">
                <a:latin typeface="Garamond"/>
                <a:cs typeface="Garamond"/>
              </a:rPr>
              <a:t>Commissioned research on Aboriginal women’s access to diversionary programs in NSW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Participation and completion 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Particular barriers and challenges</a:t>
            </a:r>
          </a:p>
          <a:p>
            <a:pPr lvl="1"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r>
              <a:rPr lang="en-US" sz="3000" dirty="0" smtClean="0">
                <a:latin typeface="Garamond"/>
                <a:cs typeface="Garamond"/>
              </a:rPr>
              <a:t>Literature review – research and evaluations </a:t>
            </a:r>
          </a:p>
          <a:p>
            <a:pPr>
              <a:buFont typeface="Arial"/>
              <a:buChar char="•"/>
            </a:pPr>
            <a:r>
              <a:rPr lang="en-US" sz="3000" dirty="0" smtClean="0">
                <a:latin typeface="Garamond"/>
                <a:cs typeface="Garamond"/>
              </a:rPr>
              <a:t>Data from diversionary program staff, BOCSAR</a:t>
            </a:r>
            <a:endParaRPr lang="en-US" sz="3000" dirty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1793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Garamond"/>
                <a:cs typeface="Garamond"/>
              </a:rPr>
              <a:t>Diversionary programs in NSW</a:t>
            </a:r>
            <a:endParaRPr lang="en-US" sz="3600" b="1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Police cautions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Pre-sentence programs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 smtClean="0">
                <a:latin typeface="Garamond"/>
                <a:cs typeface="Garamond"/>
              </a:rPr>
              <a:t>MERIT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 smtClean="0">
                <a:latin typeface="Garamond"/>
                <a:cs typeface="Garamond"/>
              </a:rPr>
              <a:t>CREDIT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 smtClean="0">
                <a:latin typeface="Garamond"/>
                <a:cs typeface="Garamond"/>
              </a:rPr>
              <a:t>Drug Court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Court intervention programs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 smtClean="0">
                <a:latin typeface="Garamond"/>
                <a:cs typeface="Garamond"/>
              </a:rPr>
              <a:t>Circle Sentencing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 smtClean="0">
                <a:latin typeface="Garamond"/>
                <a:cs typeface="Garamond"/>
              </a:rPr>
              <a:t>Forum Sentencing</a:t>
            </a:r>
          </a:p>
          <a:p>
            <a:pPr marL="400050" lvl="1" indent="0">
              <a:buNone/>
            </a:pPr>
            <a:endParaRPr lang="en-US" sz="2000" dirty="0" smtClean="0">
              <a:latin typeface="Garamond"/>
              <a:cs typeface="Garamond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Sentencing options</a:t>
            </a:r>
            <a:endParaRPr lang="en-US" sz="2800" dirty="0">
              <a:latin typeface="Garamond"/>
              <a:cs typeface="Garamond"/>
            </a:endParaRPr>
          </a:p>
          <a:p>
            <a:pPr marL="457200" indent="-4572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348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Garamond"/>
                <a:cs typeface="Garamond"/>
              </a:rPr>
              <a:t>Findings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/>
          <a:lstStyle/>
          <a:p>
            <a:pPr lvl="0"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Aboriginal women were less likely than non-Aboriginal women to be referred to or complete </a:t>
            </a:r>
            <a:r>
              <a:rPr lang="en-AU" sz="2800" dirty="0" smtClean="0">
                <a:latin typeface="Garamond"/>
                <a:cs typeface="Garamond"/>
              </a:rPr>
              <a:t>pre</a:t>
            </a:r>
            <a:r>
              <a:rPr lang="en-AU" sz="2800" dirty="0">
                <a:latin typeface="Garamond"/>
                <a:cs typeface="Garamond"/>
              </a:rPr>
              <a:t>-sentencing and court intervention </a:t>
            </a:r>
            <a:r>
              <a:rPr lang="en-AU" sz="2800" dirty="0" smtClean="0">
                <a:latin typeface="Garamond"/>
                <a:cs typeface="Garamond"/>
              </a:rPr>
              <a:t>programs </a:t>
            </a:r>
          </a:p>
          <a:p>
            <a:pPr lvl="1">
              <a:buFont typeface="Arial"/>
              <a:buChar char="•"/>
            </a:pPr>
            <a:r>
              <a:rPr lang="en-AU" sz="2400" dirty="0" smtClean="0">
                <a:latin typeface="Garamond"/>
                <a:cs typeface="Garamond"/>
              </a:rPr>
              <a:t>MERIT – 50% of Aboriginal women referred were accepted, and 58% of those completed</a:t>
            </a:r>
          </a:p>
          <a:p>
            <a:pPr lvl="1">
              <a:buFont typeface="Arial"/>
              <a:buChar char="•"/>
            </a:pPr>
            <a:r>
              <a:rPr lang="en-AU" sz="2400" dirty="0" smtClean="0">
                <a:latin typeface="Garamond"/>
                <a:cs typeface="Garamond"/>
              </a:rPr>
              <a:t>Significant regional variance – </a:t>
            </a:r>
            <a:r>
              <a:rPr lang="en-AU" sz="2400" dirty="0" err="1" smtClean="0">
                <a:latin typeface="Garamond"/>
                <a:cs typeface="Garamond"/>
              </a:rPr>
              <a:t>ie</a:t>
            </a:r>
            <a:r>
              <a:rPr lang="en-AU" sz="2400" dirty="0" smtClean="0">
                <a:latin typeface="Garamond"/>
                <a:cs typeface="Garamond"/>
              </a:rPr>
              <a:t> Circle Sentencing, CREDIT</a:t>
            </a:r>
            <a:endParaRPr lang="en-US" sz="2400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Data </a:t>
            </a:r>
            <a:r>
              <a:rPr lang="en-US" sz="2800" dirty="0">
                <a:latin typeface="Garamond"/>
                <a:cs typeface="Garamond"/>
              </a:rPr>
              <a:t>unavailable for Drug </a:t>
            </a:r>
            <a:r>
              <a:rPr lang="en-US" sz="2800" dirty="0" smtClean="0">
                <a:latin typeface="Garamond"/>
                <a:cs typeface="Garamond"/>
              </a:rPr>
              <a:t>Court</a:t>
            </a:r>
            <a:endParaRPr lang="en-US" sz="2800" dirty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Under-represented in Forum Sentencing </a:t>
            </a:r>
            <a:r>
              <a:rPr lang="en-US" sz="2000" dirty="0" smtClean="0">
                <a:latin typeface="Garamond"/>
                <a:cs typeface="Garamond"/>
              </a:rPr>
              <a:t>– 15% of women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Garamond"/>
                <a:cs typeface="Garamond"/>
              </a:rPr>
              <a:t>Less likely to access and complete programs in custody</a:t>
            </a:r>
          </a:p>
          <a:p>
            <a:pPr lvl="1"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76045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/>
          <a:lstStyle/>
          <a:p>
            <a:pPr lvl="0"/>
            <a:r>
              <a:rPr lang="en-US" sz="3200" b="1" dirty="0">
                <a:latin typeface="Garamond"/>
                <a:cs typeface="Garamond"/>
              </a:rPr>
              <a:t>S</a:t>
            </a:r>
            <a:r>
              <a:rPr lang="en-US" sz="3200" b="1" dirty="0" smtClean="0">
                <a:latin typeface="Garamond"/>
                <a:cs typeface="Garamond"/>
              </a:rPr>
              <a:t>entencing data on Indigenous women </a:t>
            </a:r>
            <a:br>
              <a:rPr lang="en-US" sz="3200" b="1" dirty="0" smtClean="0">
                <a:latin typeface="Garamond"/>
                <a:cs typeface="Garamond"/>
              </a:rPr>
            </a:br>
            <a:r>
              <a:rPr lang="en-AU" sz="2400" i="1" dirty="0" smtClean="0">
                <a:latin typeface="Garamond"/>
                <a:cs typeface="Garamond"/>
              </a:rPr>
              <a:t>NSW </a:t>
            </a:r>
            <a:r>
              <a:rPr lang="en-AU" sz="2400" i="1" dirty="0">
                <a:latin typeface="Garamond"/>
                <a:cs typeface="Garamond"/>
              </a:rPr>
              <a:t>Criminal Court Statistics 2011: </a:t>
            </a:r>
            <a:r>
              <a:rPr lang="en-AU" sz="2400" i="1" dirty="0" smtClean="0">
                <a:latin typeface="Garamond"/>
                <a:cs typeface="Garamond"/>
              </a:rPr>
              <a:t>number </a:t>
            </a:r>
            <a:r>
              <a:rPr lang="en-AU" sz="2400" i="1" dirty="0">
                <a:latin typeface="Garamond"/>
                <a:cs typeface="Garamond"/>
              </a:rPr>
              <a:t>of persons found guilty in court </a:t>
            </a:r>
            <a:r>
              <a:rPr lang="en-AU" sz="2400" i="1" dirty="0" smtClean="0">
                <a:latin typeface="Garamond"/>
                <a:cs typeface="Garamond"/>
              </a:rPr>
              <a:t>of selected </a:t>
            </a:r>
            <a:r>
              <a:rPr lang="en-AU" sz="2400" i="1" dirty="0">
                <a:latin typeface="Garamond"/>
                <a:cs typeface="Garamond"/>
              </a:rPr>
              <a:t>offences by Indigenous status, gender and principal penalty</a:t>
            </a:r>
            <a:br>
              <a:rPr lang="en-AU" sz="2400" i="1" dirty="0">
                <a:latin typeface="Garamond"/>
                <a:cs typeface="Garamond"/>
              </a:rPr>
            </a:b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 numCol="2"/>
          <a:lstStyle/>
          <a:p>
            <a:pPr lvl="1">
              <a:buFont typeface="Arial"/>
              <a:buChar char="•"/>
            </a:pPr>
            <a:r>
              <a:rPr lang="en-AU" sz="2000" dirty="0" smtClean="0">
                <a:latin typeface="Garamond"/>
                <a:cs typeface="Garamond"/>
              </a:rPr>
              <a:t>Assault - 889</a:t>
            </a:r>
          </a:p>
          <a:p>
            <a:pPr lvl="1">
              <a:buFont typeface="Arial"/>
              <a:buChar char="•"/>
            </a:pPr>
            <a:r>
              <a:rPr lang="en-AU" sz="2000" dirty="0">
                <a:latin typeface="Garamond"/>
                <a:cs typeface="Garamond"/>
              </a:rPr>
              <a:t>Theft (except </a:t>
            </a:r>
            <a:r>
              <a:rPr lang="en-AU" sz="2000" dirty="0" err="1" smtClean="0">
                <a:latin typeface="Garamond"/>
                <a:cs typeface="Garamond"/>
              </a:rPr>
              <a:t>mtr</a:t>
            </a:r>
            <a:r>
              <a:rPr lang="en-AU" sz="2000" dirty="0" smtClean="0">
                <a:latin typeface="Garamond"/>
                <a:cs typeface="Garamond"/>
              </a:rPr>
              <a:t> vehicles) - 384</a:t>
            </a:r>
            <a:endParaRPr lang="en-AU" sz="2000" dirty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r>
              <a:rPr lang="en-AU" sz="2000" dirty="0" smtClean="0">
                <a:latin typeface="Garamond"/>
                <a:cs typeface="Garamond"/>
              </a:rPr>
              <a:t>Theft </a:t>
            </a:r>
            <a:r>
              <a:rPr lang="en-AU" sz="2000" dirty="0">
                <a:latin typeface="Garamond"/>
                <a:cs typeface="Garamond"/>
              </a:rPr>
              <a:t>from retail </a:t>
            </a:r>
            <a:r>
              <a:rPr lang="en-AU" sz="2000" dirty="0" smtClean="0">
                <a:latin typeface="Garamond"/>
                <a:cs typeface="Garamond"/>
              </a:rPr>
              <a:t>premises - 249</a:t>
            </a:r>
            <a:endParaRPr lang="en-AU" sz="2000" dirty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r>
              <a:rPr lang="en-AU" sz="2000" dirty="0">
                <a:latin typeface="Garamond"/>
                <a:cs typeface="Garamond"/>
              </a:rPr>
              <a:t>Exceed the prescribed content of </a:t>
            </a:r>
            <a:r>
              <a:rPr lang="en-AU" sz="2000" dirty="0" smtClean="0">
                <a:latin typeface="Garamond"/>
                <a:cs typeface="Garamond"/>
              </a:rPr>
              <a:t>alcohol/other </a:t>
            </a:r>
            <a:r>
              <a:rPr lang="en-AU" sz="2000" dirty="0">
                <a:latin typeface="Garamond"/>
                <a:cs typeface="Garamond"/>
              </a:rPr>
              <a:t>substance </a:t>
            </a:r>
            <a:r>
              <a:rPr lang="en-AU" sz="2000" dirty="0" smtClean="0">
                <a:latin typeface="Garamond"/>
                <a:cs typeface="Garamond"/>
              </a:rPr>
              <a:t>limit- 218</a:t>
            </a:r>
            <a:endParaRPr lang="en-AU" sz="2000" dirty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r>
              <a:rPr lang="en-AU" sz="2000" dirty="0" smtClean="0">
                <a:latin typeface="Garamond"/>
                <a:cs typeface="Garamond"/>
              </a:rPr>
              <a:t>Drive </a:t>
            </a:r>
            <a:r>
              <a:rPr lang="en-AU" sz="2000" dirty="0">
                <a:latin typeface="Garamond"/>
                <a:cs typeface="Garamond"/>
              </a:rPr>
              <a:t>while licence disqualified or </a:t>
            </a:r>
            <a:r>
              <a:rPr lang="en-AU" sz="2000" dirty="0" smtClean="0">
                <a:latin typeface="Garamond"/>
                <a:cs typeface="Garamond"/>
              </a:rPr>
              <a:t>suspended - 212</a:t>
            </a:r>
            <a:endParaRPr lang="en-AU" sz="2000" dirty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r>
              <a:rPr lang="en-AU" sz="2000" dirty="0" smtClean="0">
                <a:latin typeface="Garamond"/>
                <a:cs typeface="Garamond"/>
              </a:rPr>
              <a:t>Possess/use </a:t>
            </a:r>
            <a:r>
              <a:rPr lang="en-AU" sz="2000" dirty="0">
                <a:latin typeface="Garamond"/>
                <a:cs typeface="Garamond"/>
              </a:rPr>
              <a:t>illicit </a:t>
            </a:r>
            <a:r>
              <a:rPr lang="en-AU" sz="2000" dirty="0" smtClean="0">
                <a:latin typeface="Garamond"/>
                <a:cs typeface="Garamond"/>
              </a:rPr>
              <a:t>drugs - 178</a:t>
            </a:r>
            <a:endParaRPr lang="en-AU" sz="2000" dirty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r>
              <a:rPr lang="en-AU" sz="2000" dirty="0">
                <a:latin typeface="Garamond"/>
                <a:cs typeface="Garamond"/>
              </a:rPr>
              <a:t>Breach </a:t>
            </a:r>
            <a:r>
              <a:rPr lang="en-AU" sz="2000" dirty="0" smtClean="0">
                <a:latin typeface="Garamond"/>
                <a:cs typeface="Garamond"/>
              </a:rPr>
              <a:t>bond </a:t>
            </a:r>
            <a:r>
              <a:rPr lang="en-AU" sz="2000" dirty="0">
                <a:latin typeface="Garamond"/>
                <a:cs typeface="Garamond"/>
              </a:rPr>
              <a:t>(</a:t>
            </a:r>
            <a:r>
              <a:rPr lang="en-AU" sz="2000" dirty="0" smtClean="0">
                <a:latin typeface="Garamond"/>
                <a:cs typeface="Garamond"/>
              </a:rPr>
              <a:t>supervised) – 146</a:t>
            </a:r>
          </a:p>
          <a:p>
            <a:pPr lvl="1">
              <a:buFont typeface="Arial"/>
              <a:buChar char="•"/>
            </a:pPr>
            <a:endParaRPr lang="en-AU" sz="2000" dirty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r>
              <a:rPr lang="en-AU" sz="2000" dirty="0">
                <a:latin typeface="Garamond"/>
                <a:cs typeface="Garamond"/>
              </a:rPr>
              <a:t>Resist or hinder police officer or justice official - 131</a:t>
            </a:r>
          </a:p>
          <a:p>
            <a:pPr lvl="1">
              <a:buFont typeface="Arial"/>
              <a:buChar char="•"/>
            </a:pPr>
            <a:r>
              <a:rPr lang="en-AU" sz="2000" dirty="0">
                <a:latin typeface="Garamond"/>
                <a:cs typeface="Garamond"/>
              </a:rPr>
              <a:t>Riot and affray - 110</a:t>
            </a:r>
          </a:p>
          <a:p>
            <a:pPr lvl="1">
              <a:buFont typeface="Arial"/>
              <a:buChar char="•"/>
            </a:pPr>
            <a:r>
              <a:rPr lang="en-AU" sz="2000" dirty="0" smtClean="0">
                <a:latin typeface="Garamond"/>
                <a:cs typeface="Garamond"/>
              </a:rPr>
              <a:t>Unlawful entry with intent/burglary, break and enter - 97</a:t>
            </a:r>
          </a:p>
          <a:p>
            <a:pPr lvl="1">
              <a:buFont typeface="Arial"/>
              <a:buChar char="•"/>
            </a:pPr>
            <a:r>
              <a:rPr lang="en-AU" sz="2000" dirty="0">
                <a:latin typeface="Garamond"/>
                <a:cs typeface="Garamond"/>
              </a:rPr>
              <a:t>Breach </a:t>
            </a:r>
            <a:r>
              <a:rPr lang="en-AU" sz="2000" dirty="0" smtClean="0">
                <a:latin typeface="Garamond"/>
                <a:cs typeface="Garamond"/>
              </a:rPr>
              <a:t>of community </a:t>
            </a:r>
            <a:r>
              <a:rPr lang="en-AU" sz="2000" dirty="0">
                <a:latin typeface="Garamond"/>
                <a:cs typeface="Garamond"/>
              </a:rPr>
              <a:t>service </a:t>
            </a:r>
            <a:r>
              <a:rPr lang="en-AU" sz="2000" dirty="0" smtClean="0">
                <a:latin typeface="Garamond"/>
                <a:cs typeface="Garamond"/>
              </a:rPr>
              <a:t>order - 82</a:t>
            </a:r>
            <a:endParaRPr lang="en-AU" sz="2000" dirty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r>
              <a:rPr lang="en-AU" sz="2000" dirty="0" smtClean="0">
                <a:latin typeface="Garamond"/>
                <a:cs typeface="Garamond"/>
              </a:rPr>
              <a:t>Breach bond </a:t>
            </a:r>
            <a:r>
              <a:rPr lang="en-AU" sz="2000" dirty="0">
                <a:latin typeface="Garamond"/>
                <a:cs typeface="Garamond"/>
              </a:rPr>
              <a:t>(</a:t>
            </a:r>
            <a:r>
              <a:rPr lang="en-AU" sz="2000" dirty="0" smtClean="0">
                <a:latin typeface="Garamond"/>
                <a:cs typeface="Garamond"/>
              </a:rPr>
              <a:t>unsupervised) - 82</a:t>
            </a:r>
            <a:endParaRPr lang="en-AU" sz="2000" dirty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r>
              <a:rPr lang="en-AU" sz="2000" dirty="0">
                <a:latin typeface="Garamond"/>
                <a:cs typeface="Garamond"/>
              </a:rPr>
              <a:t>Obtain benefit by </a:t>
            </a:r>
            <a:r>
              <a:rPr lang="en-AU" sz="2000" dirty="0" smtClean="0">
                <a:latin typeface="Garamond"/>
                <a:cs typeface="Garamond"/>
              </a:rPr>
              <a:t>deception - 68</a:t>
            </a:r>
            <a:endParaRPr lang="en-AU" sz="2000" dirty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r>
              <a:rPr lang="en-AU" sz="2000" dirty="0" smtClean="0">
                <a:latin typeface="Garamond"/>
                <a:cs typeface="Garamond"/>
              </a:rPr>
              <a:t>Breach of suspended sentence - 47</a:t>
            </a:r>
          </a:p>
          <a:p>
            <a:pPr lvl="1">
              <a:buFont typeface="Arial"/>
              <a:buChar char="•"/>
            </a:pPr>
            <a:r>
              <a:rPr lang="en-AU" sz="2000" dirty="0" smtClean="0">
                <a:latin typeface="Garamond"/>
                <a:cs typeface="Garamond"/>
              </a:rPr>
              <a:t>Breach </a:t>
            </a:r>
            <a:r>
              <a:rPr lang="en-AU" sz="2000" dirty="0">
                <a:latin typeface="Garamond"/>
                <a:cs typeface="Garamond"/>
              </a:rPr>
              <a:t>of </a:t>
            </a:r>
            <a:r>
              <a:rPr lang="en-AU" sz="2000" dirty="0" smtClean="0">
                <a:latin typeface="Garamond"/>
                <a:cs typeface="Garamond"/>
              </a:rPr>
              <a:t>bail - 6</a:t>
            </a:r>
          </a:p>
          <a:p>
            <a:pPr lvl="1">
              <a:buFont typeface="Arial"/>
              <a:buChar char="•"/>
            </a:pPr>
            <a:endParaRPr lang="en-AU" sz="20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AU" sz="24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sz="56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67443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256584"/>
          </a:xfrm>
        </p:spPr>
        <p:txBody>
          <a:bodyPr/>
          <a:lstStyle/>
          <a:p>
            <a:pPr marL="0" indent="0"/>
            <a:r>
              <a:rPr lang="en-US" sz="3200" dirty="0" smtClean="0">
                <a:latin typeface="Garamond"/>
                <a:cs typeface="Garamond"/>
              </a:rPr>
              <a:t>      </a:t>
            </a:r>
            <a:r>
              <a:rPr lang="en-US" sz="3200" b="1" dirty="0" smtClean="0">
                <a:latin typeface="Garamond"/>
                <a:cs typeface="Garamond"/>
              </a:rPr>
              <a:t>Assault</a:t>
            </a:r>
          </a:p>
          <a:p>
            <a:pPr marL="0" indent="0"/>
            <a:endParaRPr lang="en-US" sz="2800" dirty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sz="20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sz="2000" dirty="0" smtClean="0">
              <a:latin typeface="Garamond"/>
              <a:cs typeface="Garamond"/>
            </a:endParaRPr>
          </a:p>
          <a:p>
            <a:r>
              <a:rPr lang="en-AU" sz="2000" dirty="0" smtClean="0">
                <a:latin typeface="Garamond"/>
                <a:cs typeface="Garamond"/>
              </a:rPr>
              <a:t>      </a:t>
            </a:r>
            <a:endParaRPr lang="en-AU" sz="2000" dirty="0">
              <a:latin typeface="Garamond"/>
              <a:cs typeface="Garamond"/>
            </a:endParaRPr>
          </a:p>
          <a:p>
            <a:pPr>
              <a:lnSpc>
                <a:spcPct val="110000"/>
              </a:lnSpc>
            </a:pPr>
            <a:r>
              <a:rPr lang="en-AU" sz="2000" dirty="0" smtClean="0">
                <a:latin typeface="Garamond"/>
                <a:cs typeface="Garamond"/>
              </a:rPr>
              <a:t>          Of </a:t>
            </a:r>
            <a:r>
              <a:rPr lang="en-AU" sz="2000" dirty="0">
                <a:latin typeface="Garamond"/>
                <a:cs typeface="Garamond"/>
              </a:rPr>
              <a:t>those </a:t>
            </a:r>
            <a:r>
              <a:rPr lang="en-AU" sz="2000" dirty="0" smtClean="0">
                <a:latin typeface="Garamond"/>
                <a:cs typeface="Garamond"/>
              </a:rPr>
              <a:t>convicted </a:t>
            </a:r>
            <a:r>
              <a:rPr lang="en-AU" sz="2000" dirty="0">
                <a:latin typeface="Garamond"/>
                <a:cs typeface="Garamond"/>
              </a:rPr>
              <a:t>of assault in 2011:</a:t>
            </a:r>
          </a:p>
          <a:p>
            <a:pPr lvl="0"/>
            <a:r>
              <a:rPr lang="en-US" sz="2000" dirty="0" smtClean="0">
                <a:latin typeface="Garamond"/>
                <a:cs typeface="Garamond"/>
              </a:rPr>
              <a:t>            </a:t>
            </a:r>
            <a:r>
              <a:rPr lang="en-US" sz="2400" b="1" dirty="0" smtClean="0">
                <a:latin typeface="Garamond"/>
                <a:cs typeface="Garamond"/>
              </a:rPr>
              <a:t>11.4 </a:t>
            </a:r>
            <a:r>
              <a:rPr lang="en-US" sz="2400" b="1" dirty="0">
                <a:latin typeface="Garamond"/>
                <a:cs typeface="Garamond"/>
              </a:rPr>
              <a:t>%</a:t>
            </a:r>
            <a:r>
              <a:rPr lang="en-US" sz="2400" dirty="0">
                <a:latin typeface="Garamond"/>
                <a:cs typeface="Garamond"/>
              </a:rPr>
              <a:t> of Indigenous women were imprisoned</a:t>
            </a:r>
            <a:endParaRPr lang="en-AU" sz="2400" dirty="0">
              <a:latin typeface="Garamond"/>
              <a:cs typeface="Garamond"/>
            </a:endParaRPr>
          </a:p>
          <a:p>
            <a:pPr lvl="0"/>
            <a:r>
              <a:rPr lang="en-US" sz="2400" dirty="0" smtClean="0">
                <a:latin typeface="Garamond"/>
                <a:cs typeface="Garamond"/>
              </a:rPr>
              <a:t>            </a:t>
            </a:r>
            <a:r>
              <a:rPr lang="en-US" sz="2400" b="1" dirty="0" smtClean="0">
                <a:latin typeface="Garamond"/>
                <a:cs typeface="Garamond"/>
              </a:rPr>
              <a:t>2.1 %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of non-Indigenous women were </a:t>
            </a:r>
            <a:r>
              <a:rPr lang="en-US" sz="2400" dirty="0" smtClean="0">
                <a:latin typeface="Garamond"/>
                <a:cs typeface="Garamond"/>
              </a:rPr>
              <a:t>imprisoned</a:t>
            </a:r>
          </a:p>
          <a:p>
            <a:pPr lvl="0"/>
            <a:endParaRPr lang="en-US" sz="2000" dirty="0" smtClean="0">
              <a:latin typeface="Garamond"/>
              <a:cs typeface="Garamond"/>
            </a:endParaRPr>
          </a:p>
          <a:p>
            <a:pPr marL="457200" lvl="1" indent="0">
              <a:buNone/>
            </a:pPr>
            <a:r>
              <a:rPr lang="en-US" sz="1600" i="1" dirty="0" smtClean="0">
                <a:latin typeface="Garamond"/>
                <a:cs typeface="Garamond"/>
              </a:rPr>
              <a:t>BOCSAR NSW Criminal Court Statistics 2011: </a:t>
            </a:r>
          </a:p>
          <a:p>
            <a:pPr marL="457200" lvl="1" indent="0">
              <a:buNone/>
            </a:pPr>
            <a:r>
              <a:rPr lang="en-US" sz="1600" i="1" dirty="0" smtClean="0">
                <a:latin typeface="Garamond"/>
                <a:cs typeface="Garamond"/>
              </a:rPr>
              <a:t>No. of persons found guilty in court of selected offences by Indigenous status, gender and principal penalty</a:t>
            </a:r>
            <a:endParaRPr lang="en-US" sz="1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513995"/>
              </p:ext>
            </p:extLst>
          </p:nvPr>
        </p:nvGraphicFramePr>
        <p:xfrm>
          <a:off x="1115616" y="1772816"/>
          <a:ext cx="6624735" cy="22322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2472274"/>
                <a:gridCol w="2208245"/>
              </a:tblGrid>
              <a:tr h="744083">
                <a:tc>
                  <a:txBody>
                    <a:bodyPr/>
                    <a:lstStyle/>
                    <a:p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Total convicted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Imprisoned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889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101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Non-Indigenous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2288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48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75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56584"/>
          </a:xfrm>
        </p:spPr>
        <p:txBody>
          <a:bodyPr/>
          <a:lstStyle/>
          <a:p>
            <a:pPr marL="0" indent="0"/>
            <a:r>
              <a:rPr lang="en-US" sz="3200" b="1" dirty="0" smtClean="0">
                <a:latin typeface="Garamond"/>
                <a:cs typeface="Garamond"/>
              </a:rPr>
              <a:t>Theft from retail premises</a:t>
            </a: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sz="2000" dirty="0" smtClean="0">
              <a:latin typeface="Garamond"/>
              <a:cs typeface="Garamond"/>
            </a:endParaRPr>
          </a:p>
          <a:p>
            <a:endParaRPr lang="en-AU" sz="2000" dirty="0">
              <a:latin typeface="Garamond"/>
              <a:cs typeface="Garamond"/>
            </a:endParaRPr>
          </a:p>
          <a:p>
            <a:pPr>
              <a:lnSpc>
                <a:spcPct val="110000"/>
              </a:lnSpc>
            </a:pPr>
            <a:r>
              <a:rPr lang="en-AU" sz="2000" dirty="0" smtClean="0">
                <a:latin typeface="Garamond"/>
                <a:cs typeface="Garamond"/>
              </a:rPr>
              <a:t>          Of </a:t>
            </a:r>
            <a:r>
              <a:rPr lang="en-AU" sz="2000" dirty="0">
                <a:latin typeface="Garamond"/>
                <a:cs typeface="Garamond"/>
              </a:rPr>
              <a:t>those </a:t>
            </a:r>
            <a:r>
              <a:rPr lang="en-AU" sz="2000" dirty="0" smtClean="0">
                <a:latin typeface="Garamond"/>
                <a:cs typeface="Garamond"/>
              </a:rPr>
              <a:t>convicted </a:t>
            </a:r>
            <a:r>
              <a:rPr lang="en-AU" sz="2000" dirty="0">
                <a:latin typeface="Garamond"/>
                <a:cs typeface="Garamond"/>
              </a:rPr>
              <a:t>of </a:t>
            </a:r>
            <a:r>
              <a:rPr lang="en-AU" sz="2000" dirty="0" smtClean="0">
                <a:latin typeface="Garamond"/>
                <a:cs typeface="Garamond"/>
              </a:rPr>
              <a:t>theft from retail premises in </a:t>
            </a:r>
            <a:r>
              <a:rPr lang="en-AU" sz="2000" dirty="0">
                <a:latin typeface="Garamond"/>
                <a:cs typeface="Garamond"/>
              </a:rPr>
              <a:t>2011:</a:t>
            </a:r>
          </a:p>
          <a:p>
            <a:pPr lvl="0"/>
            <a:r>
              <a:rPr lang="en-US" sz="2000" dirty="0" smtClean="0">
                <a:latin typeface="Garamond"/>
                <a:cs typeface="Garamond"/>
              </a:rPr>
              <a:t>            </a:t>
            </a:r>
            <a:r>
              <a:rPr lang="en-US" sz="2400" b="1" dirty="0" smtClean="0">
                <a:latin typeface="Garamond"/>
                <a:cs typeface="Garamond"/>
              </a:rPr>
              <a:t>14.1 %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of Indigenous women were imprisoned</a:t>
            </a:r>
            <a:endParaRPr lang="en-AU" sz="2400" dirty="0">
              <a:latin typeface="Garamond"/>
              <a:cs typeface="Garamond"/>
            </a:endParaRPr>
          </a:p>
          <a:p>
            <a:pPr lvl="0"/>
            <a:r>
              <a:rPr lang="en-US" sz="2400" dirty="0" smtClean="0">
                <a:latin typeface="Garamond"/>
                <a:cs typeface="Garamond"/>
              </a:rPr>
              <a:t>            </a:t>
            </a:r>
            <a:r>
              <a:rPr lang="en-US" sz="2400" b="1" dirty="0" smtClean="0">
                <a:latin typeface="Garamond"/>
                <a:cs typeface="Garamond"/>
              </a:rPr>
              <a:t>3.2 %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of non-Indigenous women were </a:t>
            </a:r>
            <a:r>
              <a:rPr lang="en-US" sz="2400" dirty="0" smtClean="0">
                <a:latin typeface="Garamond"/>
                <a:cs typeface="Garamond"/>
              </a:rPr>
              <a:t>imprisoned</a:t>
            </a:r>
          </a:p>
          <a:p>
            <a:pPr lvl="0"/>
            <a:endParaRPr lang="en-US" sz="2000" dirty="0" smtClean="0">
              <a:latin typeface="Garamond"/>
              <a:cs typeface="Garamond"/>
            </a:endParaRPr>
          </a:p>
          <a:p>
            <a:pPr marL="457200" lvl="1" indent="0">
              <a:buNone/>
            </a:pPr>
            <a:r>
              <a:rPr lang="en-US" sz="1600" i="1" dirty="0" smtClean="0">
                <a:latin typeface="Garamond"/>
                <a:cs typeface="Garamond"/>
              </a:rPr>
              <a:t>BOCSAR NSW Criminal Court Statistics 2011: </a:t>
            </a:r>
          </a:p>
          <a:p>
            <a:pPr marL="457200" lvl="1" indent="0">
              <a:buNone/>
            </a:pPr>
            <a:r>
              <a:rPr lang="en-US" sz="1600" i="1" dirty="0" smtClean="0">
                <a:latin typeface="Garamond"/>
                <a:cs typeface="Garamond"/>
              </a:rPr>
              <a:t>No. of persons found guilty in court of selected offences by Indigenous status, gender and principal penalty</a:t>
            </a:r>
            <a:endParaRPr lang="en-US" sz="1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36886"/>
              </p:ext>
            </p:extLst>
          </p:nvPr>
        </p:nvGraphicFramePr>
        <p:xfrm>
          <a:off x="1115617" y="1484783"/>
          <a:ext cx="6552729" cy="216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3084"/>
                <a:gridCol w="2445402"/>
                <a:gridCol w="2184243"/>
              </a:tblGrid>
              <a:tr h="720080">
                <a:tc>
                  <a:txBody>
                    <a:bodyPr/>
                    <a:lstStyle/>
                    <a:p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Total convicted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Imprisoned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249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35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Non-Indigenous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780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25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75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56584"/>
          </a:xfrm>
        </p:spPr>
        <p:txBody>
          <a:bodyPr/>
          <a:lstStyle/>
          <a:p>
            <a:pPr marL="0" indent="0"/>
            <a:r>
              <a:rPr lang="en-US" sz="3200" b="1" dirty="0" smtClean="0">
                <a:latin typeface="Garamond"/>
                <a:cs typeface="Garamond"/>
              </a:rPr>
              <a:t>Theft (except motor vehicles)</a:t>
            </a: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Garamond"/>
              <a:cs typeface="Garamond"/>
            </a:endParaRPr>
          </a:p>
          <a:p>
            <a:pPr>
              <a:buFont typeface="Arial"/>
              <a:buChar char="•"/>
            </a:pPr>
            <a:endParaRPr lang="en-US" sz="2800" dirty="0" smtClean="0">
              <a:latin typeface="Garamond"/>
              <a:cs typeface="Garamond"/>
            </a:endParaRPr>
          </a:p>
          <a:p>
            <a:pPr lvl="1">
              <a:buFont typeface="Arial"/>
              <a:buChar char="•"/>
            </a:pPr>
            <a:endParaRPr lang="en-US" sz="2000" dirty="0" smtClean="0">
              <a:latin typeface="Garamond"/>
              <a:cs typeface="Garamond"/>
            </a:endParaRPr>
          </a:p>
          <a:p>
            <a:endParaRPr lang="en-AU" sz="2000" dirty="0">
              <a:latin typeface="Garamond"/>
              <a:cs typeface="Garamond"/>
            </a:endParaRPr>
          </a:p>
          <a:p>
            <a:pPr>
              <a:lnSpc>
                <a:spcPct val="110000"/>
              </a:lnSpc>
            </a:pPr>
            <a:r>
              <a:rPr lang="en-AU" sz="2000" dirty="0" smtClean="0">
                <a:latin typeface="Garamond"/>
                <a:cs typeface="Garamond"/>
              </a:rPr>
              <a:t>         Of </a:t>
            </a:r>
            <a:r>
              <a:rPr lang="en-AU" sz="2000" dirty="0">
                <a:latin typeface="Garamond"/>
                <a:cs typeface="Garamond"/>
              </a:rPr>
              <a:t>those </a:t>
            </a:r>
            <a:r>
              <a:rPr lang="en-AU" sz="2000" dirty="0" smtClean="0">
                <a:latin typeface="Garamond"/>
                <a:cs typeface="Garamond"/>
              </a:rPr>
              <a:t>convicted </a:t>
            </a:r>
            <a:r>
              <a:rPr lang="en-AU" sz="2000" dirty="0">
                <a:latin typeface="Garamond"/>
                <a:cs typeface="Garamond"/>
              </a:rPr>
              <a:t>of </a:t>
            </a:r>
            <a:r>
              <a:rPr lang="en-AU" sz="2000" dirty="0" smtClean="0">
                <a:latin typeface="Garamond"/>
                <a:cs typeface="Garamond"/>
              </a:rPr>
              <a:t>theft (except motor vehicles) in </a:t>
            </a:r>
            <a:r>
              <a:rPr lang="en-AU" sz="2000" dirty="0">
                <a:latin typeface="Garamond"/>
                <a:cs typeface="Garamond"/>
              </a:rPr>
              <a:t>2011:</a:t>
            </a:r>
          </a:p>
          <a:p>
            <a:pPr lvl="0"/>
            <a:r>
              <a:rPr lang="en-US" sz="2000" dirty="0" smtClean="0">
                <a:latin typeface="Garamond"/>
                <a:cs typeface="Garamond"/>
              </a:rPr>
              <a:t>            </a:t>
            </a:r>
            <a:r>
              <a:rPr lang="en-US" sz="2400" b="1" dirty="0" smtClean="0">
                <a:latin typeface="Garamond"/>
                <a:cs typeface="Garamond"/>
              </a:rPr>
              <a:t>19.2 </a:t>
            </a:r>
            <a:r>
              <a:rPr lang="en-US" sz="2400" b="1" dirty="0">
                <a:latin typeface="Garamond"/>
                <a:cs typeface="Garamond"/>
              </a:rPr>
              <a:t>%</a:t>
            </a:r>
            <a:r>
              <a:rPr lang="en-US" sz="2400" dirty="0">
                <a:latin typeface="Garamond"/>
                <a:cs typeface="Garamond"/>
              </a:rPr>
              <a:t> of Indigenous women were imprisoned</a:t>
            </a:r>
            <a:endParaRPr lang="en-AU" sz="2400" dirty="0">
              <a:latin typeface="Garamond"/>
              <a:cs typeface="Garamond"/>
            </a:endParaRPr>
          </a:p>
          <a:p>
            <a:pPr lvl="0"/>
            <a:r>
              <a:rPr lang="en-US" sz="2400" dirty="0" smtClean="0">
                <a:latin typeface="Garamond"/>
                <a:cs typeface="Garamond"/>
              </a:rPr>
              <a:t>            </a:t>
            </a:r>
            <a:r>
              <a:rPr lang="en-US" sz="2400" b="1" dirty="0" smtClean="0">
                <a:latin typeface="Garamond"/>
                <a:cs typeface="Garamond"/>
              </a:rPr>
              <a:t>3.9 %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of non-Indigenous women were </a:t>
            </a:r>
            <a:r>
              <a:rPr lang="en-US" sz="2400" dirty="0" smtClean="0">
                <a:latin typeface="Garamond"/>
                <a:cs typeface="Garamond"/>
              </a:rPr>
              <a:t>imprisoned</a:t>
            </a:r>
          </a:p>
          <a:p>
            <a:pPr lvl="0"/>
            <a:endParaRPr lang="en-US" sz="2000" dirty="0" smtClean="0">
              <a:latin typeface="Garamond"/>
              <a:cs typeface="Garamond"/>
            </a:endParaRPr>
          </a:p>
          <a:p>
            <a:pPr marL="457200" lvl="1" indent="0">
              <a:buNone/>
            </a:pPr>
            <a:r>
              <a:rPr lang="en-US" sz="1600" i="1" dirty="0" smtClean="0">
                <a:latin typeface="Garamond"/>
                <a:cs typeface="Garamond"/>
              </a:rPr>
              <a:t>BOCSAR NSW Criminal Court Statistics 2011: </a:t>
            </a:r>
          </a:p>
          <a:p>
            <a:pPr marL="457200" lvl="1" indent="0">
              <a:buNone/>
            </a:pPr>
            <a:r>
              <a:rPr lang="en-US" sz="1600" i="1" dirty="0" smtClean="0">
                <a:latin typeface="Garamond"/>
                <a:cs typeface="Garamond"/>
              </a:rPr>
              <a:t>No. of persons found guilty in court of selected offences by Indigenous status, gender and principal penalty</a:t>
            </a:r>
            <a:endParaRPr lang="en-US" sz="1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28924"/>
              </p:ext>
            </p:extLst>
          </p:nvPr>
        </p:nvGraphicFramePr>
        <p:xfrm>
          <a:off x="1115616" y="1412777"/>
          <a:ext cx="6624735" cy="23042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2472274"/>
                <a:gridCol w="2208245"/>
              </a:tblGrid>
              <a:tr h="768085">
                <a:tc>
                  <a:txBody>
                    <a:bodyPr/>
                    <a:lstStyle/>
                    <a:p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Total convicted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Imprisoned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384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74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/>
                          <a:cs typeface="Garamond"/>
                        </a:rPr>
                        <a:t>Non-Indigenous women</a:t>
                      </a:r>
                      <a:endParaRPr lang="en-US" sz="20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1069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/>
                          <a:cs typeface="Garamond"/>
                        </a:rPr>
                        <a:t>42</a:t>
                      </a:r>
                      <a:endParaRPr lang="en-US" sz="2400" dirty="0">
                        <a:latin typeface="Garamond"/>
                        <a:cs typeface="Garamon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493017"/>
      </p:ext>
    </p:extLst>
  </p:cSld>
  <p:clrMapOvr>
    <a:masterClrMapping/>
  </p:clrMapOvr>
</p:sld>
</file>

<file path=ppt/theme/theme1.xml><?xml version="1.0" encoding="utf-8"?>
<a:theme xmlns:a="http://schemas.openxmlformats.org/drawingml/2006/main" name="AHURI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ommet"/>
        <a:ea typeface=""/>
        <a:cs typeface=""/>
      </a:majorFont>
      <a:minorFont>
        <a:latin typeface="Somme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ommet bold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4A104D-3905-460B-88D5-C4C0563FE233}"/>
</file>

<file path=customXml/itemProps2.xml><?xml version="1.0" encoding="utf-8"?>
<ds:datastoreItem xmlns:ds="http://schemas.openxmlformats.org/officeDocument/2006/customXml" ds:itemID="{236E5F43-8DD0-4B78-A569-1B4217202749}"/>
</file>

<file path=customXml/itemProps3.xml><?xml version="1.0" encoding="utf-8"?>
<ds:datastoreItem xmlns:ds="http://schemas.openxmlformats.org/officeDocument/2006/customXml" ds:itemID="{0D562A31-5358-49BE-8722-2CACE61DC1A7}"/>
</file>

<file path=docProps/app.xml><?xml version="1.0" encoding="utf-8"?>
<Properties xmlns="http://schemas.openxmlformats.org/officeDocument/2006/extended-properties" xmlns:vt="http://schemas.openxmlformats.org/officeDocument/2006/docPropsVTypes">
  <Template>AHURI.potx</Template>
  <TotalTime>9315</TotalTime>
  <Words>790</Words>
  <Application>Microsoft Macintosh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AHURI</vt:lpstr>
      <vt:lpstr>PowerPoint Presentation</vt:lpstr>
      <vt:lpstr>Background</vt:lpstr>
      <vt:lpstr>Women’s Advisory Council, Corrective Services NSW </vt:lpstr>
      <vt:lpstr>Diversionary programs in NSW</vt:lpstr>
      <vt:lpstr>Findings of research</vt:lpstr>
      <vt:lpstr>Sentencing data on Indigenous women  NSW Criminal Court Statistics 2011: number of persons found guilty in court of selected offences by Indigenous status, gender and principal penalty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Invisibility of Aboriginal women</vt:lpstr>
      <vt:lpstr>Recommendations of research</vt:lpstr>
      <vt:lpstr>Recommendations of research (cont.)</vt:lpstr>
      <vt:lpstr>Recommendations of research (cont.)</vt:lpstr>
    </vt:vector>
  </TitlesOfParts>
  <Company>University of New South Wales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Aboriginal women’s access to diversionary programs in NSW</dc:title>
  <dc:creator>adminit</dc:creator>
  <cp:lastModifiedBy>Ruth McCausland</cp:lastModifiedBy>
  <cp:revision>126</cp:revision>
  <cp:lastPrinted>2015-02-17T10:11:21Z</cp:lastPrinted>
  <dcterms:created xsi:type="dcterms:W3CDTF">2011-04-06T03:59:56Z</dcterms:created>
  <dcterms:modified xsi:type="dcterms:W3CDTF">2015-02-17T10:13:11Z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4" name="DC_x002e_Type_x002e_DocType_x0020__x0028_JSMS">
    <vt:lpwstr/>
  </property>
  <property fmtid="{D5CDD505-2E9C-101B-9397-08002B2CF9AE}" pid="5" name="Content_x0020_tags">
    <vt:lpwstr/>
  </property>
  <property fmtid="{D5CDD505-2E9C-101B-9397-08002B2CF9AE}" pid="7" name="Content tags">
    <vt:lpwstr>105;#Conference proceedings / Presentations|c21264d4-9564-4e41-9805-0fcb8759ef5a</vt:lpwstr>
  </property>
  <property fmtid="{D5CDD505-2E9C-101B-9397-08002B2CF9AE}" pid="10" name="DC.Type.DocType (JSMS">
    <vt:lpwstr>126;#Presentation|96b9c332-40fe-4061-87fb-bc6c76567afe</vt:lpwstr>
  </property>
  <property fmtid="{D5CDD505-2E9C-101B-9397-08002B2CF9AE}" pid="14" name="bc56bdda6a6a44c48d8cfdd96ad4c1470">
    <vt:lpwstr>Presentation|96b9c332-40fe-4061-87fb-bc6c76567afe</vt:lpwstr>
  </property>
</Properties>
</file>