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4.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5.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slideMasters/slideMaster2.xml" ContentType="application/vnd.openxmlformats-officedocument.presentationml.slideMaster+xml"/>
  <Override PartName="/ppt/notesSlides/notesSlide22.xml" ContentType="application/vnd.openxmlformats-officedocument.presentationml.notesSlide+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notesSlides/notesSlide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charts/chart4.xml" ContentType="application/vnd.openxmlformats-officedocument.drawingml.chart+xml"/>
  <Override PartName="/ppt/charts/chart3.xml" ContentType="application/vnd.openxmlformats-officedocument.drawingml.chart+xml"/>
  <Override PartName="/ppt/charts/chart2.xml" ContentType="application/vnd.openxmlformats-officedocument.drawingml.chart+xml"/>
  <Override PartName="/ppt/charts/chart1.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3"/>
  </p:notesMasterIdLst>
  <p:sldIdLst>
    <p:sldId id="256" r:id="rId3"/>
    <p:sldId id="349" r:id="rId4"/>
    <p:sldId id="303" r:id="rId5"/>
    <p:sldId id="304" r:id="rId6"/>
    <p:sldId id="312" r:id="rId7"/>
    <p:sldId id="313" r:id="rId8"/>
    <p:sldId id="342" r:id="rId9"/>
    <p:sldId id="343" r:id="rId10"/>
    <p:sldId id="309" r:id="rId11"/>
    <p:sldId id="340" r:id="rId12"/>
    <p:sldId id="310" r:id="rId13"/>
    <p:sldId id="328" r:id="rId14"/>
    <p:sldId id="315" r:id="rId15"/>
    <p:sldId id="324" r:id="rId16"/>
    <p:sldId id="325" r:id="rId17"/>
    <p:sldId id="316" r:id="rId18"/>
    <p:sldId id="338" r:id="rId19"/>
    <p:sldId id="339" r:id="rId20"/>
    <p:sldId id="317" r:id="rId21"/>
    <p:sldId id="318" r:id="rId22"/>
    <p:sldId id="329" r:id="rId23"/>
    <p:sldId id="346" r:id="rId24"/>
    <p:sldId id="333" r:id="rId25"/>
    <p:sldId id="348" r:id="rId26"/>
    <p:sldId id="337" r:id="rId27"/>
    <p:sldId id="319" r:id="rId28"/>
    <p:sldId id="322" r:id="rId29"/>
    <p:sldId id="344" r:id="rId30"/>
    <p:sldId id="345" r:id="rId31"/>
    <p:sldId id="341" r:id="rId3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DBE5F1"/>
    <a:srgbClr val="7F7F7F"/>
    <a:srgbClr val="006FDE"/>
    <a:srgbClr val="005EB8"/>
    <a:srgbClr val="0A49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34587" autoAdjust="0"/>
    <p:restoredTop sz="84192" autoAdjust="0"/>
  </p:normalViewPr>
  <p:slideViewPr>
    <p:cSldViewPr>
      <p:cViewPr>
        <p:scale>
          <a:sx n="60" d="100"/>
          <a:sy n="60" d="100"/>
        </p:scale>
        <p:origin x="-1422" y="-3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2.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04967949534659"/>
          <c:y val="3.344280228808421E-2"/>
          <c:w val="0.61458410839162625"/>
          <c:h val="0.80509217359213403"/>
        </c:manualLayout>
      </c:layout>
      <c:barChart>
        <c:barDir val="col"/>
        <c:grouping val="clustered"/>
        <c:varyColors val="0"/>
        <c:ser>
          <c:idx val="0"/>
          <c:order val="0"/>
          <c:tx>
            <c:strRef>
              <c:f>Sheet1!$B$1</c:f>
              <c:strCache>
                <c:ptCount val="1"/>
                <c:pt idx="0">
                  <c:v>Extreme (continuous)</c:v>
                </c:pt>
              </c:strCache>
            </c:strRef>
          </c:tx>
          <c:spPr>
            <a:solidFill>
              <a:srgbClr val="92D050"/>
            </a:solidFill>
          </c:spPr>
          <c:invertIfNegative val="0"/>
          <c:cat>
            <c:strRef>
              <c:f>Sheet1!$A$2:$A$3</c:f>
              <c:strCache>
                <c:ptCount val="2"/>
                <c:pt idx="0">
                  <c:v>Completers &amp; Serious Attempters</c:v>
                </c:pt>
                <c:pt idx="1">
                  <c:v>Less serious attempters</c:v>
                </c:pt>
              </c:strCache>
            </c:strRef>
          </c:cat>
          <c:val>
            <c:numRef>
              <c:f>Sheet1!$B$2:$B$3</c:f>
              <c:numCache>
                <c:formatCode>General</c:formatCode>
                <c:ptCount val="2"/>
                <c:pt idx="0">
                  <c:v>0</c:v>
                </c:pt>
                <c:pt idx="1">
                  <c:v>4</c:v>
                </c:pt>
              </c:numCache>
            </c:numRef>
          </c:val>
        </c:ser>
        <c:ser>
          <c:idx val="1"/>
          <c:order val="1"/>
          <c:tx>
            <c:strRef>
              <c:f>Sheet1!$C$1</c:f>
              <c:strCache>
                <c:ptCount val="1"/>
                <c:pt idx="0">
                  <c:v>High (every 15-30 minutes)</c:v>
                </c:pt>
              </c:strCache>
            </c:strRef>
          </c:tx>
          <c:spPr>
            <a:solidFill>
              <a:srgbClr val="00B0F0"/>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Sheet1!$C$2:$C$3</c:f>
              <c:numCache>
                <c:formatCode>General</c:formatCode>
                <c:ptCount val="2"/>
                <c:pt idx="0">
                  <c:v>4</c:v>
                </c:pt>
                <c:pt idx="1">
                  <c:v>19</c:v>
                </c:pt>
              </c:numCache>
            </c:numRef>
          </c:val>
        </c:ser>
        <c:ser>
          <c:idx val="2"/>
          <c:order val="2"/>
          <c:tx>
            <c:strRef>
              <c:f>Sheet1!$D$1</c:f>
              <c:strCache>
                <c:ptCount val="1"/>
                <c:pt idx="0">
                  <c:v>Medium (every hour)</c:v>
                </c:pt>
              </c:strCache>
            </c:strRef>
          </c:tx>
          <c:spPr>
            <a:solidFill>
              <a:srgbClr val="FF0000"/>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Sheet1!$D$2:$D$3</c:f>
              <c:numCache>
                <c:formatCode>General</c:formatCode>
                <c:ptCount val="2"/>
                <c:pt idx="0">
                  <c:v>1</c:v>
                </c:pt>
                <c:pt idx="1">
                  <c:v>12</c:v>
                </c:pt>
              </c:numCache>
            </c:numRef>
          </c:val>
        </c:ser>
        <c:ser>
          <c:idx val="3"/>
          <c:order val="3"/>
          <c:tx>
            <c:strRef>
              <c:f>Sheet1!$E$1</c:f>
              <c:strCache>
                <c:ptCount val="1"/>
                <c:pt idx="0">
                  <c:v>Low (every 2 hours)</c:v>
                </c:pt>
              </c:strCache>
            </c:strRef>
          </c:tx>
          <c:spPr>
            <a:solidFill>
              <a:srgbClr val="FFC000"/>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Sheet1!$E$2:$E$3</c:f>
              <c:numCache>
                <c:formatCode>General</c:formatCode>
                <c:ptCount val="2"/>
                <c:pt idx="0">
                  <c:v>2</c:v>
                </c:pt>
                <c:pt idx="1">
                  <c:v>6</c:v>
                </c:pt>
              </c:numCache>
            </c:numRef>
          </c:val>
        </c:ser>
        <c:ser>
          <c:idx val="4"/>
          <c:order val="4"/>
          <c:tx>
            <c:strRef>
              <c:f>Sheet1!$F$1</c:f>
              <c:strCache>
                <c:ptCount val="1"/>
                <c:pt idx="0">
                  <c:v>Not on visual observations</c:v>
                </c:pt>
              </c:strCache>
            </c:strRef>
          </c:tx>
          <c:spPr>
            <a:solidFill>
              <a:schemeClr val="accent4">
                <a:lumMod val="60000"/>
                <a:lumOff val="40000"/>
              </a:schemeClr>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Sheet1!$F$2:$F$3</c:f>
              <c:numCache>
                <c:formatCode>General</c:formatCode>
                <c:ptCount val="2"/>
                <c:pt idx="0">
                  <c:v>16</c:v>
                </c:pt>
                <c:pt idx="1">
                  <c:v>20</c:v>
                </c:pt>
              </c:numCache>
            </c:numRef>
          </c:val>
        </c:ser>
        <c:dLbls>
          <c:showLegendKey val="0"/>
          <c:showVal val="0"/>
          <c:showCatName val="0"/>
          <c:showSerName val="0"/>
          <c:showPercent val="0"/>
          <c:showBubbleSize val="0"/>
        </c:dLbls>
        <c:gapWidth val="150"/>
        <c:axId val="53058944"/>
        <c:axId val="53060736"/>
      </c:barChart>
      <c:catAx>
        <c:axId val="53058944"/>
        <c:scaling>
          <c:orientation val="minMax"/>
        </c:scaling>
        <c:delete val="0"/>
        <c:axPos val="b"/>
        <c:majorTickMark val="out"/>
        <c:minorTickMark val="none"/>
        <c:tickLblPos val="nextTo"/>
        <c:crossAx val="53060736"/>
        <c:crosses val="autoZero"/>
        <c:auto val="1"/>
        <c:lblAlgn val="ctr"/>
        <c:lblOffset val="100"/>
        <c:noMultiLvlLbl val="0"/>
      </c:catAx>
      <c:valAx>
        <c:axId val="53060736"/>
        <c:scaling>
          <c:orientation val="minMax"/>
        </c:scaling>
        <c:delete val="0"/>
        <c:axPos val="l"/>
        <c:numFmt formatCode="General" sourceLinked="1"/>
        <c:majorTickMark val="out"/>
        <c:minorTickMark val="none"/>
        <c:tickLblPos val="nextTo"/>
        <c:crossAx val="53058944"/>
        <c:crosses val="autoZero"/>
        <c:crossBetween val="between"/>
      </c:valAx>
    </c:plotArea>
    <c:legend>
      <c:legendPos val="r"/>
      <c:layout>
        <c:manualLayout>
          <c:xMode val="edge"/>
          <c:yMode val="edge"/>
          <c:x val="0.75094777950258329"/>
          <c:y val="0.15468841986872511"/>
          <c:w val="0.2386776087060663"/>
          <c:h val="0.53997337597863049"/>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04967949534659"/>
          <c:y val="3.344280228808421E-2"/>
          <c:w val="0.71490425630587429"/>
          <c:h val="0.80509217359213403"/>
        </c:manualLayout>
      </c:layout>
      <c:barChart>
        <c:barDir val="col"/>
        <c:grouping val="clustered"/>
        <c:varyColors val="0"/>
        <c:ser>
          <c:idx val="0"/>
          <c:order val="0"/>
          <c:tx>
            <c:strRef>
              <c:f>Sheet1!$B$1</c:f>
              <c:strCache>
                <c:ptCount val="1"/>
                <c:pt idx="0">
                  <c:v>Yes</c:v>
                </c:pt>
              </c:strCache>
            </c:strRef>
          </c:tx>
          <c:spPr>
            <a:solidFill>
              <a:srgbClr val="92D05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Sheet1!$B$2:$B$3</c:f>
              <c:numCache>
                <c:formatCode>General</c:formatCode>
                <c:ptCount val="2"/>
                <c:pt idx="0">
                  <c:v>16</c:v>
                </c:pt>
                <c:pt idx="1">
                  <c:v>54</c:v>
                </c:pt>
              </c:numCache>
            </c:numRef>
          </c:val>
        </c:ser>
        <c:ser>
          <c:idx val="1"/>
          <c:order val="1"/>
          <c:tx>
            <c:strRef>
              <c:f>Sheet1!$C$1</c:f>
              <c:strCache>
                <c:ptCount val="1"/>
                <c:pt idx="0">
                  <c:v>No</c:v>
                </c:pt>
              </c:strCache>
            </c:strRef>
          </c:tx>
          <c:spPr>
            <a:solidFill>
              <a:srgbClr val="00B0F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Sheet1!$C$2:$C$3</c:f>
              <c:numCache>
                <c:formatCode>General</c:formatCode>
                <c:ptCount val="2"/>
                <c:pt idx="0">
                  <c:v>7</c:v>
                </c:pt>
                <c:pt idx="1">
                  <c:v>7</c:v>
                </c:pt>
              </c:numCache>
            </c:numRef>
          </c:val>
        </c:ser>
        <c:dLbls>
          <c:showLegendKey val="0"/>
          <c:showVal val="0"/>
          <c:showCatName val="0"/>
          <c:showSerName val="0"/>
          <c:showPercent val="0"/>
          <c:showBubbleSize val="0"/>
        </c:dLbls>
        <c:gapWidth val="150"/>
        <c:axId val="53077504"/>
        <c:axId val="53079040"/>
      </c:barChart>
      <c:catAx>
        <c:axId val="53077504"/>
        <c:scaling>
          <c:orientation val="minMax"/>
        </c:scaling>
        <c:delete val="0"/>
        <c:axPos val="b"/>
        <c:majorTickMark val="out"/>
        <c:minorTickMark val="none"/>
        <c:tickLblPos val="nextTo"/>
        <c:crossAx val="53079040"/>
        <c:crosses val="autoZero"/>
        <c:auto val="1"/>
        <c:lblAlgn val="ctr"/>
        <c:lblOffset val="100"/>
        <c:noMultiLvlLbl val="0"/>
      </c:catAx>
      <c:valAx>
        <c:axId val="53079040"/>
        <c:scaling>
          <c:orientation val="minMax"/>
        </c:scaling>
        <c:delete val="0"/>
        <c:axPos val="l"/>
        <c:numFmt formatCode="General" sourceLinked="1"/>
        <c:majorTickMark val="out"/>
        <c:minorTickMark val="none"/>
        <c:tickLblPos val="nextTo"/>
        <c:txPr>
          <a:bodyPr/>
          <a:lstStyle/>
          <a:p>
            <a:pPr>
              <a:defRPr sz="1400"/>
            </a:pPr>
            <a:endParaRPr lang="en-US"/>
          </a:p>
        </c:txPr>
        <c:crossAx val="53077504"/>
        <c:crosses val="autoZero"/>
        <c:crossBetween val="between"/>
      </c:valAx>
    </c:plotArea>
    <c:legend>
      <c:legendPos val="r"/>
      <c:layout>
        <c:manualLayout>
          <c:xMode val="edge"/>
          <c:yMode val="edge"/>
          <c:x val="0.83346919149656151"/>
          <c:y val="0.15468841986872511"/>
          <c:w val="8.334318612916608E-2"/>
          <c:h val="0.38374397005456612"/>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04967949534659"/>
          <c:y val="3.344280228808421E-2"/>
          <c:w val="0.71490425630587429"/>
          <c:h val="0.80509217359213403"/>
        </c:manualLayout>
      </c:layout>
      <c:barChart>
        <c:barDir val="col"/>
        <c:grouping val="clustered"/>
        <c:varyColors val="0"/>
        <c:ser>
          <c:idx val="0"/>
          <c:order val="0"/>
          <c:tx>
            <c:strRef>
              <c:f>Sheet1!$B$1</c:f>
              <c:strCache>
                <c:ptCount val="1"/>
                <c:pt idx="0">
                  <c:v>Yes</c:v>
                </c:pt>
              </c:strCache>
            </c:strRef>
          </c:tx>
          <c:spPr>
            <a:solidFill>
              <a:srgbClr val="92D05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Sheet1!$B$2:$B$3</c:f>
              <c:numCache>
                <c:formatCode>General</c:formatCode>
                <c:ptCount val="2"/>
                <c:pt idx="0">
                  <c:v>8</c:v>
                </c:pt>
                <c:pt idx="1">
                  <c:v>36</c:v>
                </c:pt>
              </c:numCache>
            </c:numRef>
          </c:val>
        </c:ser>
        <c:ser>
          <c:idx val="1"/>
          <c:order val="1"/>
          <c:tx>
            <c:strRef>
              <c:f>Sheet1!$C$1</c:f>
              <c:strCache>
                <c:ptCount val="1"/>
                <c:pt idx="0">
                  <c:v>No</c:v>
                </c:pt>
              </c:strCache>
            </c:strRef>
          </c:tx>
          <c:spPr>
            <a:solidFill>
              <a:srgbClr val="00B0F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Sheet1!$C$2:$C$3</c:f>
              <c:numCache>
                <c:formatCode>General</c:formatCode>
                <c:ptCount val="2"/>
                <c:pt idx="0">
                  <c:v>15</c:v>
                </c:pt>
                <c:pt idx="1">
                  <c:v>25</c:v>
                </c:pt>
              </c:numCache>
            </c:numRef>
          </c:val>
        </c:ser>
        <c:dLbls>
          <c:showLegendKey val="0"/>
          <c:showVal val="0"/>
          <c:showCatName val="0"/>
          <c:showSerName val="0"/>
          <c:showPercent val="0"/>
          <c:showBubbleSize val="0"/>
        </c:dLbls>
        <c:gapWidth val="150"/>
        <c:axId val="42708352"/>
        <c:axId val="42738816"/>
      </c:barChart>
      <c:catAx>
        <c:axId val="42708352"/>
        <c:scaling>
          <c:orientation val="minMax"/>
        </c:scaling>
        <c:delete val="0"/>
        <c:axPos val="b"/>
        <c:majorTickMark val="out"/>
        <c:minorTickMark val="none"/>
        <c:tickLblPos val="nextTo"/>
        <c:crossAx val="42738816"/>
        <c:crosses val="autoZero"/>
        <c:auto val="1"/>
        <c:lblAlgn val="ctr"/>
        <c:lblOffset val="100"/>
        <c:noMultiLvlLbl val="0"/>
      </c:catAx>
      <c:valAx>
        <c:axId val="42738816"/>
        <c:scaling>
          <c:orientation val="minMax"/>
        </c:scaling>
        <c:delete val="0"/>
        <c:axPos val="l"/>
        <c:numFmt formatCode="General" sourceLinked="1"/>
        <c:majorTickMark val="out"/>
        <c:minorTickMark val="none"/>
        <c:tickLblPos val="nextTo"/>
        <c:txPr>
          <a:bodyPr/>
          <a:lstStyle/>
          <a:p>
            <a:pPr>
              <a:defRPr sz="1400"/>
            </a:pPr>
            <a:endParaRPr lang="en-US"/>
          </a:p>
        </c:txPr>
        <c:crossAx val="42708352"/>
        <c:crosses val="autoZero"/>
        <c:crossBetween val="between"/>
      </c:valAx>
    </c:plotArea>
    <c:legend>
      <c:legendPos val="r"/>
      <c:layout>
        <c:manualLayout>
          <c:xMode val="edge"/>
          <c:yMode val="edge"/>
          <c:x val="0.83346919149656151"/>
          <c:y val="0.15468841986872511"/>
          <c:w val="8.334318612916608E-2"/>
          <c:h val="0.38374397005456612"/>
        </c:manualLayout>
      </c:layout>
      <c:overlay val="0"/>
      <c:txPr>
        <a:bodyPr/>
        <a:lstStyle/>
        <a:p>
          <a:pPr>
            <a:defRPr sz="14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104967949534659"/>
          <c:y val="3.344280228808421E-2"/>
          <c:w val="0.61458410839162625"/>
          <c:h val="0.80509217359213403"/>
        </c:manualLayout>
      </c:layout>
      <c:barChart>
        <c:barDir val="col"/>
        <c:grouping val="clustered"/>
        <c:varyColors val="0"/>
        <c:ser>
          <c:idx val="0"/>
          <c:order val="0"/>
          <c:tx>
            <c:strRef>
              <c:f>Sheet1!$B$1</c:f>
              <c:strCache>
                <c:ptCount val="1"/>
                <c:pt idx="0">
                  <c:v>Residential</c:v>
                </c:pt>
              </c:strCache>
            </c:strRef>
          </c:tx>
          <c:spPr>
            <a:solidFill>
              <a:srgbClr val="92D050"/>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Sheet1!$B$2:$B$3</c:f>
              <c:numCache>
                <c:formatCode>General</c:formatCode>
                <c:ptCount val="2"/>
                <c:pt idx="0">
                  <c:v>4</c:v>
                </c:pt>
                <c:pt idx="1">
                  <c:v>1</c:v>
                </c:pt>
              </c:numCache>
            </c:numRef>
          </c:val>
        </c:ser>
        <c:ser>
          <c:idx val="1"/>
          <c:order val="1"/>
          <c:tx>
            <c:strRef>
              <c:f>Sheet1!$C$1</c:f>
              <c:strCache>
                <c:ptCount val="1"/>
                <c:pt idx="0">
                  <c:v>Secure</c:v>
                </c:pt>
              </c:strCache>
            </c:strRef>
          </c:tx>
          <c:spPr>
            <a:solidFill>
              <a:srgbClr val="00B0F0"/>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Sheet1!$C$2:$C$3</c:f>
              <c:numCache>
                <c:formatCode>General</c:formatCode>
                <c:ptCount val="2"/>
                <c:pt idx="0">
                  <c:v>12</c:v>
                </c:pt>
                <c:pt idx="1">
                  <c:v>24</c:v>
                </c:pt>
              </c:numCache>
            </c:numRef>
          </c:val>
        </c:ser>
        <c:ser>
          <c:idx val="2"/>
          <c:order val="2"/>
          <c:tx>
            <c:strRef>
              <c:f>Sheet1!$D$1</c:f>
              <c:strCache>
                <c:ptCount val="1"/>
                <c:pt idx="0">
                  <c:v>Detention Unit (DU)</c:v>
                </c:pt>
              </c:strCache>
            </c:strRef>
          </c:tx>
          <c:spPr>
            <a:solidFill>
              <a:srgbClr val="FF0000"/>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Sheet1!$D$2:$D$3</c:f>
              <c:numCache>
                <c:formatCode>General</c:formatCode>
                <c:ptCount val="2"/>
                <c:pt idx="0">
                  <c:v>3</c:v>
                </c:pt>
                <c:pt idx="1">
                  <c:v>12</c:v>
                </c:pt>
              </c:numCache>
            </c:numRef>
          </c:val>
        </c:ser>
        <c:ser>
          <c:idx val="3"/>
          <c:order val="3"/>
          <c:tx>
            <c:strRef>
              <c:f>Sheet1!$E$1</c:f>
              <c:strCache>
                <c:ptCount val="1"/>
                <c:pt idx="0">
                  <c:v>Crisis Unit/ Medical Unit/ Safety Unit</c:v>
                </c:pt>
              </c:strCache>
            </c:strRef>
          </c:tx>
          <c:spPr>
            <a:solidFill>
              <a:srgbClr val="FFC000"/>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Sheet1!$E$2:$E$3</c:f>
              <c:numCache>
                <c:formatCode>General</c:formatCode>
                <c:ptCount val="2"/>
                <c:pt idx="0">
                  <c:v>4</c:v>
                </c:pt>
                <c:pt idx="1">
                  <c:v>21</c:v>
                </c:pt>
              </c:numCache>
            </c:numRef>
          </c:val>
        </c:ser>
        <c:ser>
          <c:idx val="4"/>
          <c:order val="4"/>
          <c:tx>
            <c:strRef>
              <c:f>Sheet1!$F$1</c:f>
              <c:strCache>
                <c:ptCount val="1"/>
                <c:pt idx="0">
                  <c:v>Maximum Security Unit (MSU)</c:v>
                </c:pt>
              </c:strCache>
            </c:strRef>
          </c:tx>
          <c:spPr>
            <a:solidFill>
              <a:schemeClr val="accent4">
                <a:lumMod val="60000"/>
                <a:lumOff val="40000"/>
              </a:schemeClr>
            </a:solidFill>
          </c:spPr>
          <c:invertIfNegative val="0"/>
          <c:dLbls>
            <c:showLegendKey val="0"/>
            <c:showVal val="1"/>
            <c:showCatName val="0"/>
            <c:showSerName val="0"/>
            <c:showPercent val="0"/>
            <c:showBubbleSize val="0"/>
            <c:showLeaderLines val="0"/>
          </c:dLbls>
          <c:cat>
            <c:strRef>
              <c:f>Sheet1!$A$2:$A$3</c:f>
              <c:strCache>
                <c:ptCount val="2"/>
                <c:pt idx="0">
                  <c:v>Completers &amp; Serious Attempters</c:v>
                </c:pt>
                <c:pt idx="1">
                  <c:v>Less serious attempters</c:v>
                </c:pt>
              </c:strCache>
            </c:strRef>
          </c:cat>
          <c:val>
            <c:numRef>
              <c:f>Sheet1!$F$2:$F$3</c:f>
              <c:numCache>
                <c:formatCode>General</c:formatCode>
                <c:ptCount val="2"/>
                <c:pt idx="1">
                  <c:v>3</c:v>
                </c:pt>
              </c:numCache>
            </c:numRef>
          </c:val>
        </c:ser>
        <c:dLbls>
          <c:showLegendKey val="0"/>
          <c:showVal val="0"/>
          <c:showCatName val="0"/>
          <c:showSerName val="0"/>
          <c:showPercent val="0"/>
          <c:showBubbleSize val="0"/>
        </c:dLbls>
        <c:gapWidth val="150"/>
        <c:axId val="53101696"/>
        <c:axId val="53103232"/>
      </c:barChart>
      <c:catAx>
        <c:axId val="53101696"/>
        <c:scaling>
          <c:orientation val="minMax"/>
        </c:scaling>
        <c:delete val="0"/>
        <c:axPos val="b"/>
        <c:majorTickMark val="out"/>
        <c:minorTickMark val="none"/>
        <c:tickLblPos val="nextTo"/>
        <c:crossAx val="53103232"/>
        <c:crosses val="autoZero"/>
        <c:auto val="1"/>
        <c:lblAlgn val="ctr"/>
        <c:lblOffset val="100"/>
        <c:noMultiLvlLbl val="0"/>
      </c:catAx>
      <c:valAx>
        <c:axId val="53103232"/>
        <c:scaling>
          <c:orientation val="minMax"/>
        </c:scaling>
        <c:delete val="0"/>
        <c:axPos val="l"/>
        <c:numFmt formatCode="General" sourceLinked="1"/>
        <c:majorTickMark val="out"/>
        <c:minorTickMark val="none"/>
        <c:tickLblPos val="nextTo"/>
        <c:crossAx val="53101696"/>
        <c:crosses val="autoZero"/>
        <c:crossBetween val="between"/>
      </c:valAx>
    </c:plotArea>
    <c:legend>
      <c:legendPos val="r"/>
      <c:layout>
        <c:manualLayout>
          <c:xMode val="edge"/>
          <c:yMode val="edge"/>
          <c:x val="0.75094777950258329"/>
          <c:y val="0.15468841986872511"/>
          <c:w val="0.2386776087060663"/>
          <c:h val="0.53997337597863049"/>
        </c:manualLayout>
      </c:layout>
      <c:overlay val="0"/>
    </c:legend>
    <c:plotVisOnly val="1"/>
    <c:dispBlanksAs val="gap"/>
    <c:showDLblsOverMax val="0"/>
  </c:chart>
  <c:txPr>
    <a:bodyPr/>
    <a:lstStyle/>
    <a:p>
      <a:pPr>
        <a:defRPr sz="14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3EDDCF9C-D6A6-456F-87DB-97F94FD6CE82}" type="datetimeFigureOut">
              <a:rPr lang="en-AU" smtClean="0"/>
              <a:t>14/02/2019</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8220EA39-9597-4CE4-9446-2060D70026F6}" type="slidenum">
              <a:rPr lang="en-AU" smtClean="0"/>
              <a:t>‹#›</a:t>
            </a:fld>
            <a:endParaRPr lang="en-AU"/>
          </a:p>
        </p:txBody>
      </p:sp>
    </p:spTree>
    <p:extLst>
      <p:ext uri="{BB962C8B-B14F-4D97-AF65-F5344CB8AC3E}">
        <p14:creationId xmlns:p14="http://schemas.microsoft.com/office/powerpoint/2010/main" val="370772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I’m Jenny</a:t>
            </a:r>
            <a:r>
              <a:rPr lang="en-AU" baseline="0" dirty="0" smtClean="0"/>
              <a:t> Bell</a:t>
            </a:r>
            <a:r>
              <a:rPr lang="en-AU" baseline="0" smtClean="0"/>
              <a:t>, current Manager </a:t>
            </a:r>
            <a:r>
              <a:rPr lang="en-AU" baseline="0" dirty="0" smtClean="0"/>
              <a:t>of Research and Evaluation at Queensland Corrective Services here with the director of Research, Evaluation and Performance at QCS, Sandy Sacre.  </a:t>
            </a:r>
          </a:p>
          <a:p>
            <a:endParaRPr lang="en-AU" baseline="0" dirty="0" smtClean="0"/>
          </a:p>
          <a:p>
            <a:r>
              <a:rPr lang="en-AU" baseline="0" dirty="0" smtClean="0"/>
              <a:t>We have a small research and evaluation team at QCS conducting a range of research activities including internal evaluation and research around QCS programs and initiatives,  we contract out external research projects as well as facilitating access to QCS data for external researchers. </a:t>
            </a:r>
          </a:p>
          <a:p>
            <a:endParaRPr lang="en-AU" baseline="0" dirty="0" smtClean="0"/>
          </a:p>
          <a:p>
            <a:r>
              <a:rPr lang="en-AU" dirty="0" smtClean="0"/>
              <a:t>We also have</a:t>
            </a:r>
            <a:r>
              <a:rPr lang="en-AU" baseline="0" dirty="0" smtClean="0"/>
              <a:t> some capacity to conduct research projects on areas of both interest to QCS but also to the wider criminal justice area.  This project we are presenting today is one of </a:t>
            </a:r>
            <a:r>
              <a:rPr lang="en-AU" baseline="0" dirty="0" err="1" smtClean="0"/>
              <a:t>these.The</a:t>
            </a:r>
            <a:r>
              <a:rPr lang="en-AU" baseline="0" dirty="0" smtClean="0"/>
              <a:t> study is titled predictive factors in attempted and completed suicides in Queensland correctional facilities.   The issue of suicide is complex and tragic in itself amongst the general population, but that complexity is enhanced amongst the prisoner population, an already vulnerable group, with conditions for suicide and self-harm exacerbated by the experience of incarceration. So the question then we wanted to look at is what is it about prison experience that provides the conditions for suicide to be more likely to occur?  What are some of these factors within the prison environment that are worth highlighting to agencies charged with looking after individuals during their period of incarceration that they need to be aware of to possibly limit or prevent the incidents of suicide and serious self-harm happening.   Ultimate question is what can we do to prevent such incidents occurring?  </a:t>
            </a:r>
          </a:p>
          <a:p>
            <a:endParaRPr lang="en-AU" baseline="0" dirty="0" smtClean="0"/>
          </a:p>
          <a:p>
            <a:r>
              <a:rPr lang="en-AU" baseline="0" dirty="0" smtClean="0"/>
              <a:t>It is just an exploratory and small scale project at this stage that we intend to build upon –   at this stage though it does provide at least some insights into these questions. </a:t>
            </a:r>
          </a:p>
        </p:txBody>
      </p:sp>
      <p:sp>
        <p:nvSpPr>
          <p:cNvPr id="4" name="Slide Number Placeholder 3"/>
          <p:cNvSpPr>
            <a:spLocks noGrp="1"/>
          </p:cNvSpPr>
          <p:nvPr>
            <p:ph type="sldNum" sz="quarter" idx="10"/>
          </p:nvPr>
        </p:nvSpPr>
        <p:spPr/>
        <p:txBody>
          <a:bodyPr/>
          <a:lstStyle/>
          <a:p>
            <a:fld id="{8220EA39-9597-4CE4-9446-2060D70026F6}" type="slidenum">
              <a:rPr lang="en-AU" smtClean="0"/>
              <a:t>1</a:t>
            </a:fld>
            <a:endParaRPr lang="en-AU"/>
          </a:p>
        </p:txBody>
      </p:sp>
    </p:spTree>
    <p:extLst>
      <p:ext uri="{BB962C8B-B14F-4D97-AF65-F5344CB8AC3E}">
        <p14:creationId xmlns:p14="http://schemas.microsoft.com/office/powerpoint/2010/main" val="29624485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We considered however a range of other potential factors to look at and</a:t>
            </a:r>
            <a:r>
              <a:rPr lang="en-AU" baseline="0" dirty="0" smtClean="0"/>
              <a:t> include in the analysis</a:t>
            </a:r>
          </a:p>
          <a:p>
            <a:pPr marL="171450" indent="-171450">
              <a:buFont typeface="Arial" panose="020B0604020202020204" pitchFamily="34" charset="0"/>
              <a:buChar char="•"/>
            </a:pPr>
            <a:r>
              <a:rPr lang="en-AU" baseline="0" dirty="0" smtClean="0"/>
              <a:t>Whether individual was on their first experience within custody</a:t>
            </a:r>
          </a:p>
          <a:p>
            <a:pPr marL="171450" indent="-171450">
              <a:buFont typeface="Arial" panose="020B0604020202020204" pitchFamily="34" charset="0"/>
              <a:buChar char="•"/>
            </a:pPr>
            <a:r>
              <a:rPr lang="en-AU" baseline="0" dirty="0" smtClean="0"/>
              <a:t>Their accommodation i.e. residential or in the secure or crisis unit/ medical/ MSU of some form</a:t>
            </a:r>
          </a:p>
          <a:p>
            <a:pPr marL="171450" indent="-171450">
              <a:buFont typeface="Arial" panose="020B0604020202020204" pitchFamily="34" charset="0"/>
              <a:buChar char="•"/>
            </a:pPr>
            <a:r>
              <a:rPr lang="en-AU" baseline="0" dirty="0" smtClean="0"/>
              <a:t>The time of day i.e. morning, evening, over night</a:t>
            </a:r>
          </a:p>
          <a:p>
            <a:pPr marL="171450" indent="-171450">
              <a:buFont typeface="Arial" panose="020B0604020202020204" pitchFamily="34" charset="0"/>
              <a:buChar char="•"/>
            </a:pPr>
            <a:r>
              <a:rPr lang="en-AU" baseline="0" dirty="0" smtClean="0"/>
              <a:t>Whether they had or were about to experience a transfer from their current cell or centre</a:t>
            </a:r>
          </a:p>
          <a:p>
            <a:pPr marL="171450" indent="-171450">
              <a:buFont typeface="Arial" panose="020B0604020202020204" pitchFamily="34" charset="0"/>
              <a:buChar char="•"/>
            </a:pPr>
            <a:r>
              <a:rPr lang="en-AU" baseline="0" dirty="0" smtClean="0"/>
              <a:t>The level of monitoring they were under at the time of the attempt</a:t>
            </a:r>
          </a:p>
          <a:p>
            <a:pPr marL="171450" indent="-171450">
              <a:buFont typeface="Arial" panose="020B0604020202020204" pitchFamily="34" charset="0"/>
              <a:buChar char="•"/>
            </a:pPr>
            <a:r>
              <a:rPr lang="en-AU" baseline="0" dirty="0" smtClean="0"/>
              <a:t>Whether they were in a shared cell or in their own cell</a:t>
            </a:r>
          </a:p>
          <a:p>
            <a:pPr marL="171450" indent="-171450">
              <a:buFont typeface="Arial" panose="020B0604020202020204" pitchFamily="34" charset="0"/>
              <a:buChar char="•"/>
            </a:pPr>
            <a:r>
              <a:rPr lang="en-AU" baseline="0" dirty="0" smtClean="0"/>
              <a:t>Whether they were a protection prisoner or not – protection prisoners are those identified as needing protection because they are at risk i.e. likely to not feel safe so have been segregated somewhat i.e. association issues with the prison, sex offenders</a:t>
            </a:r>
          </a:p>
          <a:p>
            <a:pPr marL="171450" indent="-171450">
              <a:buFont typeface="Arial" panose="020B0604020202020204" pitchFamily="34" charset="0"/>
              <a:buChar char="•"/>
            </a:pPr>
            <a:r>
              <a:rPr lang="en-AU" baseline="0" dirty="0" smtClean="0"/>
              <a:t>Whether they were on a safety order or not – don’t feel safe because of risk to themselves or because of a risk of others</a:t>
            </a:r>
          </a:p>
          <a:p>
            <a:pPr marL="171450" indent="-171450">
              <a:buFont typeface="Arial" panose="020B0604020202020204" pitchFamily="34" charset="0"/>
              <a:buChar char="•"/>
            </a:pPr>
            <a:r>
              <a:rPr lang="en-AU" baseline="0" dirty="0" smtClean="0"/>
              <a:t>What flags had been raised on them i.e. cognitive impairment, sex offender </a:t>
            </a:r>
            <a:r>
              <a:rPr lang="en-AU" baseline="0" dirty="0" err="1" smtClean="0"/>
              <a:t>etc</a:t>
            </a:r>
            <a:endParaRPr lang="en-AU" baseline="0" dirty="0" smtClean="0"/>
          </a:p>
          <a:p>
            <a:pPr marL="171450" indent="-171450">
              <a:buFont typeface="Arial" panose="020B0604020202020204" pitchFamily="34" charset="0"/>
              <a:buChar char="•"/>
            </a:pPr>
            <a:r>
              <a:rPr lang="en-AU" baseline="0" dirty="0" smtClean="0"/>
              <a:t>Whether they had a history of substance misuse</a:t>
            </a:r>
          </a:p>
          <a:p>
            <a:pPr marL="171450" indent="-171450">
              <a:buFont typeface="Arial" panose="020B0604020202020204" pitchFamily="34" charset="0"/>
              <a:buChar char="•"/>
            </a:pPr>
            <a:r>
              <a:rPr lang="en-AU" baseline="0" dirty="0" smtClean="0"/>
              <a:t>Significant recent stressors such as family conflict, relationship breakdown, media attention about their offence</a:t>
            </a:r>
          </a:p>
          <a:p>
            <a:pPr marL="171450" indent="-171450">
              <a:buFont typeface="Arial" panose="020B0604020202020204" pitchFamily="34" charset="0"/>
              <a:buChar char="•"/>
            </a:pPr>
            <a:r>
              <a:rPr lang="en-AU" baseline="0" dirty="0" smtClean="0"/>
              <a:t>Receiving visits (as a proxy for social/ family support)</a:t>
            </a:r>
          </a:p>
          <a:p>
            <a:pPr marL="171450" indent="-171450">
              <a:buFont typeface="Arial" panose="020B0604020202020204" pitchFamily="34" charset="0"/>
              <a:buChar char="•"/>
            </a:pPr>
            <a:r>
              <a:rPr lang="en-AU" baseline="0" dirty="0" smtClean="0"/>
              <a:t>A history of the trauma of experiencing sexual assault/ abuse.  (could be as a child, in an institution as youth </a:t>
            </a:r>
            <a:r>
              <a:rPr lang="en-AU" baseline="0" dirty="0" err="1" smtClean="0"/>
              <a:t>etc</a:t>
            </a:r>
            <a:r>
              <a:rPr lang="en-AU" baseline="0" dirty="0" smtClean="0"/>
              <a:t> or within custody)</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10</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time period</a:t>
            </a:r>
            <a:r>
              <a:rPr lang="en-AU" baseline="0" dirty="0" smtClean="0"/>
              <a:t> was 2 years October 2016 – to get the latest data </a:t>
            </a:r>
          </a:p>
          <a:p>
            <a:r>
              <a:rPr lang="en-AU" baseline="0" dirty="0" smtClean="0"/>
              <a:t>Data was manually extracted from QCS’ offender management system IOMS</a:t>
            </a:r>
          </a:p>
          <a:p>
            <a:r>
              <a:rPr lang="en-AU" baseline="0" dirty="0" smtClean="0"/>
              <a:t>When entering an incident into the system, the officers would use this definition of attempted suicide i.e. that is self-harm that reasonably appears to have been intended to cause death or would likely have caused death if assistance had not been rendered.  This is what we extracted then.  </a:t>
            </a:r>
          </a:p>
          <a:p>
            <a:endParaRPr lang="en-AU" baseline="0" dirty="0" smtClean="0"/>
          </a:p>
          <a:p>
            <a:r>
              <a:rPr lang="en-AU" baseline="0" dirty="0" smtClean="0"/>
              <a:t>We also checked medical emergency and self-harm incident data to ensure that no case were missed –for example in some instances some were coded twice i.e. coded as attempted suicide as well as self-harm; so it could be the case that it is sometimes difficult for the officer to determine whether it was an attempted suicide or self-harm.   </a:t>
            </a:r>
          </a:p>
          <a:p>
            <a:endParaRPr lang="en-AU" baseline="0" dirty="0" smtClean="0"/>
          </a:p>
          <a:p>
            <a:r>
              <a:rPr lang="en-AU" baseline="0" dirty="0" smtClean="0"/>
              <a:t>Our resulting sample then was 4 completed suicides of which 3 were male and 1 was female</a:t>
            </a:r>
          </a:p>
          <a:p>
            <a:r>
              <a:rPr lang="en-AU" baseline="0" dirty="0" smtClean="0"/>
              <a:t>And 134 attempted suicide incidents (though 80 individuals with a proportion having multiple suicide attempts)</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11</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the analysis we carried out was only very exploratory and preliminary analysis at this stage. Variables were mostly categorical (DO NOT SAY….has two or more categories but there is no intrinsic ordering to it i.e. gender, accommodation area).  </a:t>
            </a:r>
          </a:p>
          <a:p>
            <a:endParaRPr lang="en-AU" baseline="0" dirty="0" smtClean="0"/>
          </a:p>
          <a:p>
            <a:r>
              <a:rPr lang="en-AU" baseline="0" dirty="0" smtClean="0"/>
              <a:t>We firstly looked at comparing completed suicides vs attempted, though we were limited in the analysis that could be done on this because of the only small number of completed suicides (however there are some observations of interest which I’ll come to). </a:t>
            </a:r>
          </a:p>
          <a:p>
            <a:endParaRPr lang="en-AU"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aseline="0" dirty="0" smtClean="0"/>
              <a:t>We then looked at the data another way, recoding the incidents by ‘level of seriousness’ of attempts which then allowed us to compare two groupings – 1 those of completed or extremely serious attempts (i.e. the individual was hospitalised and no alert was made or the attempt was not seen by staff or other prisoners; and 2 – those who were serious but less so than the others i.e. were not hospitalised and/ or made alert/ done in view of staff or other prisoners). Note that s</a:t>
            </a:r>
            <a:r>
              <a:rPr lang="en-AU" dirty="0" smtClean="0"/>
              <a:t>erious still may</a:t>
            </a:r>
            <a:r>
              <a:rPr lang="en-AU" baseline="0" dirty="0" smtClean="0"/>
              <a:t> mean that the intent is there but just that they’ve chosen less lethal methods.  </a:t>
            </a:r>
            <a:endParaRPr lang="en-AU" dirty="0" smtClean="0"/>
          </a:p>
          <a:p>
            <a:endParaRPr lang="en-AU" dirty="0" smtClean="0"/>
          </a:p>
          <a:p>
            <a:r>
              <a:rPr lang="en-AU" dirty="0" smtClean="0"/>
              <a:t>Regression</a:t>
            </a:r>
            <a:r>
              <a:rPr lang="en-AU" baseline="0" dirty="0" smtClean="0"/>
              <a:t> analysis conducted to assess the impact of variables of age, number of correctional episodes, days from admission to custody on completed/ extremely serious suicide attempts </a:t>
            </a:r>
          </a:p>
          <a:p>
            <a:endParaRPr lang="en-AU" baseline="0" dirty="0" smtClean="0"/>
          </a:p>
          <a:p>
            <a:r>
              <a:rPr lang="en-AU" baseline="0" dirty="0" smtClean="0"/>
              <a:t>Chi square analysis conducted on the categorical variables.  </a:t>
            </a:r>
            <a:endParaRPr lang="en-AU" dirty="0" smtClean="0"/>
          </a:p>
          <a:p>
            <a:endParaRPr lang="en-AU" dirty="0" smtClean="0"/>
          </a:p>
        </p:txBody>
      </p:sp>
      <p:sp>
        <p:nvSpPr>
          <p:cNvPr id="4" name="Slide Number Placeholder 3"/>
          <p:cNvSpPr>
            <a:spLocks noGrp="1"/>
          </p:cNvSpPr>
          <p:nvPr>
            <p:ph type="sldNum" sz="quarter" idx="10"/>
          </p:nvPr>
        </p:nvSpPr>
        <p:spPr/>
        <p:txBody>
          <a:bodyPr/>
          <a:lstStyle/>
          <a:p>
            <a:fld id="{8220EA39-9597-4CE4-9446-2060D70026F6}" type="slidenum">
              <a:rPr lang="en-AU" smtClean="0"/>
              <a:t>12</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this is looking at the full numbe</a:t>
            </a:r>
            <a:r>
              <a:rPr lang="en-AU" baseline="0" dirty="0" smtClean="0"/>
              <a:t>r of incidents (includes the completed suicides here) and trends in the incidents themselves. </a:t>
            </a:r>
          </a:p>
          <a:p>
            <a:endParaRPr lang="en-AU" baseline="0" dirty="0" smtClean="0"/>
          </a:p>
          <a:p>
            <a:r>
              <a:rPr lang="en-AU" baseline="0" dirty="0" smtClean="0"/>
              <a:t>The average time between admission to custody and the incident was 2.4 years </a:t>
            </a:r>
          </a:p>
          <a:p>
            <a:endParaRPr lang="en-AU" baseline="0" dirty="0" smtClean="0"/>
          </a:p>
          <a:p>
            <a:r>
              <a:rPr lang="en-AU" baseline="0" dirty="0" smtClean="0"/>
              <a:t>Time of day – just under two thirds occurred in the daytime, just under one thirds in the evening and less than 10% occurred overnight</a:t>
            </a:r>
          </a:p>
          <a:p>
            <a:endParaRPr lang="en-AU" baseline="0" dirty="0" smtClean="0"/>
          </a:p>
          <a:p>
            <a:r>
              <a:rPr lang="en-AU" baseline="0" dirty="0" smtClean="0"/>
              <a:t>There was higher proportion of the incidents occurring in centres with a high proportion of prisoners on remand, protection and or vulnerable prisoners</a:t>
            </a:r>
          </a:p>
          <a:p>
            <a:endParaRPr lang="en-AU" baseline="0" dirty="0" smtClean="0"/>
          </a:p>
          <a:p>
            <a:r>
              <a:rPr lang="en-AU" baseline="0" dirty="0" smtClean="0"/>
              <a:t>In considering the accommodation area where the incident occurred – fairly evenly spread across the secure units, detention units/ MSU or the crisis/ safety/ medical units (all these areas where a prisoner would be accommodated if they were more at risk).  Only a small proportion occurred in the residential areas of the prison (Residential – where prisoners have more freedom, typically employed, have progressed to this type of area because of good behaviour; and are considered low risk).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13</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 overwhelming majority of the incidents occurred</a:t>
            </a:r>
            <a:r>
              <a:rPr lang="en-AU" baseline="0" dirty="0" smtClean="0"/>
              <a:t> in their cell, however interestingly only 15 of the 138 incidents we where an individual was in a shared cell – most of the incidents occurred when a prisoner was on his own in a cell.  A need then to give consideration to shared cells being a possible protective factor for risk of suicide – all talk about the problems that are caused by overcrowding and there is no doubt the negative impacts this would have however removing the double ups may cause other issues when you are talking about preventing suicide or self-harm </a:t>
            </a:r>
          </a:p>
          <a:p>
            <a:endParaRPr lang="en-AU" baseline="0" dirty="0" smtClean="0"/>
          </a:p>
          <a:p>
            <a:r>
              <a:rPr lang="en-AU" baseline="0" dirty="0" smtClean="0"/>
              <a:t>The methods used – around a third each of strangulation/ asphyxiation (tying something around next), hanging (attached to something else as well as themselves) and slightly less of lacerations (e.g. cutting arms, neck </a:t>
            </a:r>
            <a:r>
              <a:rPr lang="en-AU" baseline="0" dirty="0" err="1" smtClean="0"/>
              <a:t>etc</a:t>
            </a:r>
            <a:r>
              <a:rPr lang="en-AU" baseline="0" dirty="0" smtClean="0"/>
              <a:t>).    Only a small proportion tried other methods such as choking, overdosing, head banging etc.</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14</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Around</a:t>
            </a:r>
            <a:r>
              <a:rPr lang="en-AU" baseline="0" dirty="0" smtClean="0"/>
              <a:t> a third were serious enough to be taken by ambulance and hospitalised</a:t>
            </a:r>
          </a:p>
          <a:p>
            <a:r>
              <a:rPr lang="en-AU" baseline="0" dirty="0" smtClean="0"/>
              <a:t>Just under half alerted staff or made the attempt while being directly observed by staff</a:t>
            </a:r>
          </a:p>
          <a:p>
            <a:r>
              <a:rPr lang="en-AU" baseline="0" dirty="0" smtClean="0"/>
              <a:t>Two-thirds of the incidents occurred while an individual was on a safety order </a:t>
            </a:r>
          </a:p>
          <a:p>
            <a:r>
              <a:rPr lang="en-AU" baseline="0" dirty="0" smtClean="0"/>
              <a:t>91% of the incidents occurred while an individual had a self-harm history flag</a:t>
            </a:r>
          </a:p>
          <a:p>
            <a:r>
              <a:rPr lang="en-AU" baseline="0" dirty="0" smtClean="0"/>
              <a:t>Observations were interesting – two thirds were on some form of </a:t>
            </a:r>
            <a:r>
              <a:rPr lang="en-AU" baseline="0" dirty="0" err="1" smtClean="0"/>
              <a:t>obs</a:t>
            </a:r>
            <a:r>
              <a:rPr lang="en-AU" baseline="0" dirty="0" smtClean="0"/>
              <a:t> with nearly half on high levels i.e. continuous or every 15 to 30 mins.  However 34% were not on any observation schedule at the time of the incident.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15</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then we looked at it</a:t>
            </a:r>
            <a:r>
              <a:rPr lang="en-AU" baseline="0" dirty="0" smtClean="0"/>
              <a:t> at the individual person level – note that these are just observations as the base size is so low but some are worthy of noting.  </a:t>
            </a:r>
          </a:p>
          <a:p>
            <a:endParaRPr lang="en-AU" baseline="0" dirty="0" smtClean="0"/>
          </a:p>
          <a:p>
            <a:r>
              <a:rPr lang="en-AU" baseline="0" dirty="0" smtClean="0"/>
              <a:t>So we had 4 completers they were generally older in age than the individuals who were non-completers; had been in custody for a shorter period of time and had had generally fewer correctional episodes </a:t>
            </a:r>
          </a:p>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16</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Looking at the comparisons of these individuals –</a:t>
            </a:r>
          </a:p>
          <a:p>
            <a:r>
              <a:rPr lang="en-AU" dirty="0" smtClean="0"/>
              <a:t>All four of the individuals</a:t>
            </a:r>
            <a:r>
              <a:rPr lang="en-AU" baseline="0" dirty="0" smtClean="0"/>
              <a:t> that completed suicide did so in their cell, were on remand, their most serious offence was homicide and they had reported recent or current family issues</a:t>
            </a:r>
          </a:p>
          <a:p>
            <a:r>
              <a:rPr lang="en-AU" baseline="0" dirty="0" smtClean="0"/>
              <a:t>For three of these four individuals  - the suicide occurred at night, they were in a secure unit, their method was hanging, they were not on visual observations, their offence had attracted significant media attention and they were on a safety order.  </a:t>
            </a:r>
          </a:p>
          <a:p>
            <a:endParaRPr lang="en-AU" dirty="0" smtClean="0"/>
          </a:p>
          <a:p>
            <a:r>
              <a:rPr lang="en-AU" dirty="0" smtClean="0"/>
              <a:t>(Used ANZSOC</a:t>
            </a:r>
            <a:r>
              <a:rPr lang="en-AU" baseline="0" dirty="0" smtClean="0"/>
              <a:t> code for m</a:t>
            </a:r>
            <a:r>
              <a:rPr lang="en-AU" dirty="0" smtClean="0"/>
              <a:t>ost serious</a:t>
            </a:r>
            <a:r>
              <a:rPr lang="en-AU" baseline="0" dirty="0" smtClean="0"/>
              <a:t> offence)</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17</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Alternatively, none</a:t>
            </a:r>
            <a:r>
              <a:rPr lang="en-AU" baseline="0" dirty="0" smtClean="0"/>
              <a:t> of these four individuals raised an alert or did it in view of staff, none were indigenous, none had a cognitive impairment, none had a history of sexual assault or abuse, none were protection prisoners, none were flagged as a sex offender.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18</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smtClean="0">
                <a:solidFill>
                  <a:schemeClr val="tx1"/>
                </a:solidFill>
                <a:effectLst/>
                <a:latin typeface="+mn-lt"/>
                <a:ea typeface="+mn-ea"/>
                <a:cs typeface="+mn-cs"/>
              </a:rPr>
              <a:t>E81398</a:t>
            </a:r>
            <a:r>
              <a:rPr lang="en-AU" dirty="0" smtClean="0"/>
              <a:t> </a:t>
            </a:r>
            <a:r>
              <a:rPr lang="en-AU" sz="1200" b="0" i="0" u="none" strike="noStrike" kern="1200" dirty="0" smtClean="0">
                <a:solidFill>
                  <a:schemeClr val="tx1"/>
                </a:solidFill>
                <a:effectLst/>
                <a:latin typeface="+mn-lt"/>
                <a:ea typeface="+mn-ea"/>
                <a:cs typeface="+mn-cs"/>
              </a:rPr>
              <a:t>220052</a:t>
            </a:r>
            <a:r>
              <a:rPr lang="en-AU" dirty="0" smtClean="0"/>
              <a:t> </a:t>
            </a:r>
            <a:r>
              <a:rPr lang="en-AU" sz="1200" b="0" i="0" u="none" strike="noStrike" kern="1200" dirty="0" smtClean="0">
                <a:solidFill>
                  <a:schemeClr val="tx1"/>
                </a:solidFill>
                <a:effectLst/>
                <a:latin typeface="+mn-lt"/>
                <a:ea typeface="+mn-ea"/>
                <a:cs typeface="+mn-cs"/>
              </a:rPr>
              <a:t>7/11/2017</a:t>
            </a:r>
            <a:r>
              <a:rPr lang="en-AU" dirty="0" smtClean="0"/>
              <a:t> </a:t>
            </a:r>
            <a:r>
              <a:rPr lang="en-AU" sz="1200" b="0" i="0" u="none" strike="noStrike" kern="1200" dirty="0" smtClean="0">
                <a:solidFill>
                  <a:schemeClr val="tx1"/>
                </a:solidFill>
                <a:effectLst/>
                <a:latin typeface="+mn-lt"/>
                <a:ea typeface="+mn-ea"/>
                <a:cs typeface="+mn-cs"/>
              </a:rPr>
              <a:t>13/11/2017</a:t>
            </a:r>
            <a:r>
              <a:rPr lang="en-AU" dirty="0" smtClean="0"/>
              <a:t> </a:t>
            </a:r>
            <a:r>
              <a:rPr lang="en-AU" sz="1200" b="0" i="0" u="none" strike="noStrike" kern="1200" dirty="0" smtClean="0">
                <a:solidFill>
                  <a:schemeClr val="tx1"/>
                </a:solidFill>
                <a:effectLst/>
                <a:latin typeface="+mn-lt"/>
                <a:ea typeface="+mn-ea"/>
                <a:cs typeface="+mn-cs"/>
              </a:rPr>
              <a:t>740</a:t>
            </a:r>
            <a:r>
              <a:rPr lang="en-AU" dirty="0" smtClean="0"/>
              <a:t> </a:t>
            </a:r>
            <a:r>
              <a:rPr lang="en-AU" sz="1200" b="0" i="0" u="none" strike="noStrike" kern="1200" dirty="0" smtClean="0">
                <a:solidFill>
                  <a:schemeClr val="tx1"/>
                </a:solidFill>
                <a:effectLst/>
                <a:latin typeface="+mn-lt"/>
                <a:ea typeface="+mn-ea"/>
                <a:cs typeface="+mn-cs"/>
              </a:rPr>
              <a:t>CCC</a:t>
            </a:r>
            <a:r>
              <a:rPr lang="en-AU" dirty="0" smtClean="0"/>
              <a:t> </a:t>
            </a:r>
            <a:r>
              <a:rPr lang="en-AU" sz="1200" b="0" i="0" u="none" strike="noStrike" kern="1200" dirty="0" smtClean="0">
                <a:solidFill>
                  <a:schemeClr val="tx1"/>
                </a:solidFill>
                <a:effectLst/>
                <a:latin typeface="+mn-lt"/>
                <a:ea typeface="+mn-ea"/>
                <a:cs typeface="+mn-cs"/>
              </a:rPr>
              <a:t>Secure</a:t>
            </a:r>
            <a:r>
              <a:rPr lang="en-AU" dirty="0" smtClean="0"/>
              <a:t> </a:t>
            </a:r>
            <a:r>
              <a:rPr lang="en-AU" sz="1200" b="0" i="0" u="none" strike="noStrike" kern="1200" dirty="0" smtClean="0">
                <a:solidFill>
                  <a:schemeClr val="tx1"/>
                </a:solidFill>
                <a:effectLst/>
                <a:latin typeface="+mn-lt"/>
                <a:ea typeface="+mn-ea"/>
                <a:cs typeface="+mn-cs"/>
              </a:rPr>
              <a:t>In cell</a:t>
            </a:r>
            <a:r>
              <a:rPr lang="en-AU" dirty="0" smtClean="0"/>
              <a:t> </a:t>
            </a:r>
            <a:r>
              <a:rPr lang="en-AU" sz="1200" b="0" i="0" u="none" strike="noStrike" kern="1200" dirty="0" smtClean="0">
                <a:solidFill>
                  <a:schemeClr val="tx1"/>
                </a:solidFill>
                <a:effectLst/>
                <a:latin typeface="+mn-lt"/>
                <a:ea typeface="+mn-ea"/>
                <a:cs typeface="+mn-cs"/>
              </a:rPr>
              <a:t> </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Hanging</a:t>
            </a:r>
            <a:r>
              <a:rPr lang="en-AU" dirty="0" smtClean="0"/>
              <a:t> </a:t>
            </a:r>
            <a:r>
              <a:rPr lang="en-AU" sz="1200" b="0" i="0" u="none" strike="noStrike" kern="1200" dirty="0" smtClean="0">
                <a:solidFill>
                  <a:schemeClr val="tx1"/>
                </a:solidFill>
                <a:effectLst/>
                <a:latin typeface="+mn-lt"/>
                <a:ea typeface="+mn-ea"/>
                <a:cs typeface="+mn-cs"/>
              </a:rPr>
              <a:t>1</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M</a:t>
            </a:r>
            <a:r>
              <a:rPr lang="en-AU" dirty="0" smtClean="0"/>
              <a:t> </a:t>
            </a:r>
            <a:r>
              <a:rPr lang="en-AU" sz="1200" b="0" i="0" u="none" strike="noStrike" kern="1200" dirty="0" smtClean="0">
                <a:solidFill>
                  <a:schemeClr val="tx1"/>
                </a:solidFill>
                <a:effectLst/>
                <a:latin typeface="+mn-lt"/>
                <a:ea typeface="+mn-ea"/>
                <a:cs typeface="+mn-cs"/>
              </a:rPr>
              <a:t>33</a:t>
            </a:r>
            <a:r>
              <a:rPr lang="en-AU" dirty="0" smtClean="0"/>
              <a:t> </a:t>
            </a:r>
            <a:r>
              <a:rPr lang="en-AU" sz="1200" b="0" i="0" u="none" strike="noStrike" kern="1200" dirty="0" smtClean="0">
                <a:solidFill>
                  <a:schemeClr val="tx1"/>
                </a:solidFill>
                <a:effectLst/>
                <a:latin typeface="+mn-lt"/>
                <a:ea typeface="+mn-ea"/>
                <a:cs typeface="+mn-cs"/>
              </a:rPr>
              <a:t>High</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Remand</a:t>
            </a:r>
            <a:r>
              <a:rPr lang="en-AU" dirty="0" smtClean="0"/>
              <a:t> </a:t>
            </a:r>
            <a:r>
              <a:rPr lang="en-AU" sz="1200" b="0" i="0" u="none" strike="noStrike" kern="1200" dirty="0" smtClean="0">
                <a:solidFill>
                  <a:schemeClr val="tx1"/>
                </a:solidFill>
                <a:effectLst/>
                <a:latin typeface="+mn-lt"/>
                <a:ea typeface="+mn-ea"/>
                <a:cs typeface="+mn-cs"/>
              </a:rPr>
              <a:t>Attempted Murder; Serious Assault w/weapon QPS</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1</a:t>
            </a:r>
            <a:r>
              <a:rPr lang="en-AU" dirty="0" smtClean="0"/>
              <a:t> </a:t>
            </a:r>
            <a:r>
              <a:rPr lang="en-AU" sz="1200" b="0" i="0" u="none" strike="noStrike" kern="1200" dirty="0" smtClean="0">
                <a:solidFill>
                  <a:schemeClr val="tx1"/>
                </a:solidFill>
                <a:effectLst/>
                <a:latin typeface="+mn-lt"/>
                <a:ea typeface="+mn-ea"/>
                <a:cs typeface="+mn-cs"/>
              </a:rPr>
              <a:t>SHEH</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Low</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1</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err="1"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err="1"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Admitted to custody 6 days prior; Court mention one week after suicide for charges; withdrawing from Amphetamines; Suicide attempt via gun shot to head 4 days prior in police incident after partner threatened to leave relationship; serious overdose 3 years prior, again when partner indicating end of relationship</a:t>
            </a:r>
            <a:r>
              <a:rPr lang="en-AU" dirty="0" smtClean="0"/>
              <a:t> </a:t>
            </a:r>
          </a:p>
          <a:p>
            <a:endParaRPr lang="en-AU" dirty="0" smtClean="0"/>
          </a:p>
          <a:p>
            <a:r>
              <a:rPr lang="en-AU" dirty="0" smtClean="0"/>
              <a:t>Domestic incident.  </a:t>
            </a:r>
          </a:p>
          <a:p>
            <a:r>
              <a:rPr lang="en-AU" dirty="0" smtClean="0"/>
              <a:t>So when he </a:t>
            </a:r>
            <a:r>
              <a:rPr lang="en-AU" dirty="0" err="1" smtClean="0"/>
              <a:t>attemped</a:t>
            </a:r>
            <a:r>
              <a:rPr lang="en-AU" baseline="0" dirty="0" smtClean="0"/>
              <a:t> suicide he did it seriously – not self-harm, serious intent to end his life (used lethal methods),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19</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where we’re heading with the presentation:</a:t>
            </a:r>
          </a:p>
          <a:p>
            <a:endParaRPr lang="en-AU" dirty="0" smtClean="0"/>
          </a:p>
          <a:p>
            <a:r>
              <a:rPr lang="en-AU" dirty="0" smtClean="0"/>
              <a:t>I’ll provide a review of the purpose</a:t>
            </a:r>
            <a:r>
              <a:rPr lang="en-AU" baseline="0" dirty="0" smtClean="0"/>
              <a:t> of the study</a:t>
            </a:r>
          </a:p>
          <a:p>
            <a:r>
              <a:rPr lang="en-AU" baseline="0" dirty="0" smtClean="0"/>
              <a:t>Provide some reported statistics on rates of suicide and self-harm amongst the prisoner cohort</a:t>
            </a:r>
          </a:p>
          <a:p>
            <a:r>
              <a:rPr lang="en-AU" baseline="0" dirty="0" smtClean="0"/>
              <a:t>Briefly touch on some of the literature which has identified some predictors and risk factors</a:t>
            </a:r>
          </a:p>
          <a:p>
            <a:r>
              <a:rPr lang="en-AU" baseline="0" dirty="0" smtClean="0"/>
              <a:t>I’ll go over the parameters of our study including the time period and the sample</a:t>
            </a:r>
          </a:p>
          <a:p>
            <a:r>
              <a:rPr lang="en-AU" baseline="0" dirty="0" smtClean="0"/>
              <a:t>Then go over the results</a:t>
            </a:r>
          </a:p>
          <a:p>
            <a:r>
              <a:rPr lang="en-AU" baseline="0" dirty="0" smtClean="0"/>
              <a:t>Finish up with some other observations as a result of the analysis and then overall what some of these results may mean for policy and practice in this area</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dirty="0" smtClean="0">
                <a:solidFill>
                  <a:schemeClr val="tx1"/>
                </a:solidFill>
                <a:effectLst/>
                <a:latin typeface="+mn-lt"/>
                <a:ea typeface="+mn-ea"/>
                <a:cs typeface="+mn-cs"/>
              </a:rPr>
              <a:t>C61673</a:t>
            </a:r>
            <a:r>
              <a:rPr lang="en-AU" dirty="0" smtClean="0"/>
              <a:t> </a:t>
            </a:r>
            <a:r>
              <a:rPr lang="en-AU" sz="1200" b="0" i="0" u="none" strike="noStrike" kern="1200" dirty="0" smtClean="0">
                <a:solidFill>
                  <a:schemeClr val="tx1"/>
                </a:solidFill>
                <a:effectLst/>
                <a:latin typeface="+mn-lt"/>
                <a:ea typeface="+mn-ea"/>
                <a:cs typeface="+mn-cs"/>
              </a:rPr>
              <a:t>214527</a:t>
            </a:r>
            <a:r>
              <a:rPr lang="en-AU" dirty="0" smtClean="0"/>
              <a:t> </a:t>
            </a:r>
            <a:r>
              <a:rPr lang="en-AU" sz="1200" b="0" i="0" u="none" strike="noStrike" kern="1200" dirty="0" smtClean="0">
                <a:solidFill>
                  <a:schemeClr val="tx1"/>
                </a:solidFill>
                <a:effectLst/>
                <a:latin typeface="+mn-lt"/>
                <a:ea typeface="+mn-ea"/>
                <a:cs typeface="+mn-cs"/>
              </a:rPr>
              <a:t>1/09/2015</a:t>
            </a:r>
            <a:r>
              <a:rPr lang="en-AU" dirty="0" smtClean="0"/>
              <a:t> </a:t>
            </a:r>
            <a:r>
              <a:rPr lang="en-AU" sz="1200" b="0" i="0" u="none" strike="noStrike" kern="1200" dirty="0" smtClean="0">
                <a:solidFill>
                  <a:schemeClr val="tx1"/>
                </a:solidFill>
                <a:effectLst/>
                <a:latin typeface="+mn-lt"/>
                <a:ea typeface="+mn-ea"/>
                <a:cs typeface="+mn-cs"/>
              </a:rPr>
              <a:t>30/08/2017</a:t>
            </a:r>
            <a:r>
              <a:rPr lang="en-AU" dirty="0" smtClean="0"/>
              <a:t> </a:t>
            </a:r>
            <a:r>
              <a:rPr lang="en-AU" sz="1200" b="0" i="0" u="none" strike="noStrike" kern="1200" dirty="0" smtClean="0">
                <a:solidFill>
                  <a:schemeClr val="tx1"/>
                </a:solidFill>
                <a:effectLst/>
                <a:latin typeface="+mn-lt"/>
                <a:ea typeface="+mn-ea"/>
                <a:cs typeface="+mn-cs"/>
              </a:rPr>
              <a:t>729</a:t>
            </a:r>
            <a:r>
              <a:rPr lang="en-AU" dirty="0" smtClean="0"/>
              <a:t> </a:t>
            </a:r>
            <a:r>
              <a:rPr lang="en-AU" sz="1200" b="0" i="0" u="none" strike="noStrike" kern="1200" dirty="0" smtClean="0">
                <a:solidFill>
                  <a:schemeClr val="tx1"/>
                </a:solidFill>
                <a:effectLst/>
                <a:latin typeface="+mn-lt"/>
                <a:ea typeface="+mn-ea"/>
                <a:cs typeface="+mn-cs"/>
              </a:rPr>
              <a:t>1825</a:t>
            </a:r>
            <a:r>
              <a:rPr lang="en-AU" dirty="0" smtClean="0"/>
              <a:t> </a:t>
            </a:r>
            <a:r>
              <a:rPr lang="en-AU" sz="1200" b="0" i="0" u="none" strike="noStrike" kern="1200" dirty="0" smtClean="0">
                <a:solidFill>
                  <a:schemeClr val="tx1"/>
                </a:solidFill>
                <a:effectLst/>
                <a:latin typeface="+mn-lt"/>
                <a:ea typeface="+mn-ea"/>
                <a:cs typeface="+mn-cs"/>
              </a:rPr>
              <a:t>WFDCC</a:t>
            </a:r>
            <a:r>
              <a:rPr lang="en-AU" dirty="0" smtClean="0"/>
              <a:t> </a:t>
            </a:r>
            <a:r>
              <a:rPr lang="en-AU" sz="1200" b="0" i="0" u="none" strike="noStrike" kern="1200" dirty="0" smtClean="0">
                <a:solidFill>
                  <a:schemeClr val="tx1"/>
                </a:solidFill>
                <a:effectLst/>
                <a:latin typeface="+mn-lt"/>
                <a:ea typeface="+mn-ea"/>
                <a:cs typeface="+mn-cs"/>
              </a:rPr>
              <a:t>MSU</a:t>
            </a:r>
            <a:r>
              <a:rPr lang="en-AU" dirty="0" smtClean="0"/>
              <a:t> </a:t>
            </a:r>
            <a:r>
              <a:rPr lang="en-AU" sz="1200" b="0" i="0" u="none" strike="noStrike" kern="1200" dirty="0" smtClean="0">
                <a:solidFill>
                  <a:schemeClr val="tx1"/>
                </a:solidFill>
                <a:effectLst/>
                <a:latin typeface="+mn-lt"/>
                <a:ea typeface="+mn-ea"/>
                <a:cs typeface="+mn-cs"/>
              </a:rPr>
              <a:t>In cell</a:t>
            </a:r>
            <a:r>
              <a:rPr lang="en-AU" dirty="0" smtClean="0"/>
              <a:t> </a:t>
            </a:r>
            <a:r>
              <a:rPr lang="en-AU" sz="1200" b="0" i="0" u="none" strike="noStrike" kern="1200" dirty="0" smtClean="0">
                <a:solidFill>
                  <a:schemeClr val="tx1"/>
                </a:solidFill>
                <a:effectLst/>
                <a:latin typeface="+mn-lt"/>
                <a:ea typeface="+mn-ea"/>
                <a:cs typeface="+mn-cs"/>
              </a:rPr>
              <a:t> </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Strangulation</a:t>
            </a:r>
            <a:r>
              <a:rPr lang="en-AU" dirty="0" smtClean="0"/>
              <a:t> </a:t>
            </a:r>
            <a:r>
              <a:rPr lang="en-AU" sz="1200" b="0" i="0" u="none" strike="noStrike" kern="1200" dirty="0" smtClean="0">
                <a:solidFill>
                  <a:schemeClr val="tx1"/>
                </a:solidFill>
                <a:effectLst/>
                <a:latin typeface="+mn-lt"/>
                <a:ea typeface="+mn-ea"/>
                <a:cs typeface="+mn-cs"/>
              </a:rPr>
              <a:t>3</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M</a:t>
            </a:r>
            <a:r>
              <a:rPr lang="en-AU" dirty="0" smtClean="0"/>
              <a:t> </a:t>
            </a:r>
            <a:r>
              <a:rPr lang="en-AU" sz="1200" b="0" i="0" u="none" strike="noStrike" kern="1200" dirty="0" smtClean="0">
                <a:solidFill>
                  <a:schemeClr val="tx1"/>
                </a:solidFill>
                <a:effectLst/>
                <a:latin typeface="+mn-lt"/>
                <a:ea typeface="+mn-ea"/>
                <a:cs typeface="+mn-cs"/>
              </a:rPr>
              <a:t>40</a:t>
            </a:r>
            <a:r>
              <a:rPr lang="en-AU" dirty="0" smtClean="0"/>
              <a:t> </a:t>
            </a:r>
            <a:r>
              <a:rPr lang="en-AU" sz="1200" b="0" i="0" u="none" strike="noStrike" kern="1200" dirty="0" smtClean="0">
                <a:solidFill>
                  <a:schemeClr val="tx1"/>
                </a:solidFill>
                <a:effectLst/>
                <a:latin typeface="+mn-lt"/>
                <a:ea typeface="+mn-ea"/>
                <a:cs typeface="+mn-cs"/>
              </a:rPr>
              <a:t>Max</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Sentenced</a:t>
            </a:r>
            <a:r>
              <a:rPr lang="en-AU" dirty="0" smtClean="0"/>
              <a:t> </a:t>
            </a:r>
            <a:r>
              <a:rPr lang="en-AU" sz="1200" b="0" i="0" u="none" strike="noStrike" kern="1200" dirty="0" smtClean="0">
                <a:solidFill>
                  <a:schemeClr val="tx1"/>
                </a:solidFill>
                <a:effectLst/>
                <a:latin typeface="+mn-lt"/>
                <a:ea typeface="+mn-ea"/>
                <a:cs typeface="+mn-cs"/>
              </a:rPr>
              <a:t>Serious </a:t>
            </a:r>
            <a:r>
              <a:rPr lang="en-AU" sz="1200" b="0" i="0" u="none" strike="noStrike" kern="1200" dirty="0" err="1" smtClean="0">
                <a:solidFill>
                  <a:schemeClr val="tx1"/>
                </a:solidFill>
                <a:effectLst/>
                <a:latin typeface="+mn-lt"/>
                <a:ea typeface="+mn-ea"/>
                <a:cs typeface="+mn-cs"/>
              </a:rPr>
              <a:t>asault</a:t>
            </a:r>
            <a:r>
              <a:rPr lang="en-AU" sz="1200" b="0" i="0" u="none" strike="noStrike" kern="1200" dirty="0" smtClean="0">
                <a:solidFill>
                  <a:schemeClr val="tx1"/>
                </a:solidFill>
                <a:effectLst/>
                <a:latin typeface="+mn-lt"/>
                <a:ea typeface="+mn-ea"/>
                <a:cs typeface="+mn-cs"/>
              </a:rPr>
              <a:t> resulting in injury (remainder)</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2</a:t>
            </a:r>
            <a:r>
              <a:rPr lang="en-AU" dirty="0" smtClean="0"/>
              <a:t> </a:t>
            </a:r>
            <a:r>
              <a:rPr lang="en-AU" sz="1200" b="0" i="0" u="none" strike="noStrike" kern="1200" dirty="0" smtClean="0">
                <a:solidFill>
                  <a:schemeClr val="tx1"/>
                </a:solidFill>
                <a:effectLst/>
                <a:latin typeface="+mn-lt"/>
                <a:ea typeface="+mn-ea"/>
                <a:cs typeface="+mn-cs"/>
              </a:rPr>
              <a:t>ESO; SHEC; E; MAXH; IR; PR</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medium</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8</a:t>
            </a:r>
            <a:r>
              <a:rPr lang="en-AU" dirty="0" smtClean="0"/>
              <a:t> </a:t>
            </a:r>
            <a:r>
              <a:rPr lang="en-AU" sz="1200" b="0" i="0" u="none" strike="noStrike" kern="1200" dirty="0" smtClean="0">
                <a:solidFill>
                  <a:schemeClr val="tx1"/>
                </a:solidFill>
                <a:effectLst/>
                <a:latin typeface="+mn-lt"/>
                <a:ea typeface="+mn-ea"/>
                <a:cs typeface="+mn-cs"/>
              </a:rPr>
              <a:t> </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N</a:t>
            </a:r>
            <a:r>
              <a:rPr lang="en-AU" dirty="0" smtClean="0"/>
              <a:t> </a:t>
            </a:r>
            <a:r>
              <a:rPr lang="en-AU" sz="1200" b="0" i="0" u="none" strike="noStrike" kern="1200" dirty="0" smtClean="0">
                <a:solidFill>
                  <a:schemeClr val="tx1"/>
                </a:solidFill>
                <a:effectLst/>
                <a:latin typeface="+mn-lt"/>
                <a:ea typeface="+mn-ea"/>
                <a:cs typeface="+mn-cs"/>
              </a:rPr>
              <a:t>Y</a:t>
            </a:r>
            <a:r>
              <a:rPr lang="en-AU" dirty="0" smtClean="0"/>
              <a:t> </a:t>
            </a:r>
            <a:r>
              <a:rPr lang="en-AU" sz="1200" b="0" i="0" u="none" strike="noStrike" kern="1200" dirty="0" err="1" smtClean="0">
                <a:solidFill>
                  <a:schemeClr val="tx1"/>
                </a:solidFill>
                <a:effectLst/>
                <a:latin typeface="+mn-lt"/>
                <a:ea typeface="+mn-ea"/>
                <a:cs typeface="+mn-cs"/>
              </a:rPr>
              <a:t>Y</a:t>
            </a:r>
            <a:r>
              <a:rPr lang="en-AU" dirty="0" smtClean="0"/>
              <a:t> </a:t>
            </a:r>
            <a:r>
              <a:rPr lang="en-AU" sz="1200" b="0" i="0" u="none" strike="noStrike" kern="1200" dirty="0" err="1" smtClean="0">
                <a:solidFill>
                  <a:schemeClr val="tx1"/>
                </a:solidFill>
                <a:effectLst/>
                <a:latin typeface="+mn-lt"/>
                <a:ea typeface="+mn-ea"/>
                <a:cs typeface="+mn-cs"/>
              </a:rPr>
              <a:t>Y</a:t>
            </a:r>
            <a:r>
              <a:rPr lang="en-AU" dirty="0" smtClean="0"/>
              <a:t> </a:t>
            </a:r>
            <a:r>
              <a:rPr lang="en-AU" sz="1200" b="0" i="0" u="none" strike="noStrike" kern="1200" dirty="0" err="1" smtClean="0">
                <a:solidFill>
                  <a:schemeClr val="tx1"/>
                </a:solidFill>
                <a:effectLst/>
                <a:latin typeface="+mn-lt"/>
                <a:ea typeface="+mn-ea"/>
                <a:cs typeface="+mn-cs"/>
              </a:rPr>
              <a:t>Y</a:t>
            </a:r>
            <a:r>
              <a:rPr lang="en-AU" dirty="0" smtClean="0"/>
              <a:t> </a:t>
            </a:r>
            <a:r>
              <a:rPr lang="en-AU" sz="1200" b="0" i="0" u="none" strike="noStrike" kern="1200" dirty="0" err="1" smtClean="0">
                <a:solidFill>
                  <a:schemeClr val="tx1"/>
                </a:solidFill>
                <a:effectLst/>
                <a:latin typeface="+mn-lt"/>
                <a:ea typeface="+mn-ea"/>
                <a:cs typeface="+mn-cs"/>
              </a:rPr>
              <a:t>Y</a:t>
            </a:r>
            <a:r>
              <a:rPr lang="en-AU" dirty="0" smtClean="0"/>
              <a:t> </a:t>
            </a:r>
            <a:r>
              <a:rPr lang="en-AU" sz="1200" b="0" i="0" u="none" strike="noStrike" kern="1200" dirty="0" err="1" smtClean="0">
                <a:solidFill>
                  <a:schemeClr val="tx1"/>
                </a:solidFill>
                <a:effectLst/>
                <a:latin typeface="+mn-lt"/>
                <a:ea typeface="+mn-ea"/>
                <a:cs typeface="+mn-cs"/>
              </a:rPr>
              <a:t>Y</a:t>
            </a:r>
            <a:r>
              <a:rPr lang="en-AU" dirty="0" smtClean="0"/>
              <a:t> </a:t>
            </a:r>
            <a:r>
              <a:rPr lang="en-AU" sz="1200" b="0" i="0" u="none" strike="noStrike" kern="1200" dirty="0" err="1" smtClean="0">
                <a:solidFill>
                  <a:schemeClr val="tx1"/>
                </a:solidFill>
                <a:effectLst/>
                <a:latin typeface="+mn-lt"/>
                <a:ea typeface="+mn-ea"/>
                <a:cs typeface="+mn-cs"/>
              </a:rPr>
              <a:t>Y</a:t>
            </a:r>
            <a:r>
              <a:rPr lang="en-AU" dirty="0" smtClean="0"/>
              <a:t> </a:t>
            </a:r>
            <a:r>
              <a:rPr lang="en-AU" sz="1200" b="0" i="0" u="none" strike="noStrike" kern="1200" dirty="0" smtClean="0">
                <a:solidFill>
                  <a:schemeClr val="tx1"/>
                </a:solidFill>
                <a:effectLst/>
                <a:latin typeface="+mn-lt"/>
                <a:ea typeface="+mn-ea"/>
                <a:cs typeface="+mn-cs"/>
              </a:rPr>
              <a:t>History of self-harm &amp; serious suicide attempts, including hanging &amp; cutting from young age, trying to shoot self when incarceration was imminent (gun misfired); said "I can't do another 5 years"; more court in 3 months; reports being victim of sexual assault in past; chronic painful physical disorder</a:t>
            </a:r>
            <a:r>
              <a:rPr lang="en-AU" dirty="0" smtClean="0"/>
              <a:t> </a:t>
            </a:r>
            <a:r>
              <a:rPr lang="en-AU" sz="1200" b="0" i="0" u="none" strike="noStrike" kern="1200" dirty="0" smtClean="0">
                <a:solidFill>
                  <a:schemeClr val="tx1"/>
                </a:solidFill>
                <a:effectLst/>
                <a:latin typeface="+mn-lt"/>
                <a:ea typeface="+mn-ea"/>
                <a:cs typeface="+mn-cs"/>
              </a:rPr>
              <a:t> </a:t>
            </a:r>
            <a:r>
              <a:rPr lang="en-AU" dirty="0" smtClean="0"/>
              <a:t> </a:t>
            </a:r>
          </a:p>
          <a:p>
            <a:endParaRPr lang="en-AU" dirty="0" smtClean="0"/>
          </a:p>
          <a:p>
            <a:r>
              <a:rPr lang="en-AU" dirty="0" smtClean="0"/>
              <a:t>Similarities between the two individuals.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20</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as I said, then we looked</a:t>
            </a:r>
            <a:r>
              <a:rPr lang="en-AU" baseline="0" dirty="0" smtClean="0"/>
              <a:t> at the data another way to try to get a better picture of some possible predictors using a different grouping to create a larger sample size.  </a:t>
            </a:r>
          </a:p>
          <a:p>
            <a:endParaRPr lang="en-AU" baseline="0" dirty="0" smtClean="0"/>
          </a:p>
          <a:p>
            <a:r>
              <a:rPr lang="en-AU" baseline="0" dirty="0" smtClean="0"/>
              <a:t>So firstly age, number of custodial episode and number of days between admission and incident did not predict seriousness of attempt.  </a:t>
            </a:r>
          </a:p>
          <a:p>
            <a:endParaRPr lang="en-AU" baseline="0" dirty="0" smtClean="0"/>
          </a:p>
          <a:p>
            <a:r>
              <a:rPr lang="en-AU" baseline="0" dirty="0" smtClean="0"/>
              <a:t>For other variables we did a simple chi square analysis to assess if there were any significant differences between these two groups:</a:t>
            </a:r>
          </a:p>
          <a:p>
            <a:r>
              <a:rPr lang="en-AU" baseline="0" dirty="0" smtClean="0"/>
              <a:t>So no significant differences between the two groups in terms of these variables listed here…..</a:t>
            </a: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21</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But for a small number</a:t>
            </a:r>
            <a:r>
              <a:rPr lang="en-AU" baseline="0" dirty="0" smtClean="0"/>
              <a:t> of other variables there were some significant differences: </a:t>
            </a:r>
          </a:p>
          <a:p>
            <a:endParaRPr lang="en-AU" baseline="0" dirty="0" smtClean="0"/>
          </a:p>
          <a:p>
            <a:r>
              <a:rPr lang="en-AU" baseline="0" dirty="0" smtClean="0"/>
              <a:t>So for the level of visual observations, completers and serious attempters were less likely to be on obs.  </a:t>
            </a:r>
            <a:endParaRPr lang="en-AU" dirty="0" smtClean="0"/>
          </a:p>
          <a:p>
            <a:endParaRPr lang="en-AU" dirty="0" smtClean="0"/>
          </a:p>
          <a:p>
            <a:r>
              <a:rPr lang="en-AU" dirty="0" smtClean="0"/>
              <a:t>So this was interesting for us – so these guys may have been waiting until they were off </a:t>
            </a:r>
            <a:r>
              <a:rPr lang="en-AU" dirty="0" err="1" smtClean="0"/>
              <a:t>obs</a:t>
            </a:r>
            <a:r>
              <a:rPr lang="en-AU" dirty="0" smtClean="0"/>
              <a:t> to do something more serious</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22</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Similarly,</a:t>
            </a:r>
            <a:r>
              <a:rPr lang="en-AU" baseline="0" dirty="0" smtClean="0"/>
              <a:t> the completers or less serious attempters were less likely to have had a history of mental illness….so by all appearances and prior diagnosis they were generally fine mentally.</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23</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Again, completers</a:t>
            </a:r>
            <a:r>
              <a:rPr lang="en-AU" baseline="0" dirty="0" smtClean="0"/>
              <a:t> and extremely serious attempters were significantly less likely to have had a history of substance misuse.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24</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Completers and extremely</a:t>
            </a:r>
            <a:r>
              <a:rPr lang="en-AU" baseline="0" dirty="0" smtClean="0"/>
              <a:t> serious attempters were significantly more likely to be accommodated in residential and less likely in areas such as detention/ crisis or MSU.  So effectively they were flying under the radar and perhaps had even manoeuvred themselves deliberately out of these areas into somewhere they would be more likely to succeed in their attempt.  </a:t>
            </a:r>
          </a:p>
          <a:p>
            <a:endParaRPr lang="en-AU" dirty="0" smtClean="0"/>
          </a:p>
          <a:p>
            <a:r>
              <a:rPr lang="en-AU" dirty="0" smtClean="0"/>
              <a:t>Less serious attempters</a:t>
            </a:r>
            <a:r>
              <a:rPr lang="en-AU" baseline="0" dirty="0" smtClean="0"/>
              <a:t> more likely to be on our radar and in places where they would be monitored more.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25</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a:t>
            </a:r>
            <a:r>
              <a:rPr lang="en-AU" baseline="0" dirty="0" smtClean="0"/>
              <a:t> the study r</a:t>
            </a:r>
            <a:r>
              <a:rPr lang="en-AU" dirty="0" smtClean="0"/>
              <a:t>aised some other possible questions for us though too some of which</a:t>
            </a:r>
            <a:r>
              <a:rPr lang="en-AU" baseline="0" dirty="0" smtClean="0"/>
              <a:t> I’ve touched on already </a:t>
            </a:r>
            <a:r>
              <a:rPr lang="en-AU" dirty="0" smtClean="0"/>
              <a:t>i.e. are those</a:t>
            </a:r>
            <a:r>
              <a:rPr lang="en-AU" baseline="0" dirty="0" smtClean="0"/>
              <a:t> prisoners who are more determined to end their lives, are they less likely to raise alerts and seem to work towards an opportunity to execute their plan, seemingly ‘out of the blue’.</a:t>
            </a:r>
          </a:p>
          <a:p>
            <a:endParaRPr lang="en-AU" baseline="0" dirty="0" smtClean="0"/>
          </a:p>
          <a:p>
            <a:r>
              <a:rPr lang="en-AU" baseline="0" dirty="0" smtClean="0"/>
              <a:t>Nevertheless, there are often strong warning signs which we’ve identified: </a:t>
            </a:r>
          </a:p>
          <a:p>
            <a:pPr marL="171450" indent="-171450">
              <a:buFont typeface="Arial" panose="020B0604020202020204" pitchFamily="34" charset="0"/>
              <a:buChar char="•"/>
            </a:pPr>
            <a:r>
              <a:rPr lang="en-AU" baseline="0" dirty="0" smtClean="0"/>
              <a:t>On remand for homicide (or a serious offence)</a:t>
            </a:r>
          </a:p>
          <a:p>
            <a:pPr marL="171450" indent="-171450">
              <a:buFont typeface="Arial" panose="020B0604020202020204" pitchFamily="34" charset="0"/>
              <a:buChar char="•"/>
            </a:pPr>
            <a:r>
              <a:rPr lang="en-AU" baseline="0" dirty="0" smtClean="0"/>
              <a:t>Previously attempts have used high lethality methods (e.g. gun)</a:t>
            </a:r>
          </a:p>
          <a:p>
            <a:pPr marL="171450" indent="-171450">
              <a:buFont typeface="Arial" panose="020B0604020202020204" pitchFamily="34" charset="0"/>
              <a:buChar char="•"/>
            </a:pPr>
            <a:r>
              <a:rPr lang="en-AU" baseline="0" dirty="0" smtClean="0"/>
              <a:t>In early weeks of admission, often first custodial episode – huge adjustment, stressors of the new environment</a:t>
            </a:r>
          </a:p>
          <a:p>
            <a:pPr marL="171450" indent="-171450">
              <a:buFont typeface="Arial" panose="020B0604020202020204" pitchFamily="34" charset="0"/>
              <a:buChar char="•"/>
            </a:pPr>
            <a:r>
              <a:rPr lang="en-AU" baseline="0" dirty="0" smtClean="0"/>
              <a:t>Acute stressors – family/ relationship breakdown, upcoming court or have had recent court appearance so a period of change; significant media attention typically related of course to the seriousness/ severity of the offence – but may mean a lot of things for the individual i.e. intense shame and guilt, they may have killed someone they love, family have disowned them because of the severity of the offence</a:t>
            </a:r>
          </a:p>
          <a:p>
            <a:endParaRPr lang="en-AU" baseline="0" dirty="0" smtClean="0"/>
          </a:p>
          <a:p>
            <a:pPr marL="171450" indent="-171450">
              <a:buFont typeface="Arial" panose="020B0604020202020204" pitchFamily="34" charset="0"/>
              <a:buChar char="•"/>
            </a:pPr>
            <a:r>
              <a:rPr lang="en-AU" dirty="0" smtClean="0"/>
              <a:t>The stressors and behaviours for completers seem</a:t>
            </a:r>
            <a:r>
              <a:rPr lang="en-AU" baseline="0" dirty="0" smtClean="0"/>
              <a:t> to be more acute than chronic – so something may have just happened that has triggered the attempt so these are hard to predict i.e. difficult phone call with family etc.  </a:t>
            </a:r>
            <a:endParaRPr lang="en-AU" dirty="0" smtClean="0"/>
          </a:p>
          <a:p>
            <a:endParaRPr lang="en-AU" dirty="0" smtClean="0"/>
          </a:p>
          <a:p>
            <a:pPr marL="171450" indent="-171450">
              <a:buFont typeface="Arial" panose="020B0604020202020204" pitchFamily="34" charset="0"/>
              <a:buChar char="•"/>
            </a:pPr>
            <a:r>
              <a:rPr lang="en-AU" dirty="0" smtClean="0"/>
              <a:t>Finally, difficult to form clear typologies – there is often overlap between serious and less serious behaviours</a:t>
            </a:r>
            <a:r>
              <a:rPr lang="en-AU" baseline="0" dirty="0" smtClean="0"/>
              <a:t> in the same individual.  And the l</a:t>
            </a:r>
            <a:r>
              <a:rPr lang="en-AU" dirty="0" smtClean="0"/>
              <a:t>iterature</a:t>
            </a:r>
            <a:r>
              <a:rPr lang="en-AU" baseline="0" dirty="0" smtClean="0"/>
              <a:t> confirms this last point that they are not mutually exclusive groups.  </a:t>
            </a:r>
            <a:endParaRPr lang="en-AU" dirty="0" smtClean="0"/>
          </a:p>
          <a:p>
            <a:endParaRPr lang="en-AU" dirty="0" smtClean="0"/>
          </a:p>
          <a:p>
            <a:r>
              <a:rPr lang="en-AU" dirty="0" smtClean="0"/>
              <a:t>Limitations here….</a:t>
            </a:r>
          </a:p>
          <a:p>
            <a:pPr marL="342900" lvl="0" indent="-342900">
              <a:buFont typeface="Arial" panose="020B0604020202020204" pitchFamily="34" charset="0"/>
              <a:buChar char="•"/>
            </a:pPr>
            <a:r>
              <a:rPr lang="en-AU" sz="1200" dirty="0" smtClean="0">
                <a:solidFill>
                  <a:prstClr val="black"/>
                </a:solidFill>
              </a:rPr>
              <a:t>Only 2 years of data – included only 4 completers</a:t>
            </a:r>
          </a:p>
          <a:p>
            <a:pPr marL="342900" lvl="0" indent="-342900">
              <a:buFont typeface="Arial" panose="020B0604020202020204" pitchFamily="34" charset="0"/>
              <a:buChar char="•"/>
            </a:pPr>
            <a:r>
              <a:rPr lang="en-AU" sz="1200" dirty="0" smtClean="0">
                <a:solidFill>
                  <a:prstClr val="black"/>
                </a:solidFill>
              </a:rPr>
              <a:t>Very manual qualitative data extraction</a:t>
            </a:r>
            <a:endParaRPr lang="en-AU" sz="1000" dirty="0" smtClean="0">
              <a:solidFill>
                <a:prstClr val="black"/>
              </a:solidFill>
            </a:endParaRPr>
          </a:p>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26</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what then</a:t>
            </a:r>
            <a:r>
              <a:rPr lang="en-AU" baseline="0" dirty="0" smtClean="0"/>
              <a:t> the </a:t>
            </a:r>
            <a:r>
              <a:rPr lang="en-AU" dirty="0" smtClean="0"/>
              <a:t>implications for policy and practice</a:t>
            </a:r>
            <a:r>
              <a:rPr lang="en-AU" baseline="0" dirty="0" smtClean="0"/>
              <a:t> – we’ve mentioned some here though many more…</a:t>
            </a:r>
          </a:p>
          <a:p>
            <a:endParaRPr lang="en-AU" baseline="0" dirty="0" smtClean="0"/>
          </a:p>
          <a:p>
            <a:r>
              <a:rPr lang="en-AU" baseline="0" dirty="0" smtClean="0"/>
              <a:t>Obvious need to focus on both the prison/ system level factors as well as individual level factors to find solutions to reducing suicide within a custodial environment</a:t>
            </a:r>
          </a:p>
          <a:p>
            <a:endParaRPr lang="en-AU" baseline="0" dirty="0" smtClean="0"/>
          </a:p>
          <a:p>
            <a:r>
              <a:rPr lang="en-AU" baseline="0" dirty="0" smtClean="0"/>
              <a:t>In respect of visual observation – consideration may need to be given to performing irregular as well as regular observations/ checks.  Predictable intervals of 1 to 2 hours arguably allows too much opportunity</a:t>
            </a:r>
          </a:p>
          <a:p>
            <a:endParaRPr lang="en-AU" baseline="0" dirty="0" smtClean="0"/>
          </a:p>
          <a:p>
            <a:r>
              <a:rPr lang="en-AU" baseline="0" dirty="0" smtClean="0"/>
              <a:t>High risk </a:t>
            </a:r>
            <a:r>
              <a:rPr lang="en-AU" baseline="0" dirty="0" err="1" smtClean="0"/>
              <a:t>remandees</a:t>
            </a:r>
            <a:r>
              <a:rPr lang="en-AU" baseline="0" dirty="0" smtClean="0"/>
              <a:t> may be better accommodated in appropriately shared cells until they are past the critical risk period (another individual in a cell may be a protective factor)</a:t>
            </a:r>
          </a:p>
          <a:p>
            <a:endParaRPr lang="en-AU" baseline="0" dirty="0" smtClean="0"/>
          </a:p>
          <a:p>
            <a:r>
              <a:rPr lang="en-AU" baseline="0" dirty="0" smtClean="0"/>
              <a:t>There may be a need for intensive psychological case management of offenders at high risk of lethal self-ham, especially in the first 3 months, and particularly when the prisoner is not yet well known to staff.  Those this then has resource implications which have to be managed as well at the prison level.  </a:t>
            </a:r>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27</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More consideration may need to be given to relationship breakdown or significant</a:t>
            </a:r>
            <a:r>
              <a:rPr lang="en-AU" baseline="0" dirty="0" smtClean="0"/>
              <a:t> strain as a risk factor, particularly for females and Aboriginal and Torres Strait Island individuals.  And while I say this could be just for females…..actually it c</a:t>
            </a:r>
            <a:r>
              <a:rPr lang="en-AU" dirty="0" smtClean="0"/>
              <a:t>ould also be males…..they have typically coped with such stressors </a:t>
            </a:r>
            <a:r>
              <a:rPr lang="en-AU" baseline="0" dirty="0" smtClean="0"/>
              <a:t>via other activities such as drinking, drugs, hanging out with friends </a:t>
            </a:r>
            <a:r>
              <a:rPr lang="en-AU" baseline="0" dirty="0" err="1" smtClean="0"/>
              <a:t>etc</a:t>
            </a:r>
            <a:r>
              <a:rPr lang="en-AU" baseline="0" dirty="0" smtClean="0"/>
              <a:t>…- but once they are incarcerated their means of coping are drastically changed/ reduced…life restricted significantly in all aspects in custodial environment…can’t just ring up a friend, can’t just head to the gym, can’t get a drink/ drugs etc..)</a:t>
            </a:r>
          </a:p>
          <a:p>
            <a:endParaRPr lang="en-AU" baseline="0" dirty="0" smtClean="0"/>
          </a:p>
          <a:p>
            <a:r>
              <a:rPr lang="en-AU" baseline="0" dirty="0" smtClean="0"/>
              <a:t>And finally, greater emphasis to be placed on ‘holistic’ understanding of risk and protective factors at the individual level, taking consideration the full spectrum of their circumstances i.e. social factors, financial status, physical well being, cultural element and past and current mental/ psychological state.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28</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29</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 it’s been</a:t>
            </a:r>
            <a:r>
              <a:rPr lang="en-AU" baseline="0" dirty="0" smtClean="0"/>
              <a:t> well established in the literature that prisoners are at a much higher risk of suicide than the general population. </a:t>
            </a:r>
          </a:p>
          <a:p>
            <a:endParaRPr lang="en-AU" baseline="0" dirty="0" smtClean="0"/>
          </a:p>
          <a:p>
            <a:r>
              <a:rPr lang="en-AU" baseline="0" dirty="0" smtClean="0"/>
              <a:t>However understanding of the risk factors associated with suicide and serious self-harm within prisoner population, while the body of literature is growing, it remains under-developed. </a:t>
            </a:r>
          </a:p>
          <a:p>
            <a:endParaRPr lang="en-AU" baseline="0" dirty="0" smtClean="0"/>
          </a:p>
          <a:p>
            <a:r>
              <a:rPr lang="en-AU" baseline="0" dirty="0" smtClean="0"/>
              <a:t>Understanding in more detail what are the risk factors provides some potential learning in relation to suicide prevention and management of the risk of serious self-harm for correctional agencies. </a:t>
            </a:r>
            <a:endParaRPr lang="en-AU" dirty="0" smtClean="0"/>
          </a:p>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3</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30</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Some stats from the literature:</a:t>
            </a:r>
            <a:r>
              <a:rPr lang="en-AU" baseline="0" dirty="0" smtClean="0"/>
              <a:t> </a:t>
            </a:r>
          </a:p>
          <a:p>
            <a:pPr marL="171450" indent="-171450">
              <a:buFont typeface="Arial" panose="020B0604020202020204" pitchFamily="34" charset="0"/>
              <a:buChar char="•"/>
            </a:pPr>
            <a:r>
              <a:rPr lang="en-AU" baseline="0" dirty="0" smtClean="0"/>
              <a:t>International research shows that prisoners have higher rates of suicide with (this is typically 3-5 times the general population)</a:t>
            </a:r>
          </a:p>
          <a:p>
            <a:pPr marL="171450" indent="-171450">
              <a:buFont typeface="Arial" panose="020B0604020202020204" pitchFamily="34" charset="0"/>
              <a:buChar char="•"/>
            </a:pPr>
            <a:r>
              <a:rPr lang="en-AU" baseline="0" dirty="0" smtClean="0"/>
              <a:t>Individuals who enter prison have more known risk factors for suicide than those in the general population (so already a very highly vulnerable group)</a:t>
            </a:r>
          </a:p>
          <a:p>
            <a:pPr marL="171450" indent="-171450">
              <a:buFont typeface="Arial" panose="020B0604020202020204" pitchFamily="34" charset="0"/>
              <a:buChar char="•"/>
            </a:pPr>
            <a:r>
              <a:rPr lang="en-AU" baseline="0" dirty="0" smtClean="0"/>
              <a:t>Following release from prison, they remain at an elevated risk of suicide</a:t>
            </a:r>
          </a:p>
          <a:p>
            <a:pPr marL="171450" indent="-171450">
              <a:buFont typeface="Arial" panose="020B0604020202020204" pitchFamily="34" charset="0"/>
              <a:buChar char="•"/>
            </a:pPr>
            <a:r>
              <a:rPr lang="en-AU" baseline="0" dirty="0" smtClean="0"/>
              <a:t>Around of quarter of those entering prison have a history of self-harm</a:t>
            </a:r>
          </a:p>
          <a:p>
            <a:pPr marL="171450" indent="-171450">
              <a:buFont typeface="Arial" panose="020B0604020202020204" pitchFamily="34" charset="0"/>
              <a:buChar char="•"/>
            </a:pPr>
            <a:r>
              <a:rPr lang="en-AU" baseline="0" dirty="0" smtClean="0"/>
              <a:t>Other stats show that 4% of those released from prison report that they self-harm in prison</a:t>
            </a:r>
          </a:p>
          <a:p>
            <a:pPr marL="171450" indent="-171450">
              <a:buFont typeface="Arial" panose="020B0604020202020204" pitchFamily="34" charset="0"/>
              <a:buChar char="•"/>
            </a:pPr>
            <a:r>
              <a:rPr lang="en-AU" baseline="0" dirty="0" smtClean="0"/>
              <a:t>7% of entrants into prison are identified as being at risk of self-harm or suicide</a:t>
            </a:r>
          </a:p>
          <a:p>
            <a:endParaRPr lang="en-AU" baseline="0" dirty="0" smtClean="0"/>
          </a:p>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4</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defTabSz="844083">
              <a:buFont typeface="Arial" panose="020B0604020202020204" pitchFamily="34" charset="0"/>
              <a:buChar char="•"/>
              <a:defRPr/>
            </a:pPr>
            <a:r>
              <a:rPr lang="en-AU" sz="1100" dirty="0" smtClean="0"/>
              <a:t>This</a:t>
            </a:r>
            <a:r>
              <a:rPr lang="en-AU" sz="1100" baseline="0" dirty="0" smtClean="0"/>
              <a:t> chart showing s</a:t>
            </a:r>
            <a:r>
              <a:rPr lang="en-AU" sz="1100" dirty="0" smtClean="0"/>
              <a:t>elf-inflicted </a:t>
            </a:r>
            <a:r>
              <a:rPr lang="en-AU" sz="1100" dirty="0"/>
              <a:t>deaths in prison </a:t>
            </a:r>
            <a:r>
              <a:rPr lang="en-AU" sz="1100" dirty="0" smtClean="0"/>
              <a:t>compared</a:t>
            </a:r>
            <a:r>
              <a:rPr lang="en-AU" sz="1100" baseline="0" dirty="0" smtClean="0"/>
              <a:t> to that in </a:t>
            </a:r>
            <a:r>
              <a:rPr lang="en-AU" sz="1100" dirty="0" smtClean="0"/>
              <a:t>the </a:t>
            </a:r>
            <a:r>
              <a:rPr lang="en-AU" sz="1100" dirty="0"/>
              <a:t>Australian population</a:t>
            </a:r>
            <a:r>
              <a:rPr lang="en-AU" sz="1100" dirty="0" smtClean="0"/>
              <a:t>,</a:t>
            </a:r>
          </a:p>
          <a:p>
            <a:pPr marL="615465" lvl="1" indent="-158265" defTabSz="844083">
              <a:buFont typeface="Arial" panose="020B0604020202020204" pitchFamily="34" charset="0"/>
              <a:buChar char="•"/>
              <a:defRPr/>
            </a:pPr>
            <a:r>
              <a:rPr lang="en-AU" sz="1100" dirty="0" smtClean="0"/>
              <a:t>Bottom</a:t>
            </a:r>
            <a:r>
              <a:rPr lang="en-AU" sz="1100" baseline="0" dirty="0" smtClean="0"/>
              <a:t> line is the suicide rate within the general population (mean of 1.6%)  while the top line is the suicide rate within prison</a:t>
            </a:r>
            <a:r>
              <a:rPr lang="en-AU" sz="1100" dirty="0" smtClean="0"/>
              <a:t> </a:t>
            </a:r>
            <a:r>
              <a:rPr lang="en-AU" sz="1100" dirty="0"/>
              <a:t>in relevant population, </a:t>
            </a:r>
            <a:r>
              <a:rPr lang="en-AU" sz="1100" dirty="0" smtClean="0"/>
              <a:t>1999–2012 (mean of 35%) – but you can see that the</a:t>
            </a:r>
            <a:r>
              <a:rPr lang="en-AU" sz="1100" baseline="0" dirty="0" smtClean="0"/>
              <a:t> rates are coming down.  So Australia has had some success in reducing suicide within prisons due to a range of factors….</a:t>
            </a:r>
          </a:p>
          <a:p>
            <a:pPr marL="615465" lvl="1" indent="-158265" defTabSz="844083">
              <a:buFont typeface="Arial" panose="020B0604020202020204" pitchFamily="34" charset="0"/>
              <a:buChar char="•"/>
              <a:defRPr/>
            </a:pPr>
            <a:r>
              <a:rPr lang="en-AU" sz="1100" baseline="0" dirty="0" smtClean="0"/>
              <a:t>For example not shown here but the rates of self-inflicted deaths within custody for indigenous offenders has been trending downwards ( possibly as a result of a lot of flow-on work as a result of the Royal Commission into Aboriginal Deaths in custody which was completed in the early 1990s)</a:t>
            </a:r>
          </a:p>
          <a:p>
            <a:pPr marL="615465" lvl="1" indent="-158265" defTabSz="844083">
              <a:buFont typeface="Arial" panose="020B0604020202020204" pitchFamily="34" charset="0"/>
              <a:buChar char="•"/>
              <a:defRPr/>
            </a:pPr>
            <a:r>
              <a:rPr lang="en-AU" sz="1100" baseline="0" dirty="0" smtClean="0"/>
              <a:t>There have been physical changes to the prison cells to make things like hanging (which has historically been one of the main method for self-inflicted deaths within custody, particularly for indigenous offenders) less likely i.e. hanging points such as bars on the windows have been removed</a:t>
            </a:r>
          </a:p>
          <a:p>
            <a:pPr marL="158265" indent="-158265" defTabSz="844083">
              <a:buFont typeface="Arial" panose="020B0604020202020204" pitchFamily="34" charset="0"/>
              <a:buChar char="•"/>
              <a:defRPr/>
            </a:pPr>
            <a:r>
              <a:rPr lang="en-AU" altLang="en-US" sz="1100" dirty="0" smtClean="0"/>
              <a:t>That</a:t>
            </a:r>
            <a:r>
              <a:rPr lang="en-AU" altLang="en-US" sz="1100" baseline="0" dirty="0" smtClean="0"/>
              <a:t> said, while this is a positive trend, any suicide within custody (or indeed the general population) is never acceptable and is a tragic event for all involved.  </a:t>
            </a:r>
          </a:p>
          <a:p>
            <a:pPr marL="158265" indent="-158265" defTabSz="844083">
              <a:buFont typeface="Arial" panose="020B0604020202020204" pitchFamily="34" charset="0"/>
              <a:buChar char="•"/>
              <a:defRPr/>
            </a:pPr>
            <a:endParaRPr lang="en-AU" altLang="en-US" sz="1100" baseline="0" dirty="0" smtClean="0"/>
          </a:p>
          <a:p>
            <a:pPr marL="158265" marR="0" lvl="1" indent="-158265" algn="l" defTabSz="8440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100" baseline="0" dirty="0" smtClean="0"/>
              <a:t>(if questioned about the rate)– so the overall proportion of indigenous suicides has not increased in line with the increased representation of indigenous persons in the Australian prison population (Willis et al )</a:t>
            </a:r>
          </a:p>
          <a:p>
            <a:pPr marL="158265" indent="-158265" defTabSz="844083">
              <a:buFont typeface="Arial" panose="020B0604020202020204" pitchFamily="34" charset="0"/>
              <a:buChar char="•"/>
              <a:defRPr/>
            </a:pPr>
            <a:endParaRPr lang="en-AU" altLang="en-US" sz="1100" dirty="0" smtClean="0"/>
          </a:p>
        </p:txBody>
      </p:sp>
      <p:sp>
        <p:nvSpPr>
          <p:cNvPr id="4" name="Slide Number Placeholder 3"/>
          <p:cNvSpPr>
            <a:spLocks noGrp="1"/>
          </p:cNvSpPr>
          <p:nvPr>
            <p:ph type="sldNum" sz="quarter" idx="10"/>
          </p:nvPr>
        </p:nvSpPr>
        <p:spPr/>
        <p:txBody>
          <a:bodyPr/>
          <a:lstStyle/>
          <a:p>
            <a:fld id="{5392DAC7-0E5D-4BC8-8966-999D7003BA9A}" type="slidenum">
              <a:rPr lang="en-AU" smtClean="0"/>
              <a:t>5</a:t>
            </a:fld>
            <a:endParaRPr lang="en-AU"/>
          </a:p>
        </p:txBody>
      </p:sp>
    </p:spTree>
    <p:extLst>
      <p:ext uri="{BB962C8B-B14F-4D97-AF65-F5344CB8AC3E}">
        <p14:creationId xmlns:p14="http://schemas.microsoft.com/office/powerpoint/2010/main" val="361414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265" indent="-158265" defTabSz="844083">
              <a:buFont typeface="Arial" panose="020B0604020202020204" pitchFamily="34" charset="0"/>
              <a:buChar char="•"/>
              <a:defRPr/>
            </a:pPr>
            <a:r>
              <a:rPr lang="en-AU" b="0" i="0" dirty="0" smtClean="0">
                <a:solidFill>
                  <a:srgbClr val="484848"/>
                </a:solidFill>
                <a:effectLst/>
                <a:latin typeface="open-sans"/>
              </a:rPr>
              <a:t>Since 2006, self-inflicted deaths have consistently represented less than a third of deaths in prison custody</a:t>
            </a:r>
          </a:p>
          <a:p>
            <a:pPr marL="158265" indent="-158265" defTabSz="844083">
              <a:buFont typeface="Arial" panose="020B0604020202020204" pitchFamily="34" charset="0"/>
              <a:buChar char="•"/>
              <a:defRPr/>
            </a:pPr>
            <a:endParaRPr lang="en-AU" altLang="en-US" sz="1100" dirty="0" smtClean="0">
              <a:solidFill>
                <a:srgbClr val="484848"/>
              </a:solidFill>
              <a:latin typeface="open-sans"/>
              <a:ea typeface="ＭＳ Ｐゴシック" pitchFamily="34" charset="-128"/>
            </a:endParaRPr>
          </a:p>
          <a:p>
            <a:pPr marL="0" indent="0" defTabSz="844083">
              <a:buFont typeface="Arial" panose="020B0604020202020204" pitchFamily="34" charset="0"/>
              <a:buNone/>
              <a:defRPr/>
            </a:pPr>
            <a:endParaRPr lang="en-AU" altLang="en-US" sz="1100" dirty="0">
              <a:solidFill>
                <a:srgbClr val="484848"/>
              </a:solidFill>
              <a:latin typeface="open-sans"/>
              <a:ea typeface="ＭＳ Ｐゴシック" pitchFamily="34" charset="-128"/>
            </a:endParaRPr>
          </a:p>
        </p:txBody>
      </p:sp>
      <p:sp>
        <p:nvSpPr>
          <p:cNvPr id="4" name="Slide Number Placeholder 3"/>
          <p:cNvSpPr>
            <a:spLocks noGrp="1"/>
          </p:cNvSpPr>
          <p:nvPr>
            <p:ph type="sldNum" sz="quarter" idx="10"/>
          </p:nvPr>
        </p:nvSpPr>
        <p:spPr/>
        <p:txBody>
          <a:bodyPr/>
          <a:lstStyle/>
          <a:p>
            <a:fld id="{5392DAC7-0E5D-4BC8-8966-999D7003BA9A}" type="slidenum">
              <a:rPr lang="en-AU" smtClean="0">
                <a:solidFill>
                  <a:prstClr val="black"/>
                </a:solidFill>
              </a:rPr>
              <a:pPr/>
              <a:t>6</a:t>
            </a:fld>
            <a:endParaRPr lang="en-AU">
              <a:solidFill>
                <a:prstClr val="black"/>
              </a:solidFill>
            </a:endParaRPr>
          </a:p>
        </p:txBody>
      </p:sp>
    </p:spTree>
    <p:extLst>
      <p:ext uri="{BB962C8B-B14F-4D97-AF65-F5344CB8AC3E}">
        <p14:creationId xmlns:p14="http://schemas.microsoft.com/office/powerpoint/2010/main" val="3614147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Range of predictors</a:t>
            </a:r>
            <a:r>
              <a:rPr lang="en-AU" baseline="0" dirty="0" smtClean="0"/>
              <a:t> and risk factors identified in the literature.  TO highlight some that have been reported</a:t>
            </a:r>
          </a:p>
          <a:p>
            <a:endParaRPr lang="en-AU" baseline="0" dirty="0" smtClean="0"/>
          </a:p>
          <a:p>
            <a:pPr marL="171450" indent="-171450">
              <a:buFont typeface="Arial" panose="020B0604020202020204" pitchFamily="34" charset="0"/>
              <a:buChar char="•"/>
            </a:pPr>
            <a:r>
              <a:rPr lang="en-AU" baseline="0" dirty="0" smtClean="0"/>
              <a:t>History of self-harm is a risk factor, but it doesn’t necessarily need to be serious self-harm.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Males, particularly older age groups, and in particular of the age group of 30-49; and have previous moderate or high lethality of self-harm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For Females – being on a life sentence, and or have had previous self harm attempts are risk factors for suicide.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A study by </a:t>
            </a:r>
            <a:r>
              <a:rPr lang="en-AU" baseline="0" dirty="0" err="1" smtClean="0"/>
              <a:t>Fazel</a:t>
            </a:r>
            <a:r>
              <a:rPr lang="en-AU" baseline="0" dirty="0" smtClean="0"/>
              <a:t> and colleagues found no associations with rates of overcrowding, ratio of prisoner to staff, prison capacity, mean cost per prisoner per day or the average length of imprisonment.   </a:t>
            </a:r>
            <a:endParaRPr lang="en-AU" dirty="0" smtClean="0"/>
          </a:p>
          <a:p>
            <a:pPr marL="171450" indent="-171450">
              <a:buFont typeface="Arial" panose="020B0604020202020204" pitchFamily="34" charset="0"/>
              <a:buChar char="•"/>
            </a:pPr>
            <a:endParaRPr lang="en-AU" baseline="0" dirty="0" smtClean="0"/>
          </a:p>
        </p:txBody>
      </p:sp>
      <p:sp>
        <p:nvSpPr>
          <p:cNvPr id="4" name="Slide Number Placeholder 3"/>
          <p:cNvSpPr>
            <a:spLocks noGrp="1"/>
          </p:cNvSpPr>
          <p:nvPr>
            <p:ph type="sldNum" sz="quarter" idx="10"/>
          </p:nvPr>
        </p:nvSpPr>
        <p:spPr/>
        <p:txBody>
          <a:bodyPr/>
          <a:lstStyle/>
          <a:p>
            <a:fld id="{8220EA39-9597-4CE4-9446-2060D70026F6}" type="slidenum">
              <a:rPr lang="en-AU" smtClean="0"/>
              <a:t>7</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AU" dirty="0" smtClean="0"/>
              <a:t>A study by</a:t>
            </a:r>
            <a:r>
              <a:rPr lang="en-AU" baseline="0" dirty="0" smtClean="0"/>
              <a:t> Marzano and colleagues found that a history of </a:t>
            </a:r>
            <a:r>
              <a:rPr lang="en-AU" baseline="0" dirty="0" err="1" smtClean="0"/>
              <a:t>selfharm</a:t>
            </a:r>
            <a:r>
              <a:rPr lang="en-AU" baseline="0" dirty="0" smtClean="0"/>
              <a:t> and attempted suicide in and out of prison, a history of adverse life events, family history of suicide, more negative experiences of prison (e.g. bullying), high suicidal intent, shorter periods in custody or in their current prison, and experiencing psychiatric disorders  were predictors of suicide</a:t>
            </a:r>
          </a:p>
          <a:p>
            <a:pPr marL="171450" indent="-171450">
              <a:buFont typeface="Arial" panose="020B0604020202020204" pitchFamily="34" charset="0"/>
              <a:buChar char="•"/>
            </a:pPr>
            <a:endParaRPr lang="en-AU" baseline="0" dirty="0" smtClean="0"/>
          </a:p>
          <a:p>
            <a:pPr marL="171450" indent="-171450">
              <a:buFont typeface="Arial" panose="020B0604020202020204" pitchFamily="34" charset="0"/>
              <a:buChar char="•"/>
            </a:pPr>
            <a:r>
              <a:rPr lang="en-AU" baseline="0" dirty="0" smtClean="0"/>
              <a:t>Other predictors identified in a study by </a:t>
            </a:r>
            <a:r>
              <a:rPr lang="en-AU" baseline="0" dirty="0" err="1" smtClean="0"/>
              <a:t>Rivlin</a:t>
            </a:r>
            <a:r>
              <a:rPr lang="en-AU" baseline="0" dirty="0" smtClean="0"/>
              <a:t> and colleagues who developed a typology of prisoners which highlighted such risk factors for near-lethal suicide attempts as prisoners being unable to cope in prison; they had psychotic symptoms such as hearing voices that were telling them to hurt/ kill themselves or were experiencing severe paranoia; instrumental motives i.e. they didn’t actually want to die but were making the attempt to get a certain outcome such as to be transferred out of their cell; those where the suicide attempt was unexpected i.e. otherwise apparently well adjusted prisoners were overwhelmed in a short period of time by series of adverse life events inside and outside of </a:t>
            </a:r>
            <a:r>
              <a:rPr lang="en-AU" baseline="0" dirty="0" err="1" smtClean="0"/>
              <a:t>prison..too</a:t>
            </a:r>
            <a:r>
              <a:rPr lang="en-AU" baseline="0" dirty="0" smtClean="0"/>
              <a:t> the prisoner, the attempt was unexpected, unforeseen or out of character; or finally the attempt was associated with withdrawal from drugs.  	</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8</a:t>
            </a:fld>
            <a:endParaRPr lang="en-AU"/>
          </a:p>
        </p:txBody>
      </p:sp>
    </p:spTree>
    <p:extLst>
      <p:ext uri="{BB962C8B-B14F-4D97-AF65-F5344CB8AC3E}">
        <p14:creationId xmlns:p14="http://schemas.microsoft.com/office/powerpoint/2010/main" val="259812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Our study drew</a:t>
            </a:r>
            <a:r>
              <a:rPr lang="en-AU" baseline="0" dirty="0" smtClean="0"/>
              <a:t> on the literature to provide a framework for the possible predictors of suicide or serious self-harm.  So things that were identified in the literature that were determinants in suicide:</a:t>
            </a:r>
          </a:p>
          <a:p>
            <a:r>
              <a:rPr lang="en-AU" baseline="0" dirty="0" smtClean="0"/>
              <a:t>i.e. age (older ages 30-40s+ more likely than younger in their 20s), </a:t>
            </a:r>
          </a:p>
          <a:p>
            <a:r>
              <a:rPr lang="en-AU" baseline="0" dirty="0" smtClean="0"/>
              <a:t>gender (suicide rates for males higher than females), </a:t>
            </a:r>
          </a:p>
          <a:p>
            <a:r>
              <a:rPr lang="en-AU" baseline="0" dirty="0" smtClean="0"/>
              <a:t>Indigenous </a:t>
            </a:r>
          </a:p>
          <a:p>
            <a:r>
              <a:rPr lang="en-AU" baseline="0" dirty="0" smtClean="0"/>
              <a:t>mental health (if have had mental health history) and self-harm history, </a:t>
            </a:r>
          </a:p>
          <a:p>
            <a:r>
              <a:rPr lang="en-AU" baseline="0" dirty="0" smtClean="0"/>
              <a:t>time in custody (suicide more likely where an individual had been in custody for a shorter length of time), most serious offence/ change (more serious/ violence offences come up in the literature), or remand vs sentenced</a:t>
            </a:r>
            <a:endParaRPr lang="en-AU" dirty="0"/>
          </a:p>
        </p:txBody>
      </p:sp>
      <p:sp>
        <p:nvSpPr>
          <p:cNvPr id="4" name="Slide Number Placeholder 3"/>
          <p:cNvSpPr>
            <a:spLocks noGrp="1"/>
          </p:cNvSpPr>
          <p:nvPr>
            <p:ph type="sldNum" sz="quarter" idx="10"/>
          </p:nvPr>
        </p:nvSpPr>
        <p:spPr/>
        <p:txBody>
          <a:bodyPr/>
          <a:lstStyle/>
          <a:p>
            <a:fld id="{8220EA39-9597-4CE4-9446-2060D70026F6}" type="slidenum">
              <a:rPr lang="en-AU" smtClean="0"/>
              <a:t>9</a:t>
            </a:fld>
            <a:endParaRPr lang="en-AU"/>
          </a:p>
        </p:txBody>
      </p:sp>
    </p:spTree>
    <p:extLst>
      <p:ext uri="{BB962C8B-B14F-4D97-AF65-F5344CB8AC3E}">
        <p14:creationId xmlns:p14="http://schemas.microsoft.com/office/powerpoint/2010/main" val="2598126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708921"/>
            <a:ext cx="8060432" cy="792087"/>
          </a:xfrm>
        </p:spPr>
        <p:txBody>
          <a:bodyPr>
            <a:normAutofit/>
          </a:bodyPr>
          <a:lstStyle>
            <a:lvl1pPr>
              <a:defRPr sz="40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115616" y="3429000"/>
            <a:ext cx="6400800" cy="79208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18944067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3292109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27179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20080" y="2708921"/>
            <a:ext cx="8060432" cy="792087"/>
          </a:xfrm>
        </p:spPr>
        <p:txBody>
          <a:bodyPr>
            <a:normAutofit/>
          </a:bodyPr>
          <a:lstStyle>
            <a:lvl1pPr>
              <a:defRPr sz="40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1115616" y="3429000"/>
            <a:ext cx="6400800" cy="792088"/>
          </a:xfrm>
        </p:spPr>
        <p:txBody>
          <a:bodyPr>
            <a:normAutofit/>
          </a:bodyPr>
          <a:lstStyle>
            <a:lvl1pPr marL="0" indent="0" algn="l">
              <a:buNone/>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Tree>
    <p:extLst>
      <p:ext uri="{BB962C8B-B14F-4D97-AF65-F5344CB8AC3E}">
        <p14:creationId xmlns:p14="http://schemas.microsoft.com/office/powerpoint/2010/main" val="27580478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7861330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2653444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4475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5831706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689968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0858222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288132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515460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266432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2506202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solidFill>
                  <a:prstClr val="black"/>
                </a:solidFill>
              </a:rPr>
              <a:pPr/>
              <a:t>14/02/2019</a:t>
            </a:fld>
            <a:endParaRPr lang="en-AU">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148122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2" name="Picture 4" descr="PPT3.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24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9525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AU"/>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134430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1805002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AU"/>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416556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AU"/>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3500466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18121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686099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4A13011-B212-46D2-9CE3-EA3421264A94}" type="datetimeFigureOut">
              <a:rPr lang="en-AU" smtClean="0"/>
              <a:t>14/02/2019</a:t>
            </a:fld>
            <a:endParaRPr lang="en-AU"/>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AU"/>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D0F37C70-89F0-461F-BA57-BB521BE039A4}" type="slidenum">
              <a:rPr lang="en-AU" smtClean="0"/>
              <a:t>‹#›</a:t>
            </a:fld>
            <a:endParaRPr lang="en-AU"/>
          </a:p>
        </p:txBody>
      </p:sp>
    </p:spTree>
    <p:extLst>
      <p:ext uri="{BB962C8B-B14F-4D97-AF65-F5344CB8AC3E}">
        <p14:creationId xmlns:p14="http://schemas.microsoft.com/office/powerpoint/2010/main" val="611584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566708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Calibri" panose="020F0502020204030204" pitchFamily="34" charset="0"/>
        <a:buChar char="›"/>
        <a:defRPr sz="3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alibri" panose="020F050202020403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Calibri" panose="020F050202020403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Calibri" panose="020F050202020403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Tree>
    <p:extLst>
      <p:ext uri="{BB962C8B-B14F-4D97-AF65-F5344CB8AC3E}">
        <p14:creationId xmlns:p14="http://schemas.microsoft.com/office/powerpoint/2010/main" val="1791792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4400" b="1" kern="1200">
          <a:solidFill>
            <a:schemeClr val="tx1">
              <a:lumMod val="75000"/>
              <a:lumOff val="25000"/>
            </a:schemeClr>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Calibri" panose="020F0502020204030204" pitchFamily="34" charset="0"/>
        <a:buChar char="›"/>
        <a:defRPr sz="3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Calibri" panose="020F050202020403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Calibri" panose="020F050202020403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Calibri" panose="020F050202020403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16632"/>
            <a:ext cx="7560840" cy="1542033"/>
          </a:xfrm>
        </p:spPr>
        <p:txBody>
          <a:bodyPr>
            <a:noAutofit/>
          </a:bodyPr>
          <a:lstStyle/>
          <a:p>
            <a:pPr algn="ctr"/>
            <a:r>
              <a:rPr lang="en-AU" sz="2800" dirty="0" smtClean="0">
                <a:latin typeface="Calibri"/>
                <a:ea typeface="Calibri"/>
                <a:cs typeface="Times New Roman"/>
              </a:rPr>
              <a:t>Predictive factors in attempted and completed suicides in Queensland correctional facilities</a:t>
            </a:r>
            <a:endParaRPr lang="en-AU" sz="2800" b="1" dirty="0">
              <a:solidFill>
                <a:schemeClr val="bg1"/>
              </a:solidFill>
            </a:endParaRPr>
          </a:p>
        </p:txBody>
      </p:sp>
      <p:sp>
        <p:nvSpPr>
          <p:cNvPr id="3" name="Subtitle 2"/>
          <p:cNvSpPr>
            <a:spLocks noGrp="1"/>
          </p:cNvSpPr>
          <p:nvPr>
            <p:ph type="subTitle" idx="1"/>
          </p:nvPr>
        </p:nvSpPr>
        <p:spPr>
          <a:xfrm>
            <a:off x="1259632" y="3501008"/>
            <a:ext cx="7560840" cy="2808312"/>
          </a:xfrm>
        </p:spPr>
        <p:txBody>
          <a:bodyPr>
            <a:normAutofit/>
          </a:bodyPr>
          <a:lstStyle/>
          <a:p>
            <a:pPr lvl="0"/>
            <a:r>
              <a:rPr lang="en-AU" sz="2000" dirty="0">
                <a:solidFill>
                  <a:prstClr val="white"/>
                </a:solidFill>
                <a:ea typeface="Calibri"/>
              </a:rPr>
              <a:t>Dr Sandy Sacre</a:t>
            </a:r>
          </a:p>
          <a:p>
            <a:pPr lvl="0"/>
            <a:r>
              <a:rPr lang="en-AU" sz="1600" dirty="0">
                <a:solidFill>
                  <a:prstClr val="white"/>
                </a:solidFill>
                <a:latin typeface="Calibri"/>
              </a:rPr>
              <a:t>Director, Research, Evaluation and Performance</a:t>
            </a:r>
          </a:p>
          <a:p>
            <a:r>
              <a:rPr lang="en-AU" sz="2000" dirty="0" smtClean="0"/>
              <a:t>Dr </a:t>
            </a:r>
            <a:r>
              <a:rPr lang="en-AU" sz="2000" dirty="0"/>
              <a:t>Jenny Bell</a:t>
            </a:r>
          </a:p>
          <a:p>
            <a:r>
              <a:rPr lang="en-AU" sz="1600" dirty="0">
                <a:latin typeface="+mn-lt"/>
              </a:rPr>
              <a:t>Manager, Research and Evaluation Un</a:t>
            </a:r>
            <a:r>
              <a:rPr lang="en-AU" sz="1600" dirty="0"/>
              <a:t>it</a:t>
            </a:r>
            <a:endParaRPr lang="en-AU" sz="1600" dirty="0" smtClean="0">
              <a:ea typeface="Calibri"/>
            </a:endParaRPr>
          </a:p>
          <a:p>
            <a:r>
              <a:rPr lang="en-AU" sz="2000" dirty="0" smtClean="0">
                <a:solidFill>
                  <a:schemeClr val="bg1"/>
                </a:solidFill>
              </a:rPr>
              <a:t>Dr Alexia Lennon</a:t>
            </a:r>
          </a:p>
          <a:p>
            <a:r>
              <a:rPr lang="en-AU" sz="1600" dirty="0" smtClean="0">
                <a:latin typeface="+mn-lt"/>
              </a:rPr>
              <a:t>Principal Adviser</a:t>
            </a:r>
            <a:r>
              <a:rPr lang="en-AU" sz="1600" dirty="0">
                <a:latin typeface="+mn-lt"/>
              </a:rPr>
              <a:t>, Research and Evaluation Unit</a:t>
            </a:r>
            <a:endParaRPr lang="en-AU" sz="1600" dirty="0" smtClean="0">
              <a:solidFill>
                <a:schemeClr val="bg1"/>
              </a:solidFill>
              <a:latin typeface="+mn-lt"/>
            </a:endParaRPr>
          </a:p>
          <a:p>
            <a:r>
              <a:rPr lang="en-AU" sz="2000" dirty="0" smtClean="0"/>
              <a:t>Ms Mel Conway</a:t>
            </a:r>
          </a:p>
          <a:p>
            <a:r>
              <a:rPr lang="en-AU" sz="1600" dirty="0" smtClean="0">
                <a:latin typeface="Calibri"/>
                <a:ea typeface="Calibri"/>
                <a:cs typeface="Times New Roman"/>
              </a:rPr>
              <a:t>Senior </a:t>
            </a:r>
            <a:r>
              <a:rPr lang="en-AU" sz="1600" dirty="0">
                <a:latin typeface="Calibri"/>
                <a:ea typeface="Calibri"/>
                <a:cs typeface="Times New Roman"/>
              </a:rPr>
              <a:t>Adviser, Research and Evaluation Unit</a:t>
            </a:r>
            <a:endParaRPr lang="en-AU" sz="1600" dirty="0">
              <a:solidFill>
                <a:schemeClr val="bg1"/>
              </a:solidFill>
            </a:endParaRPr>
          </a:p>
        </p:txBody>
      </p:sp>
      <p:sp>
        <p:nvSpPr>
          <p:cNvPr id="4" name="Title 1"/>
          <p:cNvSpPr txBox="1">
            <a:spLocks/>
          </p:cNvSpPr>
          <p:nvPr/>
        </p:nvSpPr>
        <p:spPr>
          <a:xfrm>
            <a:off x="899592" y="1196752"/>
            <a:ext cx="7560840" cy="154203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chemeClr val="bg1"/>
                </a:solidFill>
                <a:latin typeface="Arial" panose="020B0604020202020204" pitchFamily="34" charset="0"/>
                <a:ea typeface="+mj-ea"/>
                <a:cs typeface="Arial" panose="020B0604020202020204" pitchFamily="34" charset="0"/>
              </a:defRPr>
            </a:lvl1pPr>
          </a:lstStyle>
          <a:p>
            <a:pPr algn="ctr"/>
            <a:r>
              <a:rPr lang="en-AU" sz="2000" i="1" dirty="0" smtClean="0">
                <a:latin typeface="Calibri"/>
                <a:ea typeface="Calibri"/>
                <a:cs typeface="Times New Roman"/>
              </a:rPr>
              <a:t>Applied Research in Crime and Justice Conference, Sydney</a:t>
            </a:r>
          </a:p>
          <a:p>
            <a:pPr algn="ctr"/>
            <a:r>
              <a:rPr lang="en-AU" sz="2000" i="1" dirty="0" smtClean="0">
                <a:latin typeface="Calibri"/>
                <a:cs typeface="Times New Roman"/>
              </a:rPr>
              <a:t>13-14 February 2019</a:t>
            </a:r>
            <a:endParaRPr lang="en-AU" sz="2000" i="1" dirty="0"/>
          </a:p>
        </p:txBody>
      </p:sp>
    </p:spTree>
    <p:extLst>
      <p:ext uri="{BB962C8B-B14F-4D97-AF65-F5344CB8AC3E}">
        <p14:creationId xmlns:p14="http://schemas.microsoft.com/office/powerpoint/2010/main" val="1386483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016"/>
            <a:ext cx="9144000" cy="764704"/>
          </a:xfrm>
        </p:spPr>
        <p:txBody>
          <a:bodyPr>
            <a:normAutofit/>
          </a:bodyPr>
          <a:lstStyle/>
          <a:p>
            <a:pPr algn="ctr"/>
            <a:r>
              <a:rPr lang="en-AU" sz="3600" dirty="0" smtClean="0"/>
              <a:t>QCS Study: Other Potential Predictors</a:t>
            </a:r>
            <a:endParaRPr lang="en-AU" sz="3600" dirty="0"/>
          </a:p>
        </p:txBody>
      </p:sp>
      <p:sp>
        <p:nvSpPr>
          <p:cNvPr id="3" name="TextBox 2"/>
          <p:cNvSpPr txBox="1"/>
          <p:nvPr/>
        </p:nvSpPr>
        <p:spPr>
          <a:xfrm>
            <a:off x="179512" y="1124744"/>
            <a:ext cx="4824536" cy="4401205"/>
          </a:xfrm>
          <a:prstGeom prst="rect">
            <a:avLst/>
          </a:prstGeom>
          <a:noFill/>
        </p:spPr>
        <p:txBody>
          <a:bodyPr wrap="square" rtlCol="0">
            <a:spAutoFit/>
          </a:bodyPr>
          <a:lstStyle/>
          <a:p>
            <a:pPr marL="342900" lvl="0" indent="-342900">
              <a:buFont typeface="Arial" panose="020B0604020202020204" pitchFamily="34" charset="0"/>
              <a:buChar char="•"/>
            </a:pPr>
            <a:r>
              <a:rPr lang="en-AU" sz="2800" dirty="0" smtClean="0">
                <a:solidFill>
                  <a:prstClr val="black"/>
                </a:solidFill>
              </a:rPr>
              <a:t>First custodial period</a:t>
            </a:r>
          </a:p>
          <a:p>
            <a:pPr marL="342900" lvl="0" indent="-342900">
              <a:buFont typeface="Arial" panose="020B0604020202020204" pitchFamily="34" charset="0"/>
              <a:buChar char="•"/>
            </a:pPr>
            <a:r>
              <a:rPr lang="en-AU" sz="2800" dirty="0" smtClean="0">
                <a:solidFill>
                  <a:prstClr val="black"/>
                </a:solidFill>
              </a:rPr>
              <a:t>Accommodation area within centre</a:t>
            </a:r>
          </a:p>
          <a:p>
            <a:pPr marL="342900" lvl="0" indent="-342900">
              <a:buFont typeface="Arial" panose="020B0604020202020204" pitchFamily="34" charset="0"/>
              <a:buChar char="•"/>
            </a:pPr>
            <a:r>
              <a:rPr lang="en-AU" sz="2800" dirty="0" smtClean="0">
                <a:solidFill>
                  <a:prstClr val="black"/>
                </a:solidFill>
              </a:rPr>
              <a:t>Time of day</a:t>
            </a:r>
          </a:p>
          <a:p>
            <a:pPr marL="342900" lvl="0" indent="-342900">
              <a:buFont typeface="Arial" panose="020B0604020202020204" pitchFamily="34" charset="0"/>
              <a:buChar char="•"/>
            </a:pPr>
            <a:r>
              <a:rPr lang="en-AU" sz="2800" dirty="0" smtClean="0">
                <a:solidFill>
                  <a:prstClr val="black"/>
                </a:solidFill>
              </a:rPr>
              <a:t>Recent/impending transfer</a:t>
            </a:r>
          </a:p>
          <a:p>
            <a:pPr marL="342900" lvl="0" indent="-342900">
              <a:buFont typeface="Arial" panose="020B0604020202020204" pitchFamily="34" charset="0"/>
              <a:buChar char="•"/>
            </a:pPr>
            <a:r>
              <a:rPr lang="en-AU" sz="2800" dirty="0" smtClean="0">
                <a:solidFill>
                  <a:prstClr val="black"/>
                </a:solidFill>
              </a:rPr>
              <a:t>Identified concern / level of monitoring </a:t>
            </a:r>
          </a:p>
          <a:p>
            <a:pPr marL="342900" lvl="0" indent="-342900">
              <a:buFont typeface="Arial" panose="020B0604020202020204" pitchFamily="34" charset="0"/>
              <a:buChar char="•"/>
            </a:pPr>
            <a:r>
              <a:rPr lang="en-AU" sz="2800" dirty="0" smtClean="0">
                <a:solidFill>
                  <a:prstClr val="black"/>
                </a:solidFill>
              </a:rPr>
              <a:t>Shared cell vs own cell</a:t>
            </a:r>
          </a:p>
          <a:p>
            <a:pPr marL="342900" lvl="0" indent="-342900">
              <a:buFont typeface="Arial" panose="020B0604020202020204" pitchFamily="34" charset="0"/>
              <a:buChar char="•"/>
            </a:pPr>
            <a:r>
              <a:rPr lang="en-AU" sz="2800" dirty="0" smtClean="0"/>
              <a:t>Protection status</a:t>
            </a:r>
          </a:p>
          <a:p>
            <a:pPr marL="342900" indent="-342900">
              <a:buFont typeface="Arial" panose="020B0604020202020204" pitchFamily="34" charset="0"/>
              <a:buChar char="•"/>
            </a:pPr>
            <a:r>
              <a:rPr lang="en-AU" sz="2800" dirty="0"/>
              <a:t>Safety order </a:t>
            </a:r>
          </a:p>
        </p:txBody>
      </p:sp>
      <p:sp>
        <p:nvSpPr>
          <p:cNvPr id="5" name="TextBox 4"/>
          <p:cNvSpPr txBox="1"/>
          <p:nvPr/>
        </p:nvSpPr>
        <p:spPr>
          <a:xfrm>
            <a:off x="5011881" y="1124744"/>
            <a:ext cx="3868361" cy="5109091"/>
          </a:xfrm>
          <a:prstGeom prst="rect">
            <a:avLst/>
          </a:prstGeom>
          <a:noFill/>
        </p:spPr>
        <p:txBody>
          <a:bodyPr wrap="square" rtlCol="0">
            <a:spAutoFit/>
          </a:bodyPr>
          <a:lstStyle/>
          <a:p>
            <a:pPr marL="285750" indent="-285750">
              <a:buFont typeface="Arial" panose="020B0604020202020204" pitchFamily="34" charset="0"/>
              <a:buChar char="•"/>
            </a:pPr>
            <a:r>
              <a:rPr lang="en-AU" sz="2800" dirty="0" smtClean="0"/>
              <a:t>Flag (e.g. cognitive impairment)</a:t>
            </a:r>
          </a:p>
          <a:p>
            <a:pPr marL="285750" indent="-285750">
              <a:buFont typeface="Arial" panose="020B0604020202020204" pitchFamily="34" charset="0"/>
              <a:buChar char="•"/>
            </a:pPr>
            <a:r>
              <a:rPr lang="en-AU" sz="2800" dirty="0" smtClean="0"/>
              <a:t>Substance </a:t>
            </a:r>
            <a:r>
              <a:rPr lang="en-AU" sz="2800" dirty="0"/>
              <a:t>misuse </a:t>
            </a:r>
          </a:p>
          <a:p>
            <a:pPr marL="285750" indent="-285750">
              <a:buFont typeface="Arial" panose="020B0604020202020204" pitchFamily="34" charset="0"/>
              <a:buChar char="•"/>
            </a:pPr>
            <a:r>
              <a:rPr lang="en-AU" sz="2800" dirty="0"/>
              <a:t>Significant </a:t>
            </a:r>
            <a:r>
              <a:rPr lang="en-AU" sz="2800" dirty="0" smtClean="0"/>
              <a:t>recent </a:t>
            </a:r>
            <a:r>
              <a:rPr lang="en-AU" sz="2800" dirty="0"/>
              <a:t>stressors (e.g</a:t>
            </a:r>
            <a:r>
              <a:rPr lang="en-AU" sz="2800" dirty="0" smtClean="0"/>
              <a:t>. family conflict, bereavement, recent/upcoming court, media attention)</a:t>
            </a:r>
          </a:p>
          <a:p>
            <a:pPr marL="285750" indent="-285750">
              <a:buFont typeface="Arial" panose="020B0604020202020204" pitchFamily="34" charset="0"/>
              <a:buChar char="•"/>
            </a:pPr>
            <a:r>
              <a:rPr lang="en-AU" sz="2800" dirty="0" smtClean="0"/>
              <a:t>Receiving visits</a:t>
            </a:r>
          </a:p>
          <a:p>
            <a:pPr marL="285750" indent="-285750">
              <a:buFont typeface="Arial" panose="020B0604020202020204" pitchFamily="34" charset="0"/>
              <a:buChar char="•"/>
            </a:pPr>
            <a:r>
              <a:rPr lang="en-AU" sz="2800" dirty="0" smtClean="0"/>
              <a:t>History of experiencing sexual assault/abuse</a:t>
            </a:r>
            <a:endParaRPr lang="en-AU" sz="2800" dirty="0"/>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4089686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pPr algn="ctr"/>
            <a:r>
              <a:rPr lang="en-AU" sz="3600" dirty="0" smtClean="0"/>
              <a:t>Sample</a:t>
            </a:r>
            <a:endParaRPr lang="en-AU" sz="3600" dirty="0"/>
          </a:p>
        </p:txBody>
      </p:sp>
      <p:sp>
        <p:nvSpPr>
          <p:cNvPr id="3" name="TextBox 2"/>
          <p:cNvSpPr txBox="1"/>
          <p:nvPr/>
        </p:nvSpPr>
        <p:spPr>
          <a:xfrm>
            <a:off x="107504" y="782788"/>
            <a:ext cx="8928992" cy="5663089"/>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AU" sz="2800" dirty="0" smtClean="0">
                <a:solidFill>
                  <a:prstClr val="black"/>
                </a:solidFill>
              </a:rPr>
              <a:t>Time period: 1 October 2016 to 30 Sept 2018</a:t>
            </a:r>
          </a:p>
          <a:p>
            <a:pPr marL="342900" indent="-342900">
              <a:spcBef>
                <a:spcPts val="600"/>
              </a:spcBef>
              <a:buFont typeface="Arial" panose="020B0604020202020204" pitchFamily="34" charset="0"/>
              <a:buChar char="•"/>
            </a:pPr>
            <a:r>
              <a:rPr lang="en-AU" sz="2800" dirty="0">
                <a:solidFill>
                  <a:prstClr val="black"/>
                </a:solidFill>
              </a:rPr>
              <a:t>Manually extracted from the Integrated Offender Management System (IOMS)</a:t>
            </a:r>
          </a:p>
          <a:p>
            <a:pPr marL="342900" lvl="0" indent="-342900">
              <a:spcBef>
                <a:spcPts val="600"/>
              </a:spcBef>
              <a:buFont typeface="Arial" panose="020B0604020202020204" pitchFamily="34" charset="0"/>
              <a:buChar char="•"/>
            </a:pPr>
            <a:r>
              <a:rPr lang="en-AU" sz="2800" dirty="0" smtClean="0">
                <a:solidFill>
                  <a:prstClr val="black"/>
                </a:solidFill>
              </a:rPr>
              <a:t>‘Attempted suicide’ </a:t>
            </a:r>
            <a:r>
              <a:rPr lang="en-AU" sz="2800" dirty="0">
                <a:solidFill>
                  <a:prstClr val="black"/>
                </a:solidFill>
              </a:rPr>
              <a:t>definition for recording in offender database (IOMS): Self-harm that reasonably appears to have been intended to cause death or would likely have caused death if assistance had not been rendered</a:t>
            </a:r>
          </a:p>
          <a:p>
            <a:pPr marL="342900" indent="-342900">
              <a:spcBef>
                <a:spcPts val="600"/>
              </a:spcBef>
              <a:buFont typeface="Arial" panose="020B0604020202020204" pitchFamily="34" charset="0"/>
              <a:buChar char="•"/>
            </a:pPr>
            <a:r>
              <a:rPr lang="en-AU" sz="2800" dirty="0" smtClean="0">
                <a:solidFill>
                  <a:prstClr val="black"/>
                </a:solidFill>
              </a:rPr>
              <a:t>Checked </a:t>
            </a:r>
            <a:r>
              <a:rPr lang="en-AU" sz="2800" dirty="0">
                <a:solidFill>
                  <a:prstClr val="black"/>
                </a:solidFill>
              </a:rPr>
              <a:t>medical emergency and self-harm incident data to ensure no cases were missed</a:t>
            </a:r>
          </a:p>
          <a:p>
            <a:pPr marL="342900" lvl="0" indent="-342900">
              <a:spcBef>
                <a:spcPts val="600"/>
              </a:spcBef>
              <a:buFont typeface="Arial" panose="020B0604020202020204" pitchFamily="34" charset="0"/>
              <a:buChar char="•"/>
            </a:pPr>
            <a:r>
              <a:rPr lang="en-AU" sz="2800" dirty="0" smtClean="0">
                <a:solidFill>
                  <a:prstClr val="black"/>
                </a:solidFill>
              </a:rPr>
              <a:t>Completed suicide (N = 4) (3 Male; 1 Female)</a:t>
            </a:r>
          </a:p>
          <a:p>
            <a:pPr marL="342900" lvl="0" indent="-342900">
              <a:spcBef>
                <a:spcPts val="600"/>
              </a:spcBef>
              <a:buFont typeface="Arial" panose="020B0604020202020204" pitchFamily="34" charset="0"/>
              <a:buChar char="•"/>
            </a:pPr>
            <a:r>
              <a:rPr lang="en-AU" sz="2800" dirty="0" smtClean="0">
                <a:solidFill>
                  <a:prstClr val="black"/>
                </a:solidFill>
              </a:rPr>
              <a:t>Attempted suicide (N = 134 incidents; 80 individuals)</a:t>
            </a:r>
          </a:p>
          <a:p>
            <a:pPr marL="342900" lvl="0" indent="-342900">
              <a:spcBef>
                <a:spcPts val="600"/>
              </a:spcBef>
              <a:buFont typeface="Arial" panose="020B0604020202020204" pitchFamily="34" charset="0"/>
              <a:buChar char="•"/>
            </a:pPr>
            <a:endParaRPr lang="en-AU" sz="2400" dirty="0" smtClean="0">
              <a:solidFill>
                <a:prstClr val="black"/>
              </a:solidFill>
            </a:endParaRPr>
          </a:p>
        </p:txBody>
      </p:sp>
    </p:spTree>
    <p:extLst>
      <p:ext uri="{BB962C8B-B14F-4D97-AF65-F5344CB8AC3E}">
        <p14:creationId xmlns:p14="http://schemas.microsoft.com/office/powerpoint/2010/main" val="26369643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2008"/>
            <a:ext cx="9144000" cy="764704"/>
          </a:xfrm>
        </p:spPr>
        <p:txBody>
          <a:bodyPr>
            <a:normAutofit/>
          </a:bodyPr>
          <a:lstStyle/>
          <a:p>
            <a:pPr algn="ctr"/>
            <a:r>
              <a:rPr lang="en-AU" sz="3600" dirty="0" smtClean="0"/>
              <a:t>Analyses</a:t>
            </a:r>
            <a:endParaRPr lang="en-AU" sz="3600" dirty="0"/>
          </a:p>
        </p:txBody>
      </p:sp>
      <p:sp>
        <p:nvSpPr>
          <p:cNvPr id="3" name="TextBox 2"/>
          <p:cNvSpPr txBox="1"/>
          <p:nvPr/>
        </p:nvSpPr>
        <p:spPr>
          <a:xfrm>
            <a:off x="251520" y="764704"/>
            <a:ext cx="8820472" cy="5416868"/>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AU" sz="2800" dirty="0" smtClean="0">
                <a:solidFill>
                  <a:prstClr val="black"/>
                </a:solidFill>
              </a:rPr>
              <a:t>Mostly categorical variables</a:t>
            </a:r>
          </a:p>
          <a:p>
            <a:pPr marL="342900" lvl="0" indent="-342900">
              <a:spcBef>
                <a:spcPts val="600"/>
              </a:spcBef>
              <a:buFont typeface="Arial" panose="020B0604020202020204" pitchFamily="34" charset="0"/>
              <a:buChar char="•"/>
            </a:pPr>
            <a:r>
              <a:rPr lang="en-AU" sz="2800" dirty="0" smtClean="0">
                <a:solidFill>
                  <a:prstClr val="black"/>
                </a:solidFill>
              </a:rPr>
              <a:t>Compared </a:t>
            </a:r>
            <a:r>
              <a:rPr lang="en-AU" sz="2800" dirty="0">
                <a:solidFill>
                  <a:prstClr val="black"/>
                </a:solidFill>
              </a:rPr>
              <a:t>completed vs </a:t>
            </a:r>
            <a:r>
              <a:rPr lang="en-AU" sz="2800" dirty="0" smtClean="0">
                <a:solidFill>
                  <a:prstClr val="black"/>
                </a:solidFill>
              </a:rPr>
              <a:t>attempted (small number of completers precluded regression analysis)</a:t>
            </a:r>
          </a:p>
          <a:p>
            <a:pPr marL="342900" lvl="0" indent="-342900">
              <a:spcBef>
                <a:spcPts val="600"/>
              </a:spcBef>
              <a:buFont typeface="Arial" panose="020B0604020202020204" pitchFamily="34" charset="0"/>
              <a:buChar char="•"/>
            </a:pPr>
            <a:r>
              <a:rPr lang="en-AU" sz="2800" dirty="0" smtClean="0">
                <a:solidFill>
                  <a:prstClr val="black"/>
                </a:solidFill>
              </a:rPr>
              <a:t>Recoded </a:t>
            </a:r>
            <a:r>
              <a:rPr lang="en-AU" sz="2800" dirty="0">
                <a:solidFill>
                  <a:prstClr val="black"/>
                </a:solidFill>
              </a:rPr>
              <a:t>by “level of seriousness” and </a:t>
            </a:r>
            <a:r>
              <a:rPr lang="en-AU" sz="2800" dirty="0" smtClean="0">
                <a:solidFill>
                  <a:prstClr val="black"/>
                </a:solidFill>
              </a:rPr>
              <a:t>compared</a:t>
            </a:r>
          </a:p>
          <a:p>
            <a:pPr marL="800100" lvl="1" indent="-342900">
              <a:spcBef>
                <a:spcPts val="600"/>
              </a:spcBef>
              <a:buFont typeface="Arial" panose="020B0604020202020204" pitchFamily="34" charset="0"/>
              <a:buChar char="•"/>
            </a:pPr>
            <a:r>
              <a:rPr lang="en-AU" sz="2400" dirty="0">
                <a:solidFill>
                  <a:prstClr val="black"/>
                </a:solidFill>
              </a:rPr>
              <a:t>1 = completed or extremely serious (hospitalised &amp; made no alert/not seen)</a:t>
            </a:r>
          </a:p>
          <a:p>
            <a:pPr marL="800100" lvl="1" indent="-342900">
              <a:spcBef>
                <a:spcPts val="600"/>
              </a:spcBef>
              <a:buFont typeface="Arial" panose="020B0604020202020204" pitchFamily="34" charset="0"/>
              <a:buChar char="•"/>
            </a:pPr>
            <a:r>
              <a:rPr lang="en-AU" sz="2400" dirty="0">
                <a:solidFill>
                  <a:prstClr val="black"/>
                </a:solidFill>
              </a:rPr>
              <a:t>2 = serious but not hospitalised and/or made alert/done in view of staff)</a:t>
            </a:r>
            <a:endParaRPr lang="en-AU" sz="2400" dirty="0" smtClean="0">
              <a:solidFill>
                <a:prstClr val="black"/>
              </a:solidFill>
            </a:endParaRPr>
          </a:p>
          <a:p>
            <a:pPr marL="342900" lvl="0" indent="-342900">
              <a:spcBef>
                <a:spcPts val="600"/>
              </a:spcBef>
              <a:buFont typeface="Arial" panose="020B0604020202020204" pitchFamily="34" charset="0"/>
              <a:buChar char="•"/>
            </a:pPr>
            <a:r>
              <a:rPr lang="en-AU" sz="2800" dirty="0" smtClean="0">
                <a:solidFill>
                  <a:prstClr val="black"/>
                </a:solidFill>
              </a:rPr>
              <a:t>Regression:</a:t>
            </a:r>
            <a:r>
              <a:rPr lang="en-AU" sz="2400" dirty="0" smtClean="0">
                <a:solidFill>
                  <a:prstClr val="black"/>
                </a:solidFill>
              </a:rPr>
              <a:t> </a:t>
            </a:r>
            <a:r>
              <a:rPr lang="en-AU" sz="2400" dirty="0">
                <a:solidFill>
                  <a:prstClr val="black"/>
                </a:solidFill>
              </a:rPr>
              <a:t>Age; number correctional episodes; days from admission to custody </a:t>
            </a:r>
            <a:endParaRPr lang="en-AU" sz="2400" dirty="0" smtClean="0">
              <a:solidFill>
                <a:prstClr val="black"/>
              </a:solidFill>
            </a:endParaRPr>
          </a:p>
          <a:p>
            <a:pPr marL="342900" lvl="0" indent="-342900">
              <a:spcBef>
                <a:spcPts val="600"/>
              </a:spcBef>
              <a:buFont typeface="Arial" panose="020B0604020202020204" pitchFamily="34" charset="0"/>
              <a:buChar char="•"/>
            </a:pPr>
            <a:r>
              <a:rPr lang="en-AU" sz="2800" dirty="0" smtClean="0">
                <a:solidFill>
                  <a:prstClr val="black"/>
                </a:solidFill>
              </a:rPr>
              <a:t>Chi square analyses comparing two seriousness groups on dichotomous categorical variables</a:t>
            </a:r>
          </a:p>
        </p:txBody>
      </p:sp>
    </p:spTree>
    <p:extLst>
      <p:ext uri="{BB962C8B-B14F-4D97-AF65-F5344CB8AC3E}">
        <p14:creationId xmlns:p14="http://schemas.microsoft.com/office/powerpoint/2010/main" val="30608639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9" y="0"/>
            <a:ext cx="9144000" cy="764704"/>
          </a:xfrm>
        </p:spPr>
        <p:txBody>
          <a:bodyPr>
            <a:normAutofit/>
          </a:bodyPr>
          <a:lstStyle/>
          <a:p>
            <a:pPr algn="ctr"/>
            <a:r>
              <a:rPr lang="en-AU" sz="3600" dirty="0"/>
              <a:t>Incidents (N=138)</a:t>
            </a:r>
          </a:p>
        </p:txBody>
      </p:sp>
      <p:sp>
        <p:nvSpPr>
          <p:cNvPr id="3" name="TextBox 2"/>
          <p:cNvSpPr txBox="1"/>
          <p:nvPr/>
        </p:nvSpPr>
        <p:spPr>
          <a:xfrm>
            <a:off x="251520" y="701690"/>
            <a:ext cx="8748464" cy="5247590"/>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AU" sz="2000" dirty="0" smtClean="0">
                <a:solidFill>
                  <a:prstClr val="black"/>
                </a:solidFill>
              </a:rPr>
              <a:t>Days between admission to custody &amp; incident: </a:t>
            </a:r>
            <a:r>
              <a:rPr lang="en-AU" sz="2000" dirty="0">
                <a:solidFill>
                  <a:prstClr val="black"/>
                </a:solidFill>
              </a:rPr>
              <a:t> </a:t>
            </a:r>
            <a:r>
              <a:rPr lang="en-AU" sz="2000" dirty="0" smtClean="0">
                <a:solidFill>
                  <a:prstClr val="black"/>
                </a:solidFill>
              </a:rPr>
              <a:t>Range </a:t>
            </a:r>
            <a:r>
              <a:rPr lang="en-AU" sz="2000" dirty="0" smtClean="0"/>
              <a:t>1 – 6305; mean</a:t>
            </a:r>
            <a:r>
              <a:rPr lang="en-AU" sz="2000" dirty="0" smtClean="0">
                <a:solidFill>
                  <a:prstClr val="black"/>
                </a:solidFill>
              </a:rPr>
              <a:t> = 896 or 2.4 years)</a:t>
            </a:r>
          </a:p>
          <a:p>
            <a:pPr marL="342900" lvl="0" indent="-342900">
              <a:spcBef>
                <a:spcPts val="600"/>
              </a:spcBef>
              <a:buFont typeface="Arial" panose="020B0604020202020204" pitchFamily="34" charset="0"/>
              <a:buChar char="•"/>
            </a:pPr>
            <a:r>
              <a:rPr lang="en-AU" sz="2000" dirty="0" smtClean="0">
                <a:solidFill>
                  <a:prstClr val="black"/>
                </a:solidFill>
              </a:rPr>
              <a:t>Time of day</a:t>
            </a:r>
            <a:r>
              <a:rPr lang="en-AU" sz="2000" dirty="0">
                <a:solidFill>
                  <a:prstClr val="black"/>
                </a:solidFill>
              </a:rPr>
              <a:t>: </a:t>
            </a:r>
            <a:endParaRPr lang="en-AU" sz="2000" dirty="0" smtClean="0">
              <a:solidFill>
                <a:prstClr val="black"/>
              </a:solidFill>
            </a:endParaRPr>
          </a:p>
          <a:p>
            <a:pPr marL="800100" lvl="1" indent="-342900">
              <a:spcBef>
                <a:spcPts val="600"/>
              </a:spcBef>
              <a:buFont typeface="Arial" panose="020B0604020202020204" pitchFamily="34" charset="0"/>
              <a:buChar char="•"/>
            </a:pPr>
            <a:r>
              <a:rPr lang="en-AU" sz="2000" dirty="0" smtClean="0">
                <a:solidFill>
                  <a:prstClr val="black"/>
                </a:solidFill>
              </a:rPr>
              <a:t>61</a:t>
            </a:r>
            <a:r>
              <a:rPr lang="en-AU" sz="2000" dirty="0">
                <a:solidFill>
                  <a:prstClr val="black"/>
                </a:solidFill>
              </a:rPr>
              <a:t>% daytime (between 7am &amp; 5pm)</a:t>
            </a:r>
          </a:p>
          <a:p>
            <a:pPr marL="800100" lvl="1" indent="-342900">
              <a:spcBef>
                <a:spcPts val="600"/>
              </a:spcBef>
              <a:buFont typeface="Arial" panose="020B0604020202020204" pitchFamily="34" charset="0"/>
              <a:buChar char="•"/>
            </a:pPr>
            <a:r>
              <a:rPr lang="en-AU" sz="2000" dirty="0">
                <a:solidFill>
                  <a:prstClr val="black"/>
                </a:solidFill>
              </a:rPr>
              <a:t>30% evening (between 5 &amp; 11pm)</a:t>
            </a:r>
          </a:p>
          <a:p>
            <a:pPr marL="800100" lvl="1" indent="-342900">
              <a:spcBef>
                <a:spcPts val="600"/>
              </a:spcBef>
              <a:buFont typeface="Arial" panose="020B0604020202020204" pitchFamily="34" charset="0"/>
              <a:buChar char="•"/>
            </a:pPr>
            <a:r>
              <a:rPr lang="en-AU" sz="2000" dirty="0">
                <a:solidFill>
                  <a:prstClr val="black"/>
                </a:solidFill>
              </a:rPr>
              <a:t>9% night (between 11pm and 7am)</a:t>
            </a:r>
          </a:p>
          <a:p>
            <a:pPr marL="342900" lvl="0" indent="-342900">
              <a:spcBef>
                <a:spcPts val="600"/>
              </a:spcBef>
              <a:buFont typeface="Arial" panose="020B0604020202020204" pitchFamily="34" charset="0"/>
              <a:buChar char="•"/>
            </a:pPr>
            <a:r>
              <a:rPr lang="en-AU" sz="2000" dirty="0" smtClean="0">
                <a:solidFill>
                  <a:prstClr val="black"/>
                </a:solidFill>
              </a:rPr>
              <a:t>Custodial centres: Higher incidence at centres with high concentration of remand, protection &amp;/or vulnerable prisoners (e.g., with crisis units)</a:t>
            </a:r>
          </a:p>
          <a:p>
            <a:pPr marL="342900" lvl="0" indent="-342900">
              <a:spcBef>
                <a:spcPts val="600"/>
              </a:spcBef>
              <a:buFont typeface="Arial" panose="020B0604020202020204" pitchFamily="34" charset="0"/>
              <a:buChar char="•"/>
            </a:pPr>
            <a:r>
              <a:rPr lang="en-AU" sz="2000" dirty="0" smtClean="0">
                <a:solidFill>
                  <a:prstClr val="black"/>
                </a:solidFill>
              </a:rPr>
              <a:t>Accommodation area</a:t>
            </a:r>
          </a:p>
          <a:p>
            <a:pPr marL="800100" lvl="1" indent="-342900">
              <a:spcBef>
                <a:spcPts val="600"/>
              </a:spcBef>
              <a:buFont typeface="Arial" panose="020B0604020202020204" pitchFamily="34" charset="0"/>
              <a:buChar char="•"/>
            </a:pPr>
            <a:r>
              <a:rPr lang="en-AU" sz="2000" dirty="0" smtClean="0">
                <a:solidFill>
                  <a:prstClr val="black"/>
                </a:solidFill>
              </a:rPr>
              <a:t>Secure units – 37%</a:t>
            </a:r>
          </a:p>
          <a:p>
            <a:pPr marL="800100" lvl="1" indent="-342900">
              <a:spcBef>
                <a:spcPts val="600"/>
              </a:spcBef>
              <a:buFont typeface="Arial" panose="020B0604020202020204" pitchFamily="34" charset="0"/>
              <a:buChar char="•"/>
            </a:pPr>
            <a:r>
              <a:rPr lang="en-AU" sz="2000" dirty="0" smtClean="0">
                <a:solidFill>
                  <a:prstClr val="black"/>
                </a:solidFill>
              </a:rPr>
              <a:t>Detention /Maximum Security Units – 30%</a:t>
            </a:r>
          </a:p>
          <a:p>
            <a:pPr marL="800100" lvl="1" indent="-342900">
              <a:spcBef>
                <a:spcPts val="600"/>
              </a:spcBef>
              <a:buFont typeface="Arial" panose="020B0604020202020204" pitchFamily="34" charset="0"/>
              <a:buChar char="•"/>
            </a:pPr>
            <a:r>
              <a:rPr lang="en-AU" sz="2000" dirty="0" smtClean="0">
                <a:solidFill>
                  <a:prstClr val="black"/>
                </a:solidFill>
              </a:rPr>
              <a:t>Crisis /Safety /Medical Units – 27%</a:t>
            </a:r>
          </a:p>
          <a:p>
            <a:pPr marL="800100" lvl="1" indent="-342900">
              <a:spcBef>
                <a:spcPts val="600"/>
              </a:spcBef>
              <a:buFont typeface="Arial" panose="020B0604020202020204" pitchFamily="34" charset="0"/>
              <a:buChar char="•"/>
            </a:pPr>
            <a:r>
              <a:rPr lang="en-AU" sz="2000" dirty="0">
                <a:solidFill>
                  <a:prstClr val="black"/>
                </a:solidFill>
              </a:rPr>
              <a:t>Residential units – </a:t>
            </a:r>
            <a:r>
              <a:rPr lang="en-AU" sz="2000" dirty="0" smtClean="0">
                <a:solidFill>
                  <a:prstClr val="black"/>
                </a:solidFill>
              </a:rPr>
              <a:t>4%</a:t>
            </a:r>
          </a:p>
          <a:p>
            <a:pPr marL="800100" lvl="1" indent="-342900">
              <a:spcBef>
                <a:spcPts val="600"/>
              </a:spcBef>
              <a:buFont typeface="Arial" panose="020B0604020202020204" pitchFamily="34" charset="0"/>
              <a:buChar char="•"/>
            </a:pPr>
            <a:r>
              <a:rPr lang="en-AU" sz="2000" dirty="0" smtClean="0">
                <a:solidFill>
                  <a:prstClr val="black"/>
                </a:solidFill>
              </a:rPr>
              <a:t>Other (e.g., in transit) – 2%</a:t>
            </a:r>
            <a:endParaRPr lang="en-AU" sz="2000" dirty="0">
              <a:solidFill>
                <a:prstClr val="black"/>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8866" y="3789040"/>
            <a:ext cx="1681118" cy="2281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9079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71" y="85022"/>
            <a:ext cx="9144000" cy="764704"/>
          </a:xfrm>
        </p:spPr>
        <p:txBody>
          <a:bodyPr>
            <a:normAutofit/>
          </a:bodyPr>
          <a:lstStyle/>
          <a:p>
            <a:pPr algn="ctr"/>
            <a:r>
              <a:rPr lang="en-AU" sz="3600" dirty="0" smtClean="0"/>
              <a:t>Incidents (N=138)</a:t>
            </a:r>
            <a:endParaRPr lang="en-AU" sz="3600" dirty="0"/>
          </a:p>
        </p:txBody>
      </p:sp>
      <p:sp>
        <p:nvSpPr>
          <p:cNvPr id="3" name="TextBox 2"/>
          <p:cNvSpPr txBox="1"/>
          <p:nvPr/>
        </p:nvSpPr>
        <p:spPr>
          <a:xfrm>
            <a:off x="179511" y="764704"/>
            <a:ext cx="8424937" cy="5724644"/>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AU" sz="2800" dirty="0" smtClean="0">
                <a:solidFill>
                  <a:prstClr val="black"/>
                </a:solidFill>
              </a:rPr>
              <a:t>Location of incident: </a:t>
            </a:r>
          </a:p>
          <a:p>
            <a:pPr marL="800100" lvl="1" indent="-342900">
              <a:spcBef>
                <a:spcPts val="600"/>
              </a:spcBef>
              <a:buFont typeface="Arial" panose="020B0604020202020204" pitchFamily="34" charset="0"/>
              <a:buChar char="•"/>
            </a:pPr>
            <a:r>
              <a:rPr lang="en-AU" sz="2400" dirty="0" smtClean="0">
                <a:solidFill>
                  <a:prstClr val="black"/>
                </a:solidFill>
              </a:rPr>
              <a:t>81% in cell (only 15 / 138 were in shared cells)</a:t>
            </a:r>
          </a:p>
          <a:p>
            <a:pPr marL="800100" lvl="1" indent="-342900">
              <a:spcBef>
                <a:spcPts val="600"/>
              </a:spcBef>
              <a:buFont typeface="Arial" panose="020B0604020202020204" pitchFamily="34" charset="0"/>
              <a:buChar char="•"/>
            </a:pPr>
            <a:r>
              <a:rPr lang="en-AU" sz="2400" dirty="0" smtClean="0">
                <a:solidFill>
                  <a:prstClr val="black"/>
                </a:solidFill>
              </a:rPr>
              <a:t>13% in common area (e.g., yard, landing)</a:t>
            </a:r>
          </a:p>
          <a:p>
            <a:pPr marL="800100" lvl="1" indent="-342900">
              <a:spcBef>
                <a:spcPts val="600"/>
              </a:spcBef>
              <a:buFont typeface="Arial" panose="020B0604020202020204" pitchFamily="34" charset="0"/>
              <a:buChar char="•"/>
            </a:pPr>
            <a:r>
              <a:rPr lang="en-AU" sz="2400" dirty="0">
                <a:solidFill>
                  <a:prstClr val="black"/>
                </a:solidFill>
              </a:rPr>
              <a:t>3% in other location (e.g., vehicle, interview room, air lock)</a:t>
            </a:r>
          </a:p>
          <a:p>
            <a:pPr marL="800100" lvl="1" indent="-342900">
              <a:spcBef>
                <a:spcPts val="600"/>
              </a:spcBef>
              <a:buFont typeface="Arial" panose="020B0604020202020204" pitchFamily="34" charset="0"/>
              <a:buChar char="•"/>
            </a:pPr>
            <a:r>
              <a:rPr lang="en-AU" sz="2400" dirty="0" smtClean="0">
                <a:solidFill>
                  <a:prstClr val="black"/>
                </a:solidFill>
              </a:rPr>
              <a:t>2% in bathroom adjoining cell</a:t>
            </a:r>
          </a:p>
          <a:p>
            <a:pPr marL="800100" lvl="1" indent="-342900">
              <a:spcBef>
                <a:spcPts val="600"/>
              </a:spcBef>
              <a:buFont typeface="Arial" panose="020B0604020202020204" pitchFamily="34" charset="0"/>
              <a:buChar char="•"/>
            </a:pPr>
            <a:r>
              <a:rPr lang="en-AU" sz="2400" dirty="0" smtClean="0">
                <a:solidFill>
                  <a:prstClr val="black"/>
                </a:solidFill>
              </a:rPr>
              <a:t>1% in hospital</a:t>
            </a:r>
          </a:p>
          <a:p>
            <a:pPr lvl="1"/>
            <a:endParaRPr lang="en-AU" sz="2000" dirty="0" smtClean="0">
              <a:solidFill>
                <a:prstClr val="black"/>
              </a:solidFill>
            </a:endParaRPr>
          </a:p>
          <a:p>
            <a:pPr marL="342900" lvl="0" indent="-342900">
              <a:spcBef>
                <a:spcPts val="600"/>
              </a:spcBef>
              <a:buFont typeface="Arial" panose="020B0604020202020204" pitchFamily="34" charset="0"/>
              <a:buChar char="•"/>
            </a:pPr>
            <a:r>
              <a:rPr lang="en-AU" sz="2800" dirty="0" smtClean="0">
                <a:solidFill>
                  <a:prstClr val="black"/>
                </a:solidFill>
              </a:rPr>
              <a:t>Methods:</a:t>
            </a:r>
          </a:p>
          <a:p>
            <a:pPr marL="800100" lvl="1" indent="-342900">
              <a:spcBef>
                <a:spcPts val="600"/>
              </a:spcBef>
              <a:buFont typeface="Arial" panose="020B0604020202020204" pitchFamily="34" charset="0"/>
              <a:buChar char="•"/>
            </a:pPr>
            <a:r>
              <a:rPr lang="en-AU" sz="2400" dirty="0" smtClean="0">
                <a:solidFill>
                  <a:prstClr val="black"/>
                </a:solidFill>
              </a:rPr>
              <a:t>33% strangulation / asphyxiation</a:t>
            </a:r>
          </a:p>
          <a:p>
            <a:pPr marL="800100" lvl="1" indent="-342900">
              <a:spcBef>
                <a:spcPts val="600"/>
              </a:spcBef>
              <a:buFont typeface="Arial" panose="020B0604020202020204" pitchFamily="34" charset="0"/>
              <a:buChar char="•"/>
            </a:pPr>
            <a:r>
              <a:rPr lang="en-AU" sz="2400" dirty="0" smtClean="0">
                <a:solidFill>
                  <a:prstClr val="black"/>
                </a:solidFill>
              </a:rPr>
              <a:t>32% hanging</a:t>
            </a:r>
          </a:p>
          <a:p>
            <a:pPr marL="800100" lvl="1" indent="-342900">
              <a:spcBef>
                <a:spcPts val="600"/>
              </a:spcBef>
              <a:buFont typeface="Arial" panose="020B0604020202020204" pitchFamily="34" charset="0"/>
              <a:buChar char="•"/>
            </a:pPr>
            <a:r>
              <a:rPr lang="en-AU" sz="2400" dirty="0" smtClean="0">
                <a:solidFill>
                  <a:prstClr val="black"/>
                </a:solidFill>
              </a:rPr>
              <a:t>28% laceration</a:t>
            </a:r>
          </a:p>
          <a:p>
            <a:pPr marL="800100" lvl="1" indent="-342900">
              <a:spcBef>
                <a:spcPts val="600"/>
              </a:spcBef>
              <a:buFont typeface="Arial" panose="020B0604020202020204" pitchFamily="34" charset="0"/>
              <a:buChar char="•"/>
            </a:pPr>
            <a:r>
              <a:rPr lang="en-AU" sz="2400" dirty="0" smtClean="0">
                <a:solidFill>
                  <a:prstClr val="black"/>
                </a:solidFill>
              </a:rPr>
              <a:t>7% other (e.g., choking, overdose, head banging)</a:t>
            </a:r>
          </a:p>
          <a:p>
            <a:pPr marL="342900" lvl="0" indent="-342900">
              <a:buFont typeface="Arial" panose="020B0604020202020204" pitchFamily="34" charset="0"/>
              <a:buChar char="•"/>
            </a:pPr>
            <a:endParaRPr lang="en-AU" sz="2400" dirty="0" smtClean="0">
              <a:solidFill>
                <a:prstClr val="black"/>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3212976"/>
            <a:ext cx="3452588" cy="2304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78452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9" y="124707"/>
            <a:ext cx="9144000" cy="764704"/>
          </a:xfrm>
        </p:spPr>
        <p:txBody>
          <a:bodyPr>
            <a:normAutofit/>
          </a:bodyPr>
          <a:lstStyle/>
          <a:p>
            <a:pPr algn="ctr"/>
            <a:r>
              <a:rPr lang="en-AU" sz="3600" dirty="0"/>
              <a:t>Incidents (N=138)</a:t>
            </a:r>
          </a:p>
        </p:txBody>
      </p:sp>
      <p:sp>
        <p:nvSpPr>
          <p:cNvPr id="3" name="TextBox 2"/>
          <p:cNvSpPr txBox="1"/>
          <p:nvPr/>
        </p:nvSpPr>
        <p:spPr>
          <a:xfrm>
            <a:off x="144017" y="908720"/>
            <a:ext cx="8604447" cy="5586145"/>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AU" sz="2800" dirty="0" smtClean="0">
                <a:solidFill>
                  <a:prstClr val="black"/>
                </a:solidFill>
              </a:rPr>
              <a:t>33% taken by ambulance and hospitalised</a:t>
            </a:r>
          </a:p>
          <a:p>
            <a:pPr marL="342900" lvl="0" indent="-342900">
              <a:spcBef>
                <a:spcPts val="600"/>
              </a:spcBef>
              <a:buFont typeface="Arial" panose="020B0604020202020204" pitchFamily="34" charset="0"/>
              <a:buChar char="•"/>
            </a:pPr>
            <a:r>
              <a:rPr lang="en-AU" sz="2800" dirty="0" smtClean="0">
                <a:solidFill>
                  <a:prstClr val="black"/>
                </a:solidFill>
              </a:rPr>
              <a:t>41% alerted staff (immediately prior or after) or made attempt whilst directly observed by staff</a:t>
            </a:r>
          </a:p>
          <a:p>
            <a:pPr marL="342900" indent="-342900">
              <a:spcBef>
                <a:spcPts val="600"/>
              </a:spcBef>
              <a:buFont typeface="Arial" panose="020B0604020202020204" pitchFamily="34" charset="0"/>
              <a:buChar char="•"/>
            </a:pPr>
            <a:r>
              <a:rPr lang="en-AU" sz="2800" dirty="0">
                <a:solidFill>
                  <a:prstClr val="black"/>
                </a:solidFill>
              </a:rPr>
              <a:t>65% on a safety </a:t>
            </a:r>
            <a:r>
              <a:rPr lang="en-AU" sz="2800" dirty="0" smtClean="0">
                <a:solidFill>
                  <a:prstClr val="black"/>
                </a:solidFill>
              </a:rPr>
              <a:t>order</a:t>
            </a:r>
          </a:p>
          <a:p>
            <a:pPr marL="342900" indent="-342900">
              <a:spcBef>
                <a:spcPts val="600"/>
              </a:spcBef>
              <a:buFont typeface="Arial" panose="020B0604020202020204" pitchFamily="34" charset="0"/>
              <a:buChar char="•"/>
            </a:pPr>
            <a:r>
              <a:rPr lang="en-AU" sz="2800" dirty="0" smtClean="0">
                <a:solidFill>
                  <a:prstClr val="black"/>
                </a:solidFill>
              </a:rPr>
              <a:t>91% self-harm history flag</a:t>
            </a:r>
            <a:endParaRPr lang="en-AU" sz="2800" dirty="0">
              <a:solidFill>
                <a:prstClr val="black"/>
              </a:solidFill>
            </a:endParaRPr>
          </a:p>
          <a:p>
            <a:pPr marL="342900" lvl="0" indent="-342900">
              <a:spcBef>
                <a:spcPts val="600"/>
              </a:spcBef>
              <a:buFont typeface="Arial" panose="020B0604020202020204" pitchFamily="34" charset="0"/>
              <a:buChar char="•"/>
            </a:pPr>
            <a:r>
              <a:rPr lang="en-AU" sz="2800" dirty="0" smtClean="0">
                <a:solidFill>
                  <a:prstClr val="black"/>
                </a:solidFill>
              </a:rPr>
              <a:t>Observation level at time of incident:</a:t>
            </a:r>
          </a:p>
          <a:p>
            <a:pPr marL="800100" lvl="1" indent="-342900">
              <a:spcBef>
                <a:spcPts val="600"/>
              </a:spcBef>
              <a:buFont typeface="Arial" panose="020B0604020202020204" pitchFamily="34" charset="0"/>
              <a:buChar char="•"/>
            </a:pPr>
            <a:r>
              <a:rPr lang="en-AU" sz="2400" dirty="0" smtClean="0">
                <a:solidFill>
                  <a:prstClr val="black"/>
                </a:solidFill>
              </a:rPr>
              <a:t>6% on continuous visual observation</a:t>
            </a:r>
          </a:p>
          <a:p>
            <a:pPr marL="800100" lvl="1" indent="-342900">
              <a:spcBef>
                <a:spcPts val="600"/>
              </a:spcBef>
              <a:buFont typeface="Arial" panose="020B0604020202020204" pitchFamily="34" charset="0"/>
              <a:buChar char="•"/>
            </a:pPr>
            <a:r>
              <a:rPr lang="en-AU" sz="2400" dirty="0" smtClean="0">
                <a:solidFill>
                  <a:prstClr val="black"/>
                </a:solidFill>
              </a:rPr>
              <a:t>40% visually observed every 15 to 30 minutes</a:t>
            </a:r>
          </a:p>
          <a:p>
            <a:pPr marL="800100" lvl="1" indent="-342900">
              <a:spcBef>
                <a:spcPts val="600"/>
              </a:spcBef>
              <a:buFont typeface="Arial" panose="020B0604020202020204" pitchFamily="34" charset="0"/>
              <a:buChar char="•"/>
            </a:pPr>
            <a:r>
              <a:rPr lang="en-AU" sz="2400" dirty="0" smtClean="0">
                <a:solidFill>
                  <a:prstClr val="black"/>
                </a:solidFill>
              </a:rPr>
              <a:t>12% visually observed every hour</a:t>
            </a:r>
          </a:p>
          <a:p>
            <a:pPr marL="800100" lvl="1" indent="-342900">
              <a:spcBef>
                <a:spcPts val="600"/>
              </a:spcBef>
              <a:buFont typeface="Arial" panose="020B0604020202020204" pitchFamily="34" charset="0"/>
              <a:buChar char="•"/>
            </a:pPr>
            <a:r>
              <a:rPr lang="en-AU" sz="2400" dirty="0" smtClean="0">
                <a:solidFill>
                  <a:prstClr val="black"/>
                </a:solidFill>
              </a:rPr>
              <a:t>8% visually observed every 2 hours</a:t>
            </a:r>
          </a:p>
          <a:p>
            <a:pPr marL="800100" lvl="1" indent="-342900">
              <a:spcBef>
                <a:spcPts val="600"/>
              </a:spcBef>
              <a:buFont typeface="Arial" panose="020B0604020202020204" pitchFamily="34" charset="0"/>
              <a:buChar char="•"/>
            </a:pPr>
            <a:r>
              <a:rPr lang="en-AU" sz="2400" dirty="0" smtClean="0">
                <a:solidFill>
                  <a:prstClr val="black"/>
                </a:solidFill>
              </a:rPr>
              <a:t>34% not on visual observation schedule</a:t>
            </a:r>
          </a:p>
          <a:p>
            <a:pPr marL="342900" lvl="0" indent="-342900">
              <a:buFont typeface="Arial" panose="020B0604020202020204" pitchFamily="34" charset="0"/>
              <a:buChar char="•"/>
            </a:pPr>
            <a:endParaRPr lang="en-AU" sz="2400" dirty="0" smtClean="0">
              <a:solidFill>
                <a:prstClr val="black"/>
              </a:solidFill>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4680867"/>
            <a:ext cx="2393381" cy="1505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39785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764704"/>
            <a:ext cx="4223621" cy="764704"/>
          </a:xfrm>
        </p:spPr>
        <p:txBody>
          <a:bodyPr>
            <a:normAutofit fontScale="90000"/>
          </a:bodyPr>
          <a:lstStyle/>
          <a:p>
            <a:pPr algn="ctr"/>
            <a:r>
              <a:rPr lang="en-AU" sz="3600" dirty="0" smtClean="0"/>
              <a:t/>
            </a:r>
            <a:br>
              <a:rPr lang="en-AU" sz="3600" dirty="0" smtClean="0"/>
            </a:br>
            <a:r>
              <a:rPr lang="en-AU" sz="3600" dirty="0" smtClean="0"/>
              <a:t>Completers (n=4*)</a:t>
            </a:r>
            <a:r>
              <a:rPr lang="en-AU" sz="3600" dirty="0"/>
              <a:t/>
            </a:r>
            <a:br>
              <a:rPr lang="en-AU" sz="3600" dirty="0"/>
            </a:br>
            <a:endParaRPr lang="en-AU" sz="3600" dirty="0"/>
          </a:p>
        </p:txBody>
      </p:sp>
      <p:sp>
        <p:nvSpPr>
          <p:cNvPr id="3" name="TextBox 2"/>
          <p:cNvSpPr txBox="1"/>
          <p:nvPr/>
        </p:nvSpPr>
        <p:spPr>
          <a:xfrm>
            <a:off x="93454" y="1872662"/>
            <a:ext cx="9108504" cy="1569660"/>
          </a:xfrm>
          <a:prstGeom prst="rect">
            <a:avLst/>
          </a:prstGeom>
          <a:noFill/>
        </p:spPr>
        <p:txBody>
          <a:bodyPr wrap="square" rtlCol="0">
            <a:spAutoFit/>
          </a:bodyPr>
          <a:lstStyle/>
          <a:p>
            <a:pPr marL="342900" lvl="0" indent="-342900">
              <a:buFont typeface="Arial" panose="020B0604020202020204" pitchFamily="34" charset="0"/>
              <a:buChar char="•"/>
            </a:pPr>
            <a:r>
              <a:rPr lang="en-AU" sz="2400" dirty="0" smtClean="0">
                <a:solidFill>
                  <a:prstClr val="black"/>
                </a:solidFill>
              </a:rPr>
              <a:t>Age</a:t>
            </a:r>
            <a:r>
              <a:rPr lang="en-AU" sz="2400" dirty="0">
                <a:solidFill>
                  <a:prstClr val="black"/>
                </a:solidFill>
              </a:rPr>
              <a:t>: 21 - 51 (M = 38.5)</a:t>
            </a:r>
          </a:p>
          <a:p>
            <a:pPr marL="342900" lvl="0" indent="-342900">
              <a:buFont typeface="Arial" panose="020B0604020202020204" pitchFamily="34" charset="0"/>
              <a:buChar char="•"/>
            </a:pPr>
            <a:r>
              <a:rPr lang="en-AU" sz="2400" dirty="0">
                <a:solidFill>
                  <a:prstClr val="black"/>
                </a:solidFill>
              </a:rPr>
              <a:t>Correctional episodes: 1 - </a:t>
            </a:r>
            <a:r>
              <a:rPr lang="en-AU" sz="2400" dirty="0" smtClean="0">
                <a:solidFill>
                  <a:prstClr val="black"/>
                </a:solidFill>
              </a:rPr>
              <a:t>3 </a:t>
            </a:r>
            <a:r>
              <a:rPr lang="en-AU" sz="2400" dirty="0">
                <a:solidFill>
                  <a:prstClr val="black"/>
                </a:solidFill>
              </a:rPr>
              <a:t>(M = </a:t>
            </a:r>
            <a:r>
              <a:rPr lang="en-AU" sz="2400" dirty="0" smtClean="0">
                <a:solidFill>
                  <a:prstClr val="black"/>
                </a:solidFill>
              </a:rPr>
              <a:t>2)</a:t>
            </a:r>
            <a:endParaRPr lang="en-AU" sz="2400" dirty="0">
              <a:solidFill>
                <a:prstClr val="black"/>
              </a:solidFill>
            </a:endParaRPr>
          </a:p>
          <a:p>
            <a:pPr marL="342900" indent="-342900">
              <a:buFont typeface="Arial" panose="020B0604020202020204" pitchFamily="34" charset="0"/>
              <a:buChar char="•"/>
            </a:pPr>
            <a:r>
              <a:rPr lang="en-AU" sz="2400" dirty="0">
                <a:solidFill>
                  <a:prstClr val="black"/>
                </a:solidFill>
              </a:rPr>
              <a:t>Days between admission to custody &amp; incident: 6 -144 (M = 66)</a:t>
            </a:r>
          </a:p>
          <a:p>
            <a:pPr marL="342900" lvl="0" indent="-342900">
              <a:buFont typeface="Arial" panose="020B0604020202020204" pitchFamily="34" charset="0"/>
              <a:buChar char="•"/>
            </a:pPr>
            <a:endParaRPr lang="en-AU" sz="2400" dirty="0" smtClean="0">
              <a:solidFill>
                <a:prstClr val="black"/>
              </a:solidFill>
            </a:endParaRPr>
          </a:p>
        </p:txBody>
      </p:sp>
      <p:sp>
        <p:nvSpPr>
          <p:cNvPr id="6" name="TextBox 5"/>
          <p:cNvSpPr txBox="1"/>
          <p:nvPr/>
        </p:nvSpPr>
        <p:spPr>
          <a:xfrm>
            <a:off x="57510" y="4437112"/>
            <a:ext cx="9108504" cy="1569660"/>
          </a:xfrm>
          <a:prstGeom prst="rect">
            <a:avLst/>
          </a:prstGeom>
          <a:noFill/>
        </p:spPr>
        <p:txBody>
          <a:bodyPr wrap="square" rtlCol="0">
            <a:spAutoFit/>
          </a:bodyPr>
          <a:lstStyle/>
          <a:p>
            <a:pPr marL="342900" lvl="0" indent="-342900">
              <a:buFont typeface="Arial" panose="020B0604020202020204" pitchFamily="34" charset="0"/>
              <a:buChar char="•"/>
            </a:pPr>
            <a:r>
              <a:rPr lang="en-AU" sz="2400" dirty="0" smtClean="0">
                <a:solidFill>
                  <a:prstClr val="black"/>
                </a:solidFill>
              </a:rPr>
              <a:t>Age</a:t>
            </a:r>
            <a:r>
              <a:rPr lang="en-AU" sz="2400" dirty="0">
                <a:solidFill>
                  <a:prstClr val="black"/>
                </a:solidFill>
              </a:rPr>
              <a:t>: </a:t>
            </a:r>
            <a:r>
              <a:rPr lang="en-AU" sz="2400" dirty="0" smtClean="0">
                <a:solidFill>
                  <a:prstClr val="black"/>
                </a:solidFill>
              </a:rPr>
              <a:t>17 -62 (M </a:t>
            </a:r>
            <a:r>
              <a:rPr lang="en-AU" sz="2400" dirty="0">
                <a:solidFill>
                  <a:prstClr val="black"/>
                </a:solidFill>
              </a:rPr>
              <a:t>= </a:t>
            </a:r>
            <a:r>
              <a:rPr lang="en-AU" sz="2400" dirty="0" smtClean="0">
                <a:solidFill>
                  <a:prstClr val="black"/>
                </a:solidFill>
              </a:rPr>
              <a:t>32)</a:t>
            </a:r>
            <a:endParaRPr lang="en-AU" sz="2400" dirty="0">
              <a:solidFill>
                <a:prstClr val="black"/>
              </a:solidFill>
            </a:endParaRPr>
          </a:p>
          <a:p>
            <a:pPr marL="342900" lvl="0" indent="-342900">
              <a:buFont typeface="Arial" panose="020B0604020202020204" pitchFamily="34" charset="0"/>
              <a:buChar char="•"/>
            </a:pPr>
            <a:r>
              <a:rPr lang="en-AU" sz="2400" dirty="0">
                <a:solidFill>
                  <a:prstClr val="black"/>
                </a:solidFill>
              </a:rPr>
              <a:t>Correctional episodes: 1 - </a:t>
            </a:r>
            <a:r>
              <a:rPr lang="en-AU" sz="2400" dirty="0" smtClean="0">
                <a:solidFill>
                  <a:prstClr val="black"/>
                </a:solidFill>
              </a:rPr>
              <a:t>22 </a:t>
            </a:r>
            <a:r>
              <a:rPr lang="en-AU" sz="2400" dirty="0">
                <a:solidFill>
                  <a:prstClr val="black"/>
                </a:solidFill>
              </a:rPr>
              <a:t>(M = </a:t>
            </a:r>
            <a:r>
              <a:rPr lang="en-AU" sz="2400" dirty="0" smtClean="0">
                <a:solidFill>
                  <a:prstClr val="black"/>
                </a:solidFill>
              </a:rPr>
              <a:t>4)</a:t>
            </a:r>
            <a:endParaRPr lang="en-AU" sz="2400" dirty="0">
              <a:solidFill>
                <a:prstClr val="black"/>
              </a:solidFill>
            </a:endParaRPr>
          </a:p>
          <a:p>
            <a:pPr marL="342900" indent="-342900">
              <a:buFont typeface="Arial" panose="020B0604020202020204" pitchFamily="34" charset="0"/>
              <a:buChar char="•"/>
            </a:pPr>
            <a:r>
              <a:rPr lang="en-AU" sz="2400" dirty="0">
                <a:solidFill>
                  <a:prstClr val="black"/>
                </a:solidFill>
              </a:rPr>
              <a:t>Days between admission to custody &amp; incident: </a:t>
            </a:r>
            <a:r>
              <a:rPr lang="en-AU" sz="2400" dirty="0" smtClean="0">
                <a:solidFill>
                  <a:prstClr val="black"/>
                </a:solidFill>
              </a:rPr>
              <a:t>1 - 6206 </a:t>
            </a:r>
            <a:r>
              <a:rPr lang="en-AU" sz="2400" dirty="0">
                <a:solidFill>
                  <a:prstClr val="black"/>
                </a:solidFill>
              </a:rPr>
              <a:t>(M = </a:t>
            </a:r>
            <a:r>
              <a:rPr lang="en-AU" sz="2400" dirty="0" smtClean="0">
                <a:solidFill>
                  <a:prstClr val="black"/>
                </a:solidFill>
              </a:rPr>
              <a:t>588)</a:t>
            </a:r>
            <a:endParaRPr lang="en-AU" sz="2400" dirty="0">
              <a:solidFill>
                <a:prstClr val="black"/>
              </a:solidFill>
            </a:endParaRPr>
          </a:p>
          <a:p>
            <a:pPr marL="342900" lvl="0" indent="-342900">
              <a:buFont typeface="Arial" panose="020B0604020202020204" pitchFamily="34" charset="0"/>
              <a:buChar char="•"/>
            </a:pPr>
            <a:endParaRPr lang="en-AU" sz="2400" dirty="0" smtClean="0">
              <a:solidFill>
                <a:prstClr val="black"/>
              </a:solidFill>
            </a:endParaRPr>
          </a:p>
        </p:txBody>
      </p:sp>
      <p:sp>
        <p:nvSpPr>
          <p:cNvPr id="7" name="Title 1"/>
          <p:cNvSpPr txBox="1">
            <a:spLocks/>
          </p:cNvSpPr>
          <p:nvPr/>
        </p:nvSpPr>
        <p:spPr>
          <a:xfrm>
            <a:off x="39762" y="3672408"/>
            <a:ext cx="6836494" cy="764704"/>
          </a:xfrm>
          <a:prstGeom prst="rect">
            <a:avLst/>
          </a:prstGeom>
        </p:spPr>
        <p:txBody>
          <a:bodyPr vert="horz" lIns="91440" tIns="45720" rIns="91440" bIns="45720" rtlCol="0" anchor="ctr">
            <a:normAutofit fontScale="25000" lnSpcReduction="20000"/>
          </a:bodyPr>
          <a:lstStyle>
            <a:lvl1pPr algn="l" defTabSz="914400" rtl="0" eaLnBrk="1" latinLnBrk="0" hangingPunct="1">
              <a:spcBef>
                <a:spcPct val="0"/>
              </a:spcBef>
              <a:buNone/>
              <a:defRPr sz="4400" b="1" kern="1200">
                <a:solidFill>
                  <a:schemeClr val="tx1">
                    <a:lumMod val="75000"/>
                    <a:lumOff val="25000"/>
                  </a:schemeClr>
                </a:solidFill>
                <a:latin typeface="Arial" panose="020B0604020202020204" pitchFamily="34" charset="0"/>
                <a:ea typeface="+mj-ea"/>
                <a:cs typeface="Arial" panose="020B0604020202020204" pitchFamily="34" charset="0"/>
              </a:defRPr>
            </a:lvl1pPr>
          </a:lstStyle>
          <a:p>
            <a:pPr algn="ctr"/>
            <a:r>
              <a:rPr lang="en-AU" sz="7100" dirty="0" smtClean="0"/>
              <a:t/>
            </a:r>
            <a:br>
              <a:rPr lang="en-AU" sz="7100" dirty="0" smtClean="0"/>
            </a:br>
            <a:r>
              <a:rPr lang="en-AU" sz="12800" dirty="0" smtClean="0"/>
              <a:t>Non-completers (</a:t>
            </a:r>
            <a:r>
              <a:rPr lang="en-AU" sz="12800" dirty="0" smtClean="0">
                <a:solidFill>
                  <a:schemeClr val="tx1"/>
                </a:solidFill>
              </a:rPr>
              <a:t>n=80)</a:t>
            </a:r>
            <a:br>
              <a:rPr lang="en-AU" sz="12800" dirty="0" smtClean="0">
                <a:solidFill>
                  <a:schemeClr val="tx1"/>
                </a:solidFill>
              </a:rPr>
            </a:br>
            <a:endParaRPr lang="en-AU" sz="12800" dirty="0">
              <a:solidFill>
                <a:schemeClr val="tx1"/>
              </a:solidFill>
            </a:endParaRPr>
          </a:p>
        </p:txBody>
      </p:sp>
      <p:pic>
        <p:nvPicPr>
          <p:cNvPr id="8" name="Picture 4"/>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756117" y="0"/>
            <a:ext cx="3419872" cy="242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73461" y="5816297"/>
            <a:ext cx="2738570" cy="276999"/>
          </a:xfrm>
          <a:prstGeom prst="rect">
            <a:avLst/>
          </a:prstGeom>
          <a:noFill/>
        </p:spPr>
        <p:txBody>
          <a:bodyPr wrap="none" rtlCol="0">
            <a:spAutoFit/>
          </a:bodyPr>
          <a:lstStyle/>
          <a:p>
            <a:r>
              <a:rPr lang="en-AU" sz="1200" dirty="0" smtClean="0"/>
              <a:t>*Note:  small sample size; indicative only</a:t>
            </a:r>
            <a:endParaRPr lang="en-AU" sz="1200" dirty="0"/>
          </a:p>
        </p:txBody>
      </p:sp>
    </p:spTree>
    <p:extLst>
      <p:ext uri="{BB962C8B-B14F-4D97-AF65-F5344CB8AC3E}">
        <p14:creationId xmlns:p14="http://schemas.microsoft.com/office/powerpoint/2010/main" val="890907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9" y="124707"/>
            <a:ext cx="9144000" cy="764704"/>
          </a:xfrm>
        </p:spPr>
        <p:txBody>
          <a:bodyPr>
            <a:normAutofit/>
          </a:bodyPr>
          <a:lstStyle/>
          <a:p>
            <a:pPr algn="ctr"/>
            <a:r>
              <a:rPr lang="en-AU" sz="3600" dirty="0" smtClean="0"/>
              <a:t>More Likely in Completions Vs Attempts</a:t>
            </a:r>
            <a:endParaRPr lang="en-AU" sz="3600" dirty="0"/>
          </a:p>
        </p:txBody>
      </p:sp>
      <p:sp>
        <p:nvSpPr>
          <p:cNvPr id="3" name="TextBox 2"/>
          <p:cNvSpPr txBox="1"/>
          <p:nvPr/>
        </p:nvSpPr>
        <p:spPr>
          <a:xfrm>
            <a:off x="176063" y="902735"/>
            <a:ext cx="8572401" cy="6032421"/>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AU" sz="2400" dirty="0" smtClean="0">
                <a:solidFill>
                  <a:prstClr val="black"/>
                </a:solidFill>
              </a:rPr>
              <a:t>Completions more likely to occur at night (75% vs 7%)</a:t>
            </a:r>
          </a:p>
          <a:p>
            <a:pPr marL="342900" lvl="0" indent="-342900">
              <a:spcBef>
                <a:spcPts val="600"/>
              </a:spcBef>
              <a:buFont typeface="Arial" panose="020B0604020202020204" pitchFamily="34" charset="0"/>
              <a:buChar char="•"/>
            </a:pPr>
            <a:r>
              <a:rPr lang="en-AU" sz="2400" dirty="0" smtClean="0">
                <a:solidFill>
                  <a:prstClr val="black"/>
                </a:solidFill>
              </a:rPr>
              <a:t>In secure (75% vs 36%) or residential unit (25% vs 3%) than special crisis unit or detention unit (0% vs 60%)</a:t>
            </a:r>
          </a:p>
          <a:p>
            <a:pPr marL="342900" lvl="0" indent="-342900">
              <a:spcBef>
                <a:spcPts val="600"/>
              </a:spcBef>
              <a:buFont typeface="Arial" panose="020B0604020202020204" pitchFamily="34" charset="0"/>
              <a:buChar char="•"/>
            </a:pPr>
            <a:r>
              <a:rPr lang="en-AU" sz="2400" dirty="0" smtClean="0">
                <a:solidFill>
                  <a:prstClr val="black"/>
                </a:solidFill>
              </a:rPr>
              <a:t>In cell (100% vs 81%)</a:t>
            </a:r>
          </a:p>
          <a:p>
            <a:pPr marL="342900" lvl="0" indent="-342900">
              <a:spcBef>
                <a:spcPts val="600"/>
              </a:spcBef>
              <a:buFont typeface="Arial" panose="020B0604020202020204" pitchFamily="34" charset="0"/>
              <a:buChar char="•"/>
            </a:pPr>
            <a:r>
              <a:rPr lang="en-AU" sz="2400" dirty="0" smtClean="0">
                <a:solidFill>
                  <a:prstClr val="black"/>
                </a:solidFill>
              </a:rPr>
              <a:t>Method hanging (75% vs 31%)</a:t>
            </a:r>
          </a:p>
          <a:p>
            <a:pPr marL="342900" lvl="0" indent="-342900">
              <a:spcBef>
                <a:spcPts val="600"/>
              </a:spcBef>
              <a:buFont typeface="Arial" panose="020B0604020202020204" pitchFamily="34" charset="0"/>
              <a:buChar char="•"/>
            </a:pPr>
            <a:r>
              <a:rPr lang="en-AU" sz="2400" dirty="0" smtClean="0">
                <a:solidFill>
                  <a:prstClr val="black"/>
                </a:solidFill>
              </a:rPr>
              <a:t>Remand (100% vs 42%)</a:t>
            </a:r>
          </a:p>
          <a:p>
            <a:pPr marL="342900" lvl="0" indent="-342900">
              <a:spcBef>
                <a:spcPts val="600"/>
              </a:spcBef>
              <a:buFont typeface="Arial" panose="020B0604020202020204" pitchFamily="34" charset="0"/>
              <a:buChar char="•"/>
            </a:pPr>
            <a:r>
              <a:rPr lang="en-AU" sz="2400" dirty="0" smtClean="0">
                <a:solidFill>
                  <a:prstClr val="black"/>
                </a:solidFill>
              </a:rPr>
              <a:t>Most serious offence homicide (100% vs 12%)</a:t>
            </a:r>
          </a:p>
          <a:p>
            <a:pPr marL="342900" lvl="0" indent="-342900">
              <a:spcBef>
                <a:spcPts val="600"/>
              </a:spcBef>
              <a:buFont typeface="Arial" panose="020B0604020202020204" pitchFamily="34" charset="0"/>
              <a:buChar char="•"/>
            </a:pPr>
            <a:r>
              <a:rPr lang="en-AU" sz="2400" dirty="0" smtClean="0">
                <a:solidFill>
                  <a:prstClr val="black"/>
                </a:solidFill>
              </a:rPr>
              <a:t>First time in custody (50% vs 25%)</a:t>
            </a:r>
          </a:p>
          <a:p>
            <a:pPr marL="342900" indent="-342900">
              <a:spcBef>
                <a:spcPts val="600"/>
              </a:spcBef>
              <a:buFont typeface="Arial" panose="020B0604020202020204" pitchFamily="34" charset="0"/>
              <a:buChar char="•"/>
            </a:pPr>
            <a:r>
              <a:rPr lang="en-AU" sz="2400" dirty="0">
                <a:solidFill>
                  <a:prstClr val="black"/>
                </a:solidFill>
              </a:rPr>
              <a:t>Not on visual observations (75% vs 33</a:t>
            </a:r>
            <a:r>
              <a:rPr lang="en-AU" sz="2400" dirty="0" smtClean="0">
                <a:solidFill>
                  <a:prstClr val="black"/>
                </a:solidFill>
              </a:rPr>
              <a:t>%)</a:t>
            </a:r>
          </a:p>
          <a:p>
            <a:pPr marL="342900" lvl="0" indent="-342900">
              <a:spcBef>
                <a:spcPts val="600"/>
              </a:spcBef>
              <a:buFont typeface="Arial" panose="020B0604020202020204" pitchFamily="34" charset="0"/>
              <a:buChar char="•"/>
            </a:pPr>
            <a:r>
              <a:rPr lang="en-AU" sz="2400" dirty="0">
                <a:solidFill>
                  <a:prstClr val="black"/>
                </a:solidFill>
              </a:rPr>
              <a:t>Media attention (75% vs 11</a:t>
            </a:r>
            <a:r>
              <a:rPr lang="en-AU" sz="2400" dirty="0" smtClean="0">
                <a:solidFill>
                  <a:prstClr val="black"/>
                </a:solidFill>
              </a:rPr>
              <a:t>%)</a:t>
            </a:r>
          </a:p>
          <a:p>
            <a:pPr marL="342900" lvl="0" indent="-342900">
              <a:spcBef>
                <a:spcPts val="600"/>
              </a:spcBef>
              <a:buFont typeface="Arial" panose="020B0604020202020204" pitchFamily="34" charset="0"/>
              <a:buChar char="•"/>
            </a:pPr>
            <a:r>
              <a:rPr lang="en-AU" sz="2400" dirty="0">
                <a:solidFill>
                  <a:prstClr val="black"/>
                </a:solidFill>
              </a:rPr>
              <a:t>Recent / current family issues (100% vs 32%)</a:t>
            </a:r>
          </a:p>
          <a:p>
            <a:pPr marL="342900" lvl="0" indent="-342900">
              <a:spcBef>
                <a:spcPts val="600"/>
              </a:spcBef>
              <a:buFont typeface="Arial" panose="020B0604020202020204" pitchFamily="34" charset="0"/>
              <a:buChar char="•"/>
            </a:pPr>
            <a:r>
              <a:rPr lang="en-AU" sz="2400" dirty="0">
                <a:solidFill>
                  <a:prstClr val="black"/>
                </a:solidFill>
              </a:rPr>
              <a:t>Safety order (75% vs 65</a:t>
            </a:r>
            <a:r>
              <a:rPr lang="en-AU" sz="2400" dirty="0" smtClean="0">
                <a:solidFill>
                  <a:prstClr val="black"/>
                </a:solidFill>
              </a:rPr>
              <a:t>%)</a:t>
            </a:r>
            <a:endParaRPr lang="en-AU" sz="2400" dirty="0">
              <a:solidFill>
                <a:prstClr val="black"/>
              </a:solidFill>
            </a:endParaRPr>
          </a:p>
          <a:p>
            <a:pPr marL="342900" indent="-342900">
              <a:buFont typeface="Arial" panose="020B0604020202020204" pitchFamily="34" charset="0"/>
              <a:buChar char="•"/>
            </a:pPr>
            <a:endParaRPr lang="en-AU" sz="2400" dirty="0">
              <a:solidFill>
                <a:prstClr val="black"/>
              </a:solidFill>
            </a:endParaRPr>
          </a:p>
          <a:p>
            <a:pPr marL="342900" lvl="0" indent="-342900">
              <a:buFont typeface="Arial" panose="020B0604020202020204" pitchFamily="34" charset="0"/>
              <a:buChar char="•"/>
            </a:pPr>
            <a:endParaRPr lang="en-AU" sz="2400" dirty="0" smtClean="0">
              <a:solidFill>
                <a:prstClr val="black"/>
              </a:solidFill>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val="0"/>
              </a:ext>
            </a:extLst>
          </a:blip>
          <a:srcRect l="5639" t="40252" r="62575" b="15278"/>
          <a:stretch/>
        </p:blipFill>
        <p:spPr bwMode="auto">
          <a:xfrm>
            <a:off x="6416434" y="2418716"/>
            <a:ext cx="2700740" cy="29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800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59" y="124707"/>
            <a:ext cx="9144000" cy="764704"/>
          </a:xfrm>
        </p:spPr>
        <p:txBody>
          <a:bodyPr>
            <a:normAutofit/>
          </a:bodyPr>
          <a:lstStyle/>
          <a:p>
            <a:pPr algn="ctr"/>
            <a:r>
              <a:rPr lang="en-AU" sz="3600" dirty="0" smtClean="0"/>
              <a:t>Less Likely in Completions Vs Attempts</a:t>
            </a:r>
            <a:endParaRPr lang="en-AU" sz="3600" dirty="0"/>
          </a:p>
        </p:txBody>
      </p:sp>
      <p:sp>
        <p:nvSpPr>
          <p:cNvPr id="3" name="TextBox 2"/>
          <p:cNvSpPr txBox="1"/>
          <p:nvPr/>
        </p:nvSpPr>
        <p:spPr>
          <a:xfrm>
            <a:off x="246727" y="1268760"/>
            <a:ext cx="8429729" cy="4570482"/>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AU" sz="3200" dirty="0" smtClean="0">
                <a:solidFill>
                  <a:prstClr val="black"/>
                </a:solidFill>
              </a:rPr>
              <a:t>Raise alert or do in view of staff </a:t>
            </a:r>
            <a:r>
              <a:rPr lang="en-AU" sz="3200" dirty="0">
                <a:solidFill>
                  <a:prstClr val="black"/>
                </a:solidFill>
              </a:rPr>
              <a:t>(0% vs 42%)</a:t>
            </a:r>
          </a:p>
          <a:p>
            <a:pPr marL="342900" lvl="0" indent="-342900">
              <a:spcBef>
                <a:spcPts val="600"/>
              </a:spcBef>
              <a:buFont typeface="Arial" panose="020B0604020202020204" pitchFamily="34" charset="0"/>
              <a:buChar char="•"/>
            </a:pPr>
            <a:r>
              <a:rPr lang="en-AU" sz="3200" dirty="0">
                <a:solidFill>
                  <a:prstClr val="black"/>
                </a:solidFill>
              </a:rPr>
              <a:t>Indigenous (0% vs 32%)</a:t>
            </a:r>
          </a:p>
          <a:p>
            <a:pPr marL="342900" lvl="0" indent="-342900">
              <a:spcBef>
                <a:spcPts val="600"/>
              </a:spcBef>
              <a:buFont typeface="Arial" panose="020B0604020202020204" pitchFamily="34" charset="0"/>
              <a:buChar char="•"/>
            </a:pPr>
            <a:r>
              <a:rPr lang="en-AU" sz="3200" dirty="0" smtClean="0">
                <a:solidFill>
                  <a:prstClr val="black"/>
                </a:solidFill>
              </a:rPr>
              <a:t>Flagged as sex offender (0% vs 33%)</a:t>
            </a:r>
          </a:p>
          <a:p>
            <a:pPr marL="342900" lvl="0" indent="-342900">
              <a:spcBef>
                <a:spcPts val="600"/>
              </a:spcBef>
              <a:buFont typeface="Arial" panose="020B0604020202020204" pitchFamily="34" charset="0"/>
              <a:buChar char="•"/>
            </a:pPr>
            <a:r>
              <a:rPr lang="en-AU" sz="3200" dirty="0" smtClean="0">
                <a:solidFill>
                  <a:prstClr val="black"/>
                </a:solidFill>
              </a:rPr>
              <a:t>Cognitive impairment (0% vs 32%)</a:t>
            </a:r>
          </a:p>
          <a:p>
            <a:pPr marL="342900" lvl="0" indent="-342900">
              <a:spcBef>
                <a:spcPts val="600"/>
              </a:spcBef>
              <a:buFont typeface="Arial" panose="020B0604020202020204" pitchFamily="34" charset="0"/>
              <a:buChar char="•"/>
            </a:pPr>
            <a:r>
              <a:rPr lang="en-AU" sz="3200" dirty="0" smtClean="0">
                <a:solidFill>
                  <a:prstClr val="black"/>
                </a:solidFill>
              </a:rPr>
              <a:t>Protection (0% vs 54%)</a:t>
            </a:r>
          </a:p>
          <a:p>
            <a:pPr marL="342900" lvl="0" indent="-342900">
              <a:spcBef>
                <a:spcPts val="600"/>
              </a:spcBef>
              <a:buFont typeface="Arial" panose="020B0604020202020204" pitchFamily="34" charset="0"/>
              <a:buChar char="•"/>
            </a:pPr>
            <a:r>
              <a:rPr lang="en-AU" sz="3200" dirty="0" smtClean="0">
                <a:solidFill>
                  <a:prstClr val="black"/>
                </a:solidFill>
              </a:rPr>
              <a:t>History of sexual assault / abuse (0% vs 50%)</a:t>
            </a:r>
          </a:p>
          <a:p>
            <a:pPr marL="342900" lvl="0" indent="-342900">
              <a:spcBef>
                <a:spcPts val="600"/>
              </a:spcBef>
              <a:buFont typeface="Arial" panose="020B0604020202020204" pitchFamily="34" charset="0"/>
              <a:buChar char="•"/>
            </a:pPr>
            <a:r>
              <a:rPr lang="en-AU" sz="3200" dirty="0" smtClean="0">
                <a:solidFill>
                  <a:prstClr val="black"/>
                </a:solidFill>
              </a:rPr>
              <a:t>Mental illness (25% vs 89%) </a:t>
            </a:r>
          </a:p>
          <a:p>
            <a:pPr marL="342900" lvl="0" indent="-342900">
              <a:spcBef>
                <a:spcPts val="600"/>
              </a:spcBef>
              <a:buFont typeface="Arial" panose="020B0604020202020204" pitchFamily="34" charset="0"/>
              <a:buChar char="•"/>
            </a:pPr>
            <a:r>
              <a:rPr lang="en-AU" sz="3200" dirty="0">
                <a:solidFill>
                  <a:prstClr val="black"/>
                </a:solidFill>
              </a:rPr>
              <a:t>S</a:t>
            </a:r>
            <a:r>
              <a:rPr lang="en-AU" sz="3200" dirty="0" smtClean="0">
                <a:solidFill>
                  <a:prstClr val="black"/>
                </a:solidFill>
              </a:rPr>
              <a:t>ubstance misuse (25% vs 56%)</a:t>
            </a:r>
          </a:p>
        </p:txBody>
      </p:sp>
    </p:spTree>
    <p:extLst>
      <p:ext uri="{BB962C8B-B14F-4D97-AF65-F5344CB8AC3E}">
        <p14:creationId xmlns:p14="http://schemas.microsoft.com/office/powerpoint/2010/main" val="1697196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pPr algn="ctr"/>
            <a:r>
              <a:rPr lang="en-AU" sz="3600" dirty="0" smtClean="0"/>
              <a:t>Completer Case Study</a:t>
            </a:r>
            <a:endParaRPr lang="en-AU" sz="3600" dirty="0"/>
          </a:p>
        </p:txBody>
      </p:sp>
      <p:sp>
        <p:nvSpPr>
          <p:cNvPr id="3" name="TextBox 2"/>
          <p:cNvSpPr txBox="1"/>
          <p:nvPr/>
        </p:nvSpPr>
        <p:spPr>
          <a:xfrm>
            <a:off x="41535" y="692696"/>
            <a:ext cx="9108504" cy="5632311"/>
          </a:xfrm>
          <a:prstGeom prst="rect">
            <a:avLst/>
          </a:prstGeom>
          <a:noFill/>
        </p:spPr>
        <p:txBody>
          <a:bodyPr wrap="square" rtlCol="0">
            <a:spAutoFit/>
          </a:bodyPr>
          <a:lstStyle/>
          <a:p>
            <a:pPr marL="342900" lvl="0" indent="-342900">
              <a:buFont typeface="Arial" panose="020B0604020202020204" pitchFamily="34" charset="0"/>
              <a:buChar char="•"/>
            </a:pPr>
            <a:r>
              <a:rPr lang="en-AU" sz="2400" dirty="0" smtClean="0">
                <a:solidFill>
                  <a:prstClr val="black"/>
                </a:solidFill>
              </a:rPr>
              <a:t>Male, aged 33</a:t>
            </a:r>
          </a:p>
          <a:p>
            <a:pPr marL="342900" lvl="0" indent="-342900">
              <a:buFont typeface="Arial" panose="020B0604020202020204" pitchFamily="34" charset="0"/>
              <a:buChar char="•"/>
            </a:pPr>
            <a:r>
              <a:rPr lang="en-AU" sz="2400" dirty="0" smtClean="0">
                <a:solidFill>
                  <a:prstClr val="black"/>
                </a:solidFill>
              </a:rPr>
              <a:t>On remand for attempted murder</a:t>
            </a:r>
          </a:p>
          <a:p>
            <a:pPr marL="342900" lvl="0" indent="-342900">
              <a:buFont typeface="Arial" panose="020B0604020202020204" pitchFamily="34" charset="0"/>
              <a:buChar char="•"/>
            </a:pPr>
            <a:r>
              <a:rPr lang="en-AU" sz="2400" dirty="0" smtClean="0">
                <a:solidFill>
                  <a:prstClr val="black"/>
                </a:solidFill>
              </a:rPr>
              <a:t>Significant media attention to crime</a:t>
            </a:r>
          </a:p>
          <a:p>
            <a:pPr marL="342900" lvl="0" indent="-342900">
              <a:buFont typeface="Arial" panose="020B0604020202020204" pitchFamily="34" charset="0"/>
              <a:buChar char="•"/>
            </a:pPr>
            <a:r>
              <a:rPr lang="en-AU" sz="2400" dirty="0" smtClean="0">
                <a:solidFill>
                  <a:prstClr val="black"/>
                </a:solidFill>
              </a:rPr>
              <a:t>Method: In cell by hanging at 7.40am</a:t>
            </a:r>
          </a:p>
          <a:p>
            <a:pPr marL="342900" lvl="0" indent="-342900">
              <a:buFont typeface="Arial" panose="020B0604020202020204" pitchFamily="34" charset="0"/>
              <a:buChar char="•"/>
            </a:pPr>
            <a:r>
              <a:rPr lang="en-AU" sz="2400" dirty="0" smtClean="0">
                <a:solidFill>
                  <a:prstClr val="black"/>
                </a:solidFill>
              </a:rPr>
              <a:t>On visual observations every 2 hours</a:t>
            </a:r>
          </a:p>
          <a:p>
            <a:pPr marL="342900" lvl="0" indent="-342900">
              <a:buFont typeface="Arial" panose="020B0604020202020204" pitchFamily="34" charset="0"/>
              <a:buChar char="•"/>
            </a:pPr>
            <a:r>
              <a:rPr lang="en-AU" sz="2400" dirty="0" smtClean="0">
                <a:solidFill>
                  <a:prstClr val="black"/>
                </a:solidFill>
              </a:rPr>
              <a:t>On safety order</a:t>
            </a:r>
          </a:p>
          <a:p>
            <a:pPr marL="342900" lvl="0" indent="-342900">
              <a:buFont typeface="Arial" panose="020B0604020202020204" pitchFamily="34" charset="0"/>
              <a:buChar char="•"/>
            </a:pPr>
            <a:r>
              <a:rPr lang="en-AU" sz="2400" dirty="0" smtClean="0">
                <a:solidFill>
                  <a:prstClr val="black"/>
                </a:solidFill>
              </a:rPr>
              <a:t>Admitted </a:t>
            </a:r>
            <a:r>
              <a:rPr lang="en-AU" sz="2400" dirty="0">
                <a:solidFill>
                  <a:prstClr val="black"/>
                </a:solidFill>
              </a:rPr>
              <a:t>to custody </a:t>
            </a:r>
            <a:r>
              <a:rPr lang="en-AU" sz="2400" dirty="0" smtClean="0">
                <a:solidFill>
                  <a:prstClr val="black"/>
                </a:solidFill>
              </a:rPr>
              <a:t>six </a:t>
            </a:r>
            <a:r>
              <a:rPr lang="en-AU" sz="2400" dirty="0">
                <a:solidFill>
                  <a:prstClr val="black"/>
                </a:solidFill>
              </a:rPr>
              <a:t>days </a:t>
            </a:r>
            <a:r>
              <a:rPr lang="en-AU" sz="2400" dirty="0" smtClean="0">
                <a:solidFill>
                  <a:prstClr val="black"/>
                </a:solidFill>
              </a:rPr>
              <a:t>prior (first time)</a:t>
            </a:r>
          </a:p>
          <a:p>
            <a:pPr marL="342900" lvl="0" indent="-342900">
              <a:buFont typeface="Arial" panose="020B0604020202020204" pitchFamily="34" charset="0"/>
              <a:buChar char="•"/>
            </a:pPr>
            <a:r>
              <a:rPr lang="en-AU" sz="2400" dirty="0" smtClean="0">
                <a:solidFill>
                  <a:prstClr val="black"/>
                </a:solidFill>
              </a:rPr>
              <a:t>Withdrawing </a:t>
            </a:r>
            <a:r>
              <a:rPr lang="en-AU" sz="2400" dirty="0">
                <a:solidFill>
                  <a:prstClr val="black"/>
                </a:solidFill>
              </a:rPr>
              <a:t>from </a:t>
            </a:r>
            <a:r>
              <a:rPr lang="en-AU" sz="2400" dirty="0" smtClean="0">
                <a:solidFill>
                  <a:prstClr val="black"/>
                </a:solidFill>
              </a:rPr>
              <a:t>amphetamines</a:t>
            </a:r>
          </a:p>
          <a:p>
            <a:pPr marL="342900" lvl="0" indent="-342900">
              <a:buFont typeface="Arial" panose="020B0604020202020204" pitchFamily="34" charset="0"/>
              <a:buChar char="•"/>
            </a:pPr>
            <a:r>
              <a:rPr lang="en-AU" sz="2400" dirty="0" smtClean="0">
                <a:solidFill>
                  <a:prstClr val="black"/>
                </a:solidFill>
              </a:rPr>
              <a:t>Court </a:t>
            </a:r>
            <a:r>
              <a:rPr lang="en-AU" sz="2400" dirty="0">
                <a:solidFill>
                  <a:prstClr val="black"/>
                </a:solidFill>
              </a:rPr>
              <a:t>mention </a:t>
            </a:r>
            <a:r>
              <a:rPr lang="en-AU" sz="2400" dirty="0" smtClean="0">
                <a:solidFill>
                  <a:prstClr val="black"/>
                </a:solidFill>
              </a:rPr>
              <a:t>for charges was scheduled to be in one </a:t>
            </a:r>
            <a:r>
              <a:rPr lang="en-AU" sz="2400" dirty="0">
                <a:solidFill>
                  <a:prstClr val="black"/>
                </a:solidFill>
              </a:rPr>
              <a:t>week after suicide </a:t>
            </a:r>
            <a:endParaRPr lang="en-AU" sz="2400" dirty="0" smtClean="0">
              <a:solidFill>
                <a:prstClr val="black"/>
              </a:solidFill>
            </a:endParaRPr>
          </a:p>
          <a:p>
            <a:pPr marL="342900" lvl="0" indent="-342900">
              <a:buFont typeface="Arial" panose="020B0604020202020204" pitchFamily="34" charset="0"/>
              <a:buChar char="•"/>
            </a:pPr>
            <a:r>
              <a:rPr lang="en-AU" sz="2400" dirty="0" smtClean="0">
                <a:solidFill>
                  <a:prstClr val="black"/>
                </a:solidFill>
              </a:rPr>
              <a:t>Very serious suicide </a:t>
            </a:r>
            <a:r>
              <a:rPr lang="en-AU" sz="2400" dirty="0">
                <a:solidFill>
                  <a:prstClr val="black"/>
                </a:solidFill>
              </a:rPr>
              <a:t>attempt </a:t>
            </a:r>
            <a:r>
              <a:rPr lang="en-AU" sz="2400" dirty="0" smtClean="0">
                <a:solidFill>
                  <a:prstClr val="black"/>
                </a:solidFill>
              </a:rPr>
              <a:t>with gun four </a:t>
            </a:r>
            <a:r>
              <a:rPr lang="en-AU" sz="2400" dirty="0">
                <a:solidFill>
                  <a:prstClr val="black"/>
                </a:solidFill>
              </a:rPr>
              <a:t>days prior </a:t>
            </a:r>
            <a:r>
              <a:rPr lang="en-AU" sz="2400" dirty="0" smtClean="0">
                <a:solidFill>
                  <a:prstClr val="black"/>
                </a:solidFill>
              </a:rPr>
              <a:t>to entry into custody – in police </a:t>
            </a:r>
            <a:r>
              <a:rPr lang="en-AU" sz="2400" dirty="0">
                <a:solidFill>
                  <a:prstClr val="black"/>
                </a:solidFill>
              </a:rPr>
              <a:t>incident after partner threatened to leave </a:t>
            </a:r>
            <a:r>
              <a:rPr lang="en-AU" sz="2400" dirty="0" smtClean="0">
                <a:solidFill>
                  <a:prstClr val="black"/>
                </a:solidFill>
              </a:rPr>
              <a:t>relationship</a:t>
            </a:r>
          </a:p>
          <a:p>
            <a:pPr marL="342900" lvl="0" indent="-342900">
              <a:buFont typeface="Arial" panose="020B0604020202020204" pitchFamily="34" charset="0"/>
              <a:buChar char="•"/>
            </a:pPr>
            <a:r>
              <a:rPr lang="en-AU" sz="2400" dirty="0">
                <a:solidFill>
                  <a:prstClr val="black"/>
                </a:solidFill>
              </a:rPr>
              <a:t>S</a:t>
            </a:r>
            <a:r>
              <a:rPr lang="en-AU" sz="2400" dirty="0" smtClean="0">
                <a:solidFill>
                  <a:prstClr val="black"/>
                </a:solidFill>
              </a:rPr>
              <a:t>erious </a:t>
            </a:r>
            <a:r>
              <a:rPr lang="en-AU" sz="2400" dirty="0">
                <a:solidFill>
                  <a:prstClr val="black"/>
                </a:solidFill>
              </a:rPr>
              <a:t>overdose </a:t>
            </a:r>
            <a:r>
              <a:rPr lang="en-AU" sz="2400" dirty="0" smtClean="0">
                <a:solidFill>
                  <a:prstClr val="black"/>
                </a:solidFill>
              </a:rPr>
              <a:t>three </a:t>
            </a:r>
            <a:r>
              <a:rPr lang="en-AU" sz="2400" dirty="0">
                <a:solidFill>
                  <a:prstClr val="black"/>
                </a:solidFill>
              </a:rPr>
              <a:t>years prior, again </a:t>
            </a:r>
            <a:r>
              <a:rPr lang="en-AU" sz="2400" dirty="0" smtClean="0">
                <a:solidFill>
                  <a:prstClr val="black"/>
                </a:solidFill>
              </a:rPr>
              <a:t>in context of partner </a:t>
            </a:r>
            <a:r>
              <a:rPr lang="en-AU" sz="2400" dirty="0">
                <a:solidFill>
                  <a:prstClr val="black"/>
                </a:solidFill>
              </a:rPr>
              <a:t>indicating end of relationship</a:t>
            </a:r>
            <a:endParaRPr lang="en-AU" sz="2400" dirty="0" smtClean="0">
              <a:solidFill>
                <a:prstClr val="black"/>
              </a:solidFill>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l="8823" t="5188" r="10435" b="6946"/>
          <a:stretch/>
        </p:blipFill>
        <p:spPr bwMode="auto">
          <a:xfrm>
            <a:off x="6012160" y="908720"/>
            <a:ext cx="3107564" cy="190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0907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ctr"/>
            <a:r>
              <a:rPr lang="en-AU" sz="3600" dirty="0" smtClean="0"/>
              <a:t>Overview</a:t>
            </a:r>
            <a:endParaRPr lang="en-AU" sz="3600" dirty="0"/>
          </a:p>
        </p:txBody>
      </p:sp>
      <p:sp>
        <p:nvSpPr>
          <p:cNvPr id="3" name="TextBox 2"/>
          <p:cNvSpPr txBox="1"/>
          <p:nvPr/>
        </p:nvSpPr>
        <p:spPr>
          <a:xfrm>
            <a:off x="216024" y="1141801"/>
            <a:ext cx="9036496" cy="4293483"/>
          </a:xfrm>
          <a:prstGeom prst="rect">
            <a:avLst/>
          </a:prstGeom>
          <a:noFill/>
        </p:spPr>
        <p:txBody>
          <a:bodyPr wrap="square" rtlCol="0">
            <a:spAutoFit/>
          </a:bodyPr>
          <a:lstStyle/>
          <a:p>
            <a:pPr marL="342900" lvl="0" indent="-342900">
              <a:lnSpc>
                <a:spcPct val="150000"/>
              </a:lnSpc>
              <a:buFont typeface="Arial" panose="020B0604020202020204" pitchFamily="34" charset="0"/>
              <a:buChar char="•"/>
            </a:pPr>
            <a:r>
              <a:rPr lang="en-AU" sz="2600" dirty="0" smtClean="0">
                <a:solidFill>
                  <a:prstClr val="black"/>
                </a:solidFill>
              </a:rPr>
              <a:t>Purpose of the study</a:t>
            </a:r>
          </a:p>
          <a:p>
            <a:pPr marL="342900" lvl="0" indent="-342900">
              <a:lnSpc>
                <a:spcPct val="150000"/>
              </a:lnSpc>
              <a:buFont typeface="Arial" panose="020B0604020202020204" pitchFamily="34" charset="0"/>
              <a:buChar char="•"/>
            </a:pPr>
            <a:r>
              <a:rPr lang="en-AU" sz="2600" dirty="0" smtClean="0">
                <a:solidFill>
                  <a:prstClr val="black"/>
                </a:solidFill>
              </a:rPr>
              <a:t>Reported statistics on prisoner suicide rates</a:t>
            </a:r>
          </a:p>
          <a:p>
            <a:pPr marL="342900" lvl="0" indent="-342900">
              <a:lnSpc>
                <a:spcPct val="150000"/>
              </a:lnSpc>
              <a:buFont typeface="Arial" panose="020B0604020202020204" pitchFamily="34" charset="0"/>
              <a:buChar char="•"/>
            </a:pPr>
            <a:r>
              <a:rPr lang="en-AU" sz="2600" dirty="0" smtClean="0">
                <a:solidFill>
                  <a:prstClr val="black"/>
                </a:solidFill>
              </a:rPr>
              <a:t>Current literature on predictors and risk factors</a:t>
            </a:r>
          </a:p>
          <a:p>
            <a:pPr marL="342900" lvl="0" indent="-342900">
              <a:lnSpc>
                <a:spcPct val="150000"/>
              </a:lnSpc>
              <a:buFont typeface="Arial" panose="020B0604020202020204" pitchFamily="34" charset="0"/>
              <a:buChar char="•"/>
            </a:pPr>
            <a:r>
              <a:rPr lang="en-AU" sz="2600" dirty="0" smtClean="0">
                <a:solidFill>
                  <a:prstClr val="black"/>
                </a:solidFill>
              </a:rPr>
              <a:t>Parameters of our study</a:t>
            </a:r>
          </a:p>
          <a:p>
            <a:pPr marL="342900" lvl="0" indent="-342900">
              <a:lnSpc>
                <a:spcPct val="150000"/>
              </a:lnSpc>
              <a:buFont typeface="Arial" panose="020B0604020202020204" pitchFamily="34" charset="0"/>
              <a:buChar char="•"/>
            </a:pPr>
            <a:r>
              <a:rPr lang="en-AU" sz="2600" dirty="0" smtClean="0">
                <a:solidFill>
                  <a:prstClr val="black"/>
                </a:solidFill>
              </a:rPr>
              <a:t>Results</a:t>
            </a:r>
          </a:p>
          <a:p>
            <a:pPr marL="342900" lvl="0" indent="-342900">
              <a:lnSpc>
                <a:spcPct val="150000"/>
              </a:lnSpc>
              <a:buFont typeface="Arial" panose="020B0604020202020204" pitchFamily="34" charset="0"/>
              <a:buChar char="•"/>
            </a:pPr>
            <a:r>
              <a:rPr lang="en-AU" sz="2600" dirty="0" smtClean="0">
                <a:solidFill>
                  <a:prstClr val="black"/>
                </a:solidFill>
              </a:rPr>
              <a:t>Other observations?</a:t>
            </a:r>
          </a:p>
          <a:p>
            <a:pPr marL="342900" lvl="0" indent="-342900">
              <a:lnSpc>
                <a:spcPct val="150000"/>
              </a:lnSpc>
              <a:buFont typeface="Arial" panose="020B0604020202020204" pitchFamily="34" charset="0"/>
              <a:buChar char="•"/>
            </a:pPr>
            <a:r>
              <a:rPr lang="en-AU" sz="2600" dirty="0" smtClean="0">
                <a:solidFill>
                  <a:prstClr val="black"/>
                </a:solidFill>
              </a:rPr>
              <a:t>Implications for policy and practice</a:t>
            </a:r>
            <a:endParaRPr lang="en-AU" sz="2600" dirty="0"/>
          </a:p>
        </p:txBody>
      </p:sp>
    </p:spTree>
    <p:extLst>
      <p:ext uri="{BB962C8B-B14F-4D97-AF65-F5344CB8AC3E}">
        <p14:creationId xmlns:p14="http://schemas.microsoft.com/office/powerpoint/2010/main" val="41399943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pPr algn="ctr"/>
            <a:r>
              <a:rPr lang="en-AU" sz="3600" dirty="0" smtClean="0"/>
              <a:t>Non-Completer Case Study</a:t>
            </a:r>
            <a:endParaRPr lang="en-AU" sz="3600" dirty="0"/>
          </a:p>
        </p:txBody>
      </p:sp>
      <p:sp>
        <p:nvSpPr>
          <p:cNvPr id="3" name="TextBox 2"/>
          <p:cNvSpPr txBox="1"/>
          <p:nvPr/>
        </p:nvSpPr>
        <p:spPr>
          <a:xfrm>
            <a:off x="35496" y="782788"/>
            <a:ext cx="9108504" cy="5262979"/>
          </a:xfrm>
          <a:prstGeom prst="rect">
            <a:avLst/>
          </a:prstGeom>
          <a:noFill/>
        </p:spPr>
        <p:txBody>
          <a:bodyPr wrap="square" rtlCol="0">
            <a:spAutoFit/>
          </a:bodyPr>
          <a:lstStyle/>
          <a:p>
            <a:pPr marL="342900" lvl="0" indent="-342900">
              <a:buFont typeface="Arial" panose="020B0604020202020204" pitchFamily="34" charset="0"/>
              <a:buChar char="•"/>
            </a:pPr>
            <a:r>
              <a:rPr lang="en-AU" sz="2400" dirty="0" smtClean="0">
                <a:solidFill>
                  <a:prstClr val="black"/>
                </a:solidFill>
              </a:rPr>
              <a:t>Male, aged 40</a:t>
            </a:r>
          </a:p>
          <a:p>
            <a:pPr marL="342900" lvl="0" indent="-342900">
              <a:buFont typeface="Arial" panose="020B0604020202020204" pitchFamily="34" charset="0"/>
              <a:buChar char="•"/>
            </a:pPr>
            <a:r>
              <a:rPr lang="en-AU" sz="2400" dirty="0" smtClean="0">
                <a:solidFill>
                  <a:prstClr val="black"/>
                </a:solidFill>
              </a:rPr>
              <a:t>Sentenced for serious assault resulting in injury</a:t>
            </a:r>
          </a:p>
          <a:p>
            <a:pPr marL="342900" lvl="0" indent="-342900">
              <a:buFont typeface="Arial" panose="020B0604020202020204" pitchFamily="34" charset="0"/>
              <a:buChar char="•"/>
            </a:pPr>
            <a:r>
              <a:rPr lang="en-AU" sz="2400" dirty="0" smtClean="0">
                <a:solidFill>
                  <a:prstClr val="black"/>
                </a:solidFill>
              </a:rPr>
              <a:t>Method: In cell in Maximum Security Unit by strangulation at 6.30pm</a:t>
            </a:r>
          </a:p>
          <a:p>
            <a:pPr marL="342900" lvl="0" indent="-342900">
              <a:buFont typeface="Arial" panose="020B0604020202020204" pitchFamily="34" charset="0"/>
              <a:buChar char="•"/>
            </a:pPr>
            <a:r>
              <a:rPr lang="en-AU" sz="2400" dirty="0" smtClean="0">
                <a:solidFill>
                  <a:prstClr val="black"/>
                </a:solidFill>
              </a:rPr>
              <a:t>On visual observations every hour &amp; safety order</a:t>
            </a:r>
          </a:p>
          <a:p>
            <a:pPr marL="342900" lvl="0" indent="-342900">
              <a:buFont typeface="Arial" panose="020B0604020202020204" pitchFamily="34" charset="0"/>
              <a:buChar char="•"/>
            </a:pPr>
            <a:r>
              <a:rPr lang="en-AU" sz="2400" dirty="0" smtClean="0">
                <a:solidFill>
                  <a:prstClr val="black"/>
                </a:solidFill>
              </a:rPr>
              <a:t>Admitted to custody just under two years prior to incident</a:t>
            </a:r>
          </a:p>
          <a:p>
            <a:pPr marL="342900" lvl="0" indent="-342900">
              <a:buFont typeface="Arial" panose="020B0604020202020204" pitchFamily="34" charset="0"/>
              <a:buChar char="•"/>
            </a:pPr>
            <a:r>
              <a:rPr lang="en-AU" sz="2400" dirty="0" smtClean="0">
                <a:solidFill>
                  <a:prstClr val="black"/>
                </a:solidFill>
              </a:rPr>
              <a:t>Second </a:t>
            </a:r>
            <a:r>
              <a:rPr lang="en-AU" sz="2400" dirty="0">
                <a:solidFill>
                  <a:prstClr val="black"/>
                </a:solidFill>
              </a:rPr>
              <a:t>correctional episode</a:t>
            </a:r>
            <a:endParaRPr lang="en-AU" sz="2400" dirty="0" smtClean="0">
              <a:solidFill>
                <a:prstClr val="black"/>
              </a:solidFill>
            </a:endParaRPr>
          </a:p>
          <a:p>
            <a:pPr marL="342900" lvl="0" indent="-342900">
              <a:buFont typeface="Arial" panose="020B0604020202020204" pitchFamily="34" charset="0"/>
              <a:buChar char="•"/>
            </a:pPr>
            <a:r>
              <a:rPr lang="en-AU" sz="2400" dirty="0" smtClean="0">
                <a:solidFill>
                  <a:prstClr val="black"/>
                </a:solidFill>
              </a:rPr>
              <a:t>On protection </a:t>
            </a:r>
          </a:p>
          <a:p>
            <a:pPr marL="342900" lvl="0" indent="-342900">
              <a:buFont typeface="Arial" panose="020B0604020202020204" pitchFamily="34" charset="0"/>
              <a:buChar char="•"/>
            </a:pPr>
            <a:r>
              <a:rPr lang="en-AU" sz="2400" dirty="0" smtClean="0">
                <a:solidFill>
                  <a:prstClr val="black"/>
                </a:solidFill>
              </a:rPr>
              <a:t>Mental illness, substance misuse history &amp; reported past sexual assault victim</a:t>
            </a:r>
          </a:p>
          <a:p>
            <a:pPr marL="342900" lvl="0" indent="-342900">
              <a:buFont typeface="Arial" panose="020B0604020202020204" pitchFamily="34" charset="0"/>
              <a:buChar char="•"/>
            </a:pPr>
            <a:r>
              <a:rPr lang="en-AU" sz="2400" dirty="0" smtClean="0">
                <a:solidFill>
                  <a:prstClr val="black"/>
                </a:solidFill>
              </a:rPr>
              <a:t>Chronic </a:t>
            </a:r>
            <a:r>
              <a:rPr lang="en-AU" sz="2400" dirty="0">
                <a:solidFill>
                  <a:prstClr val="black"/>
                </a:solidFill>
              </a:rPr>
              <a:t>painful physical </a:t>
            </a:r>
            <a:r>
              <a:rPr lang="en-AU" sz="2400" dirty="0" smtClean="0">
                <a:solidFill>
                  <a:prstClr val="black"/>
                </a:solidFill>
              </a:rPr>
              <a:t>disorder</a:t>
            </a:r>
          </a:p>
          <a:p>
            <a:pPr marL="342900" lvl="0" indent="-342900">
              <a:buFont typeface="Arial" panose="020B0604020202020204" pitchFamily="34" charset="0"/>
              <a:buChar char="•"/>
            </a:pPr>
            <a:r>
              <a:rPr lang="en-AU" sz="2400" dirty="0">
                <a:solidFill>
                  <a:prstClr val="black"/>
                </a:solidFill>
              </a:rPr>
              <a:t>Upcoming </a:t>
            </a:r>
            <a:r>
              <a:rPr lang="en-AU" sz="2400" dirty="0" smtClean="0">
                <a:solidFill>
                  <a:prstClr val="black"/>
                </a:solidFill>
              </a:rPr>
              <a:t>court </a:t>
            </a:r>
            <a:r>
              <a:rPr lang="en-AU" sz="2400" dirty="0">
                <a:solidFill>
                  <a:prstClr val="black"/>
                </a:solidFill>
              </a:rPr>
              <a:t>in 3 </a:t>
            </a:r>
            <a:r>
              <a:rPr lang="en-AU" sz="2400" dirty="0" smtClean="0">
                <a:solidFill>
                  <a:prstClr val="black"/>
                </a:solidFill>
              </a:rPr>
              <a:t>months - said </a:t>
            </a:r>
            <a:r>
              <a:rPr lang="en-AU" sz="2400" dirty="0">
                <a:solidFill>
                  <a:prstClr val="black"/>
                </a:solidFill>
              </a:rPr>
              <a:t>"I can't do another 5 years</a:t>
            </a:r>
            <a:r>
              <a:rPr lang="en-AU" sz="2400" dirty="0" smtClean="0">
                <a:solidFill>
                  <a:prstClr val="black"/>
                </a:solidFill>
              </a:rPr>
              <a:t>" </a:t>
            </a:r>
            <a:endParaRPr lang="en-AU" sz="2400" dirty="0">
              <a:solidFill>
                <a:prstClr val="black"/>
              </a:solidFill>
            </a:endParaRPr>
          </a:p>
          <a:p>
            <a:pPr marL="342900" lvl="0" indent="-342900">
              <a:buFont typeface="Arial" panose="020B0604020202020204" pitchFamily="34" charset="0"/>
              <a:buChar char="•"/>
            </a:pPr>
            <a:r>
              <a:rPr lang="en-AU" sz="2400" dirty="0" smtClean="0">
                <a:solidFill>
                  <a:prstClr val="black"/>
                </a:solidFill>
              </a:rPr>
              <a:t>History </a:t>
            </a:r>
            <a:r>
              <a:rPr lang="en-AU" sz="2400" dirty="0">
                <a:solidFill>
                  <a:prstClr val="black"/>
                </a:solidFill>
              </a:rPr>
              <a:t>of self-harm &amp; serious suicide attempts, including hanging &amp; cutting from young age, trying to shoot self when incarceration was imminent (gun </a:t>
            </a:r>
            <a:r>
              <a:rPr lang="en-AU" sz="2400" dirty="0" smtClean="0">
                <a:solidFill>
                  <a:prstClr val="black"/>
                </a:solidFill>
              </a:rPr>
              <a:t>misfired)</a:t>
            </a:r>
          </a:p>
        </p:txBody>
      </p:sp>
    </p:spTree>
    <p:extLst>
      <p:ext uri="{BB962C8B-B14F-4D97-AF65-F5344CB8AC3E}">
        <p14:creationId xmlns:p14="http://schemas.microsoft.com/office/powerpoint/2010/main" val="8909079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3" y="72008"/>
            <a:ext cx="9144000" cy="1412776"/>
          </a:xfrm>
        </p:spPr>
        <p:txBody>
          <a:bodyPr>
            <a:normAutofit/>
          </a:bodyPr>
          <a:lstStyle/>
          <a:p>
            <a:pPr algn="ctr"/>
            <a:r>
              <a:rPr lang="en-AU" sz="2800" dirty="0" smtClean="0"/>
              <a:t>Completer/Extremely Serious Attempters (N= 23) </a:t>
            </a:r>
            <a:br>
              <a:rPr lang="en-AU" sz="2800" dirty="0" smtClean="0"/>
            </a:br>
            <a:r>
              <a:rPr lang="en-AU" sz="2800" dirty="0" smtClean="0"/>
              <a:t>Vs Serious Attempters (N=61)</a:t>
            </a:r>
            <a:endParaRPr lang="en-AU" sz="2800" dirty="0"/>
          </a:p>
        </p:txBody>
      </p:sp>
      <p:sp>
        <p:nvSpPr>
          <p:cNvPr id="3" name="TextBox 2"/>
          <p:cNvSpPr txBox="1"/>
          <p:nvPr/>
        </p:nvSpPr>
        <p:spPr>
          <a:xfrm>
            <a:off x="35496" y="1355277"/>
            <a:ext cx="8928992" cy="1585049"/>
          </a:xfrm>
          <a:prstGeom prst="rect">
            <a:avLst/>
          </a:prstGeom>
          <a:noFill/>
        </p:spPr>
        <p:txBody>
          <a:bodyPr wrap="square" rtlCol="0">
            <a:spAutoFit/>
          </a:bodyPr>
          <a:lstStyle/>
          <a:p>
            <a:pPr marL="342900" lvl="0" indent="-342900">
              <a:spcBef>
                <a:spcPts val="600"/>
              </a:spcBef>
              <a:buFont typeface="Arial" panose="020B0604020202020204" pitchFamily="34" charset="0"/>
              <a:buChar char="•"/>
            </a:pPr>
            <a:r>
              <a:rPr lang="en-AU" sz="2400" dirty="0" smtClean="0">
                <a:solidFill>
                  <a:prstClr val="black"/>
                </a:solidFill>
              </a:rPr>
              <a:t>Regression: </a:t>
            </a:r>
            <a:r>
              <a:rPr lang="en-AU" sz="2000" dirty="0" smtClean="0">
                <a:solidFill>
                  <a:prstClr val="black"/>
                </a:solidFill>
              </a:rPr>
              <a:t>Age, number of custodial episodes &amp; number of days between admission &amp; incident did not predict seriousness of attempt</a:t>
            </a:r>
          </a:p>
          <a:p>
            <a:pPr marL="342900" lvl="0" indent="-342900">
              <a:spcBef>
                <a:spcPts val="600"/>
              </a:spcBef>
              <a:buFont typeface="Arial" panose="020B0604020202020204" pitchFamily="34" charset="0"/>
              <a:buChar char="•"/>
            </a:pPr>
            <a:r>
              <a:rPr lang="en-AU" sz="2400" dirty="0" smtClean="0">
                <a:solidFill>
                  <a:prstClr val="black"/>
                </a:solidFill>
              </a:rPr>
              <a:t>Chi square analyses - 						Non-significant differences:</a:t>
            </a:r>
          </a:p>
        </p:txBody>
      </p:sp>
      <p:sp>
        <p:nvSpPr>
          <p:cNvPr id="4" name="TextBox 3"/>
          <p:cNvSpPr txBox="1"/>
          <p:nvPr/>
        </p:nvSpPr>
        <p:spPr>
          <a:xfrm>
            <a:off x="215068" y="3218745"/>
            <a:ext cx="8136904" cy="2862322"/>
          </a:xfrm>
          <a:prstGeom prst="rect">
            <a:avLst/>
          </a:prstGeom>
          <a:noFill/>
        </p:spPr>
        <p:txBody>
          <a:bodyPr wrap="square" numCol="2" rtlCol="0">
            <a:spAutoFit/>
          </a:bodyPr>
          <a:lstStyle/>
          <a:p>
            <a:pPr marL="342900" lvl="0" indent="-342900">
              <a:buFont typeface="Arial" panose="020B0604020202020204" pitchFamily="34" charset="0"/>
              <a:buChar char="•"/>
            </a:pPr>
            <a:r>
              <a:rPr lang="en-AU" sz="2000" dirty="0" smtClean="0">
                <a:solidFill>
                  <a:prstClr val="black"/>
                </a:solidFill>
              </a:rPr>
              <a:t>Legal status</a:t>
            </a:r>
          </a:p>
          <a:p>
            <a:pPr marL="342900" lvl="0" indent="-342900">
              <a:buFont typeface="Arial" panose="020B0604020202020204" pitchFamily="34" charset="0"/>
              <a:buChar char="•"/>
            </a:pPr>
            <a:r>
              <a:rPr lang="en-AU" sz="2000" dirty="0" smtClean="0">
                <a:solidFill>
                  <a:prstClr val="black"/>
                </a:solidFill>
              </a:rPr>
              <a:t>Method</a:t>
            </a:r>
          </a:p>
          <a:p>
            <a:pPr marL="342900" lvl="0" indent="-342900">
              <a:buFont typeface="Arial" panose="020B0604020202020204" pitchFamily="34" charset="0"/>
              <a:buChar char="•"/>
            </a:pPr>
            <a:r>
              <a:rPr lang="en-AU" sz="2000" dirty="0" smtClean="0">
                <a:solidFill>
                  <a:prstClr val="black"/>
                </a:solidFill>
              </a:rPr>
              <a:t>Cognitive impairment</a:t>
            </a:r>
          </a:p>
          <a:p>
            <a:pPr marL="342900" lvl="0" indent="-342900">
              <a:buFont typeface="Arial" panose="020B0604020202020204" pitchFamily="34" charset="0"/>
              <a:buChar char="•"/>
            </a:pPr>
            <a:r>
              <a:rPr lang="en-AU" sz="2000" dirty="0" smtClean="0">
                <a:solidFill>
                  <a:prstClr val="black"/>
                </a:solidFill>
              </a:rPr>
              <a:t>Protection status</a:t>
            </a:r>
          </a:p>
          <a:p>
            <a:pPr marL="342900" lvl="0" indent="-342900">
              <a:buFont typeface="Arial" panose="020B0604020202020204" pitchFamily="34" charset="0"/>
              <a:buChar char="•"/>
            </a:pPr>
            <a:r>
              <a:rPr lang="en-AU" sz="2000" dirty="0" smtClean="0">
                <a:solidFill>
                  <a:prstClr val="black"/>
                </a:solidFill>
              </a:rPr>
              <a:t>Media attention</a:t>
            </a:r>
          </a:p>
          <a:p>
            <a:pPr marL="342900" lvl="0" indent="-342900">
              <a:buFont typeface="Arial" panose="020B0604020202020204" pitchFamily="34" charset="0"/>
              <a:buChar char="•"/>
            </a:pPr>
            <a:r>
              <a:rPr lang="en-AU" sz="2000" dirty="0" smtClean="0">
                <a:solidFill>
                  <a:prstClr val="black"/>
                </a:solidFill>
              </a:rPr>
              <a:t>Safety order</a:t>
            </a:r>
          </a:p>
          <a:p>
            <a:pPr marL="342900" lvl="0" indent="-342900">
              <a:buFont typeface="Arial" panose="020B0604020202020204" pitchFamily="34" charset="0"/>
              <a:buChar char="•"/>
            </a:pPr>
            <a:r>
              <a:rPr lang="en-AU" sz="2000" dirty="0" smtClean="0">
                <a:solidFill>
                  <a:prstClr val="black"/>
                </a:solidFill>
              </a:rPr>
              <a:t>Recent/current stressors</a:t>
            </a:r>
          </a:p>
          <a:p>
            <a:pPr marL="342900" lvl="0" indent="-342900">
              <a:buFont typeface="Arial" panose="020B0604020202020204" pitchFamily="34" charset="0"/>
              <a:buChar char="•"/>
            </a:pPr>
            <a:r>
              <a:rPr lang="en-AU" sz="2000" dirty="0" smtClean="0">
                <a:solidFill>
                  <a:prstClr val="black"/>
                </a:solidFill>
              </a:rPr>
              <a:t>Location of incident</a:t>
            </a:r>
          </a:p>
          <a:p>
            <a:pPr marL="342900" lvl="0" indent="-342900">
              <a:buFont typeface="Arial" panose="020B0604020202020204" pitchFamily="34" charset="0"/>
              <a:buChar char="•"/>
            </a:pPr>
            <a:endParaRPr lang="en-AU" sz="2000" dirty="0" smtClean="0">
              <a:solidFill>
                <a:prstClr val="black"/>
              </a:solidFill>
            </a:endParaRPr>
          </a:p>
          <a:p>
            <a:pPr marL="342900" lvl="0" indent="-342900">
              <a:buFont typeface="Arial" panose="020B0604020202020204" pitchFamily="34" charset="0"/>
              <a:buChar char="•"/>
            </a:pPr>
            <a:endParaRPr lang="en-AU" sz="2000" dirty="0">
              <a:solidFill>
                <a:prstClr val="black"/>
              </a:solidFill>
            </a:endParaRPr>
          </a:p>
          <a:p>
            <a:pPr marL="342900" lvl="0" indent="-342900">
              <a:buFont typeface="Arial" panose="020B0604020202020204" pitchFamily="34" charset="0"/>
              <a:buChar char="•"/>
            </a:pPr>
            <a:r>
              <a:rPr lang="en-AU" sz="2000" dirty="0" smtClean="0">
                <a:solidFill>
                  <a:prstClr val="black"/>
                </a:solidFill>
              </a:rPr>
              <a:t>Gender</a:t>
            </a:r>
          </a:p>
          <a:p>
            <a:pPr marL="342900" lvl="0" indent="-342900">
              <a:buFont typeface="Arial" panose="020B0604020202020204" pitchFamily="34" charset="0"/>
              <a:buChar char="•"/>
            </a:pPr>
            <a:r>
              <a:rPr lang="en-AU" sz="2000" dirty="0" smtClean="0">
                <a:solidFill>
                  <a:prstClr val="black"/>
                </a:solidFill>
              </a:rPr>
              <a:t>Indigeneity</a:t>
            </a:r>
          </a:p>
          <a:p>
            <a:pPr marL="342900" lvl="0" indent="-342900">
              <a:buFont typeface="Arial" panose="020B0604020202020204" pitchFamily="34" charset="0"/>
              <a:buChar char="•"/>
            </a:pPr>
            <a:r>
              <a:rPr lang="en-AU" sz="2000" dirty="0" smtClean="0">
                <a:solidFill>
                  <a:prstClr val="black"/>
                </a:solidFill>
              </a:rPr>
              <a:t>First time in custody</a:t>
            </a:r>
          </a:p>
          <a:p>
            <a:pPr marL="342900" lvl="0" indent="-342900">
              <a:buFont typeface="Arial" panose="020B0604020202020204" pitchFamily="34" charset="0"/>
              <a:buChar char="•"/>
            </a:pPr>
            <a:r>
              <a:rPr lang="en-AU" sz="2000" dirty="0" smtClean="0">
                <a:solidFill>
                  <a:prstClr val="black"/>
                </a:solidFill>
              </a:rPr>
              <a:t>Flagged as sex offender</a:t>
            </a:r>
          </a:p>
          <a:p>
            <a:pPr marL="342900" lvl="0" indent="-342900">
              <a:buFont typeface="Arial" panose="020B0604020202020204" pitchFamily="34" charset="0"/>
              <a:buChar char="•"/>
            </a:pPr>
            <a:r>
              <a:rPr lang="en-AU" sz="2000" dirty="0" smtClean="0">
                <a:solidFill>
                  <a:prstClr val="black"/>
                </a:solidFill>
              </a:rPr>
              <a:t>History of sexual assault or abuse</a:t>
            </a:r>
          </a:p>
          <a:p>
            <a:pPr marL="342900" lvl="0" indent="-342900">
              <a:buFont typeface="Arial" panose="020B0604020202020204" pitchFamily="34" charset="0"/>
              <a:buChar char="•"/>
            </a:pPr>
            <a:r>
              <a:rPr lang="en-AU" sz="2000" dirty="0" smtClean="0">
                <a:solidFill>
                  <a:prstClr val="black"/>
                </a:solidFill>
              </a:rPr>
              <a:t>Recent visits</a:t>
            </a:r>
          </a:p>
          <a:p>
            <a:pPr marL="342900" lvl="0" indent="-342900">
              <a:buFont typeface="Arial" panose="020B0604020202020204" pitchFamily="34" charset="0"/>
              <a:buChar char="•"/>
            </a:pPr>
            <a:r>
              <a:rPr lang="en-AU" sz="2000" dirty="0" smtClean="0">
                <a:solidFill>
                  <a:prstClr val="black"/>
                </a:solidFill>
              </a:rPr>
              <a:t>Recent /upcoming court</a:t>
            </a:r>
          </a:p>
          <a:p>
            <a:pPr marL="342900" lvl="0" indent="-342900">
              <a:buFont typeface="Arial" panose="020B0604020202020204" pitchFamily="34" charset="0"/>
              <a:buChar char="•"/>
            </a:pPr>
            <a:r>
              <a:rPr lang="en-AU" sz="2000" dirty="0" smtClean="0">
                <a:solidFill>
                  <a:prstClr val="black"/>
                </a:solidFill>
              </a:rPr>
              <a:t>Recent / imminent move</a:t>
            </a:r>
          </a:p>
        </p:txBody>
      </p:sp>
      <p:pic>
        <p:nvPicPr>
          <p:cNvPr id="5" name="Picture 2"/>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073764" y="2136024"/>
            <a:ext cx="3059832" cy="160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082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63" y="72008"/>
            <a:ext cx="9144000" cy="764704"/>
          </a:xfrm>
        </p:spPr>
        <p:txBody>
          <a:bodyPr>
            <a:normAutofit/>
          </a:bodyPr>
          <a:lstStyle/>
          <a:p>
            <a:pPr algn="ctr"/>
            <a:r>
              <a:rPr lang="en-AU" sz="3600" dirty="0" smtClean="0"/>
              <a:t>Levels of Visual Observation</a:t>
            </a:r>
            <a:endParaRPr lang="en-AU" sz="3600" dirty="0"/>
          </a:p>
        </p:txBody>
      </p:sp>
      <p:sp>
        <p:nvSpPr>
          <p:cNvPr id="3" name="TextBox 2"/>
          <p:cNvSpPr txBox="1"/>
          <p:nvPr/>
        </p:nvSpPr>
        <p:spPr>
          <a:xfrm>
            <a:off x="247601" y="5518973"/>
            <a:ext cx="8712969" cy="646331"/>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sz="2400">
                <a:solidFill>
                  <a:prstClr val="black"/>
                </a:solidFill>
              </a:defRPr>
            </a:lvl1pPr>
            <a:lvl2pPr marL="800100" lvl="1" indent="-342900">
              <a:buFont typeface="Arial" panose="020B0604020202020204" pitchFamily="34" charset="0"/>
              <a:buChar char="•"/>
              <a:defRPr sz="2400">
                <a:solidFill>
                  <a:prstClr val="black"/>
                </a:solidFill>
              </a:defRPr>
            </a:lvl2pPr>
          </a:lstStyle>
          <a:p>
            <a:r>
              <a:rPr lang="en-AU" sz="1800" dirty="0"/>
              <a:t>Extremely serious attempters and completers were significantly less likely to be under regular visual observation than less serious attempters, </a:t>
            </a:r>
            <a:r>
              <a:rPr lang="el-GR" sz="1800" dirty="0"/>
              <a:t>ᵡ</a:t>
            </a:r>
            <a:r>
              <a:rPr lang="en-AU" sz="1800" dirty="0"/>
              <a:t>2 (4, N = 84) = 10.49, p&lt;.05. </a:t>
            </a:r>
          </a:p>
        </p:txBody>
      </p:sp>
      <p:grpSp>
        <p:nvGrpSpPr>
          <p:cNvPr id="6" name="Group 5"/>
          <p:cNvGrpSpPr/>
          <p:nvPr/>
        </p:nvGrpSpPr>
        <p:grpSpPr>
          <a:xfrm>
            <a:off x="467545" y="980728"/>
            <a:ext cx="7920879" cy="4552280"/>
            <a:chOff x="467545" y="908720"/>
            <a:chExt cx="7920879" cy="4552280"/>
          </a:xfrm>
        </p:grpSpPr>
        <p:graphicFrame>
          <p:nvGraphicFramePr>
            <p:cNvPr id="4" name="Chart 3"/>
            <p:cNvGraphicFramePr/>
            <p:nvPr>
              <p:extLst>
                <p:ext uri="{D42A27DB-BD31-4B8C-83A1-F6EECF244321}">
                  <p14:modId xmlns:p14="http://schemas.microsoft.com/office/powerpoint/2010/main" val="3796608609"/>
                </p:ext>
              </p:extLst>
            </p:nvPr>
          </p:nvGraphicFramePr>
          <p:xfrm>
            <a:off x="539552" y="908720"/>
            <a:ext cx="7848872" cy="455228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218203" y="2526213"/>
              <a:ext cx="868015" cy="369332"/>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sz="2400">
                  <a:solidFill>
                    <a:prstClr val="black"/>
                  </a:solidFill>
                </a:defRPr>
              </a:lvl1pPr>
              <a:lvl2pPr marL="800100" lvl="1" indent="-342900">
                <a:buFont typeface="Arial" panose="020B0604020202020204" pitchFamily="34" charset="0"/>
                <a:buChar char="•"/>
                <a:defRPr sz="2400">
                  <a:solidFill>
                    <a:prstClr val="black"/>
                  </a:solidFill>
                </a:defRPr>
              </a:lvl2pPr>
            </a:lstStyle>
            <a:p>
              <a:pPr marL="0" indent="0" algn="ctr">
                <a:buNone/>
              </a:pPr>
              <a:r>
                <a:rPr lang="en-AU" sz="1800" dirty="0" smtClean="0"/>
                <a:t>Count</a:t>
              </a:r>
              <a:endParaRPr lang="en-AU" sz="1800" dirty="0"/>
            </a:p>
          </p:txBody>
        </p:sp>
      </p:grpSp>
    </p:spTree>
    <p:extLst>
      <p:ext uri="{BB962C8B-B14F-4D97-AF65-F5344CB8AC3E}">
        <p14:creationId xmlns:p14="http://schemas.microsoft.com/office/powerpoint/2010/main" val="35123443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615"/>
            <a:ext cx="9144000" cy="760837"/>
          </a:xfrm>
        </p:spPr>
        <p:txBody>
          <a:bodyPr>
            <a:normAutofit/>
          </a:bodyPr>
          <a:lstStyle/>
          <a:p>
            <a:pPr algn="ctr"/>
            <a:r>
              <a:rPr lang="en-AU" sz="3600" dirty="0" smtClean="0"/>
              <a:t>History of Mental Illness</a:t>
            </a:r>
            <a:endParaRPr lang="en-AU" sz="3600" dirty="0"/>
          </a:p>
        </p:txBody>
      </p:sp>
      <p:sp>
        <p:nvSpPr>
          <p:cNvPr id="4" name="TextBox 3"/>
          <p:cNvSpPr txBox="1"/>
          <p:nvPr/>
        </p:nvSpPr>
        <p:spPr>
          <a:xfrm>
            <a:off x="123801" y="5445224"/>
            <a:ext cx="8960572" cy="646331"/>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a:solidFill>
                  <a:prstClr val="black"/>
                </a:solidFill>
              </a:defRPr>
            </a:lvl1pPr>
            <a:lvl2pPr marL="800100" lvl="1" indent="-342900">
              <a:buFont typeface="Arial" panose="020B0604020202020204" pitchFamily="34" charset="0"/>
              <a:buChar char="•"/>
              <a:defRPr sz="2400">
                <a:solidFill>
                  <a:prstClr val="black"/>
                </a:solidFill>
              </a:defRPr>
            </a:lvl2pPr>
          </a:lstStyle>
          <a:p>
            <a:r>
              <a:rPr lang="en-AU" dirty="0"/>
              <a:t>Extremely serious attempters and completers were significantly less likely to have a history of mental illness than less serious attempters, </a:t>
            </a:r>
            <a:r>
              <a:rPr lang="el-GR" dirty="0"/>
              <a:t>ᵡ</a:t>
            </a:r>
            <a:r>
              <a:rPr lang="en-AU" dirty="0"/>
              <a:t>2 (4, N = 84) = 4.32, p&lt;.05. </a:t>
            </a:r>
          </a:p>
        </p:txBody>
      </p:sp>
      <p:grpSp>
        <p:nvGrpSpPr>
          <p:cNvPr id="6" name="Group 5"/>
          <p:cNvGrpSpPr/>
          <p:nvPr/>
        </p:nvGrpSpPr>
        <p:grpSpPr>
          <a:xfrm>
            <a:off x="467545" y="908720"/>
            <a:ext cx="7920879" cy="4552280"/>
            <a:chOff x="467545" y="908720"/>
            <a:chExt cx="7920879" cy="4552280"/>
          </a:xfrm>
        </p:grpSpPr>
        <p:graphicFrame>
          <p:nvGraphicFramePr>
            <p:cNvPr id="7" name="Chart 6"/>
            <p:cNvGraphicFramePr/>
            <p:nvPr>
              <p:extLst>
                <p:ext uri="{D42A27DB-BD31-4B8C-83A1-F6EECF244321}">
                  <p14:modId xmlns:p14="http://schemas.microsoft.com/office/powerpoint/2010/main" val="3688015865"/>
                </p:ext>
              </p:extLst>
            </p:nvPr>
          </p:nvGraphicFramePr>
          <p:xfrm>
            <a:off x="539552" y="908720"/>
            <a:ext cx="7848872" cy="45522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218203" y="2526213"/>
              <a:ext cx="868015" cy="369332"/>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sz="2400">
                  <a:solidFill>
                    <a:prstClr val="black"/>
                  </a:solidFill>
                </a:defRPr>
              </a:lvl1pPr>
              <a:lvl2pPr marL="800100" lvl="1" indent="-342900">
                <a:buFont typeface="Arial" panose="020B0604020202020204" pitchFamily="34" charset="0"/>
                <a:buChar char="•"/>
                <a:defRPr sz="2400">
                  <a:solidFill>
                    <a:prstClr val="black"/>
                  </a:solidFill>
                </a:defRPr>
              </a:lvl2pPr>
            </a:lstStyle>
            <a:p>
              <a:pPr marL="0" indent="0" algn="ctr">
                <a:buNone/>
              </a:pPr>
              <a:r>
                <a:rPr lang="en-AU" sz="1800" dirty="0" smtClean="0"/>
                <a:t>Count</a:t>
              </a:r>
              <a:endParaRPr lang="en-AU" sz="1800" dirty="0"/>
            </a:p>
          </p:txBody>
        </p:sp>
      </p:grpSp>
    </p:spTree>
    <p:extLst>
      <p:ext uri="{BB962C8B-B14F-4D97-AF65-F5344CB8AC3E}">
        <p14:creationId xmlns:p14="http://schemas.microsoft.com/office/powerpoint/2010/main" val="1878863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0837"/>
          </a:xfrm>
        </p:spPr>
        <p:txBody>
          <a:bodyPr>
            <a:normAutofit/>
          </a:bodyPr>
          <a:lstStyle/>
          <a:p>
            <a:pPr algn="ctr"/>
            <a:r>
              <a:rPr lang="en-AU" sz="3600" dirty="0" smtClean="0"/>
              <a:t>Substance Misuse</a:t>
            </a:r>
            <a:endParaRPr lang="en-AU" sz="3600" dirty="0"/>
          </a:p>
        </p:txBody>
      </p:sp>
      <p:sp>
        <p:nvSpPr>
          <p:cNvPr id="4" name="TextBox 3"/>
          <p:cNvSpPr txBox="1"/>
          <p:nvPr/>
        </p:nvSpPr>
        <p:spPr>
          <a:xfrm>
            <a:off x="247602" y="5446965"/>
            <a:ext cx="8712969" cy="646331"/>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a:solidFill>
                  <a:prstClr val="black"/>
                </a:solidFill>
              </a:defRPr>
            </a:lvl1pPr>
            <a:lvl2pPr marL="800100" lvl="1" indent="-342900">
              <a:buFont typeface="Arial" panose="020B0604020202020204" pitchFamily="34" charset="0"/>
              <a:buChar char="•"/>
              <a:defRPr sz="2400">
                <a:solidFill>
                  <a:prstClr val="black"/>
                </a:solidFill>
              </a:defRPr>
            </a:lvl2pPr>
          </a:lstStyle>
          <a:p>
            <a:r>
              <a:rPr lang="en-AU" dirty="0"/>
              <a:t>Extremely serious attempters and completers were significantly less likely to have a substance misuse history than less serious attempters, </a:t>
            </a:r>
            <a:r>
              <a:rPr lang="el-GR" dirty="0"/>
              <a:t>ᵡ</a:t>
            </a:r>
            <a:r>
              <a:rPr lang="en-AU" dirty="0"/>
              <a:t>2 (4, N = 84) = 3.92, p&lt;.05.</a:t>
            </a:r>
          </a:p>
        </p:txBody>
      </p:sp>
      <p:grpSp>
        <p:nvGrpSpPr>
          <p:cNvPr id="6" name="Group 5"/>
          <p:cNvGrpSpPr/>
          <p:nvPr/>
        </p:nvGrpSpPr>
        <p:grpSpPr>
          <a:xfrm>
            <a:off x="467545" y="908720"/>
            <a:ext cx="7920879" cy="4552280"/>
            <a:chOff x="467545" y="908720"/>
            <a:chExt cx="7920879" cy="4552280"/>
          </a:xfrm>
        </p:grpSpPr>
        <p:graphicFrame>
          <p:nvGraphicFramePr>
            <p:cNvPr id="7" name="Chart 6"/>
            <p:cNvGraphicFramePr/>
            <p:nvPr>
              <p:extLst>
                <p:ext uri="{D42A27DB-BD31-4B8C-83A1-F6EECF244321}">
                  <p14:modId xmlns:p14="http://schemas.microsoft.com/office/powerpoint/2010/main" val="452378172"/>
                </p:ext>
              </p:extLst>
            </p:nvPr>
          </p:nvGraphicFramePr>
          <p:xfrm>
            <a:off x="539552" y="908720"/>
            <a:ext cx="7848872" cy="45522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218203" y="2526213"/>
              <a:ext cx="868015" cy="369332"/>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sz="2400">
                  <a:solidFill>
                    <a:prstClr val="black"/>
                  </a:solidFill>
                </a:defRPr>
              </a:lvl1pPr>
              <a:lvl2pPr marL="800100" lvl="1" indent="-342900">
                <a:buFont typeface="Arial" panose="020B0604020202020204" pitchFamily="34" charset="0"/>
                <a:buChar char="•"/>
                <a:defRPr sz="2400">
                  <a:solidFill>
                    <a:prstClr val="black"/>
                  </a:solidFill>
                </a:defRPr>
              </a:lvl2pPr>
            </a:lstStyle>
            <a:p>
              <a:pPr marL="0" indent="0" algn="ctr">
                <a:buNone/>
              </a:pPr>
              <a:r>
                <a:rPr lang="en-AU" sz="1800" dirty="0" smtClean="0"/>
                <a:t>Count</a:t>
              </a:r>
              <a:endParaRPr lang="en-AU" sz="1800" dirty="0"/>
            </a:p>
          </p:txBody>
        </p:sp>
      </p:grpSp>
    </p:spTree>
    <p:extLst>
      <p:ext uri="{BB962C8B-B14F-4D97-AF65-F5344CB8AC3E}">
        <p14:creationId xmlns:p14="http://schemas.microsoft.com/office/powerpoint/2010/main" val="39218233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0837"/>
          </a:xfrm>
        </p:spPr>
        <p:txBody>
          <a:bodyPr>
            <a:normAutofit/>
          </a:bodyPr>
          <a:lstStyle/>
          <a:p>
            <a:pPr algn="ctr"/>
            <a:r>
              <a:rPr lang="en-AU" sz="3600" dirty="0" smtClean="0"/>
              <a:t>Accommodation Area</a:t>
            </a:r>
            <a:endParaRPr lang="en-AU" sz="3600" dirty="0"/>
          </a:p>
        </p:txBody>
      </p:sp>
      <p:sp>
        <p:nvSpPr>
          <p:cNvPr id="4" name="TextBox 3"/>
          <p:cNvSpPr txBox="1"/>
          <p:nvPr/>
        </p:nvSpPr>
        <p:spPr>
          <a:xfrm>
            <a:off x="179512" y="5258818"/>
            <a:ext cx="8703851" cy="923330"/>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a:solidFill>
                  <a:prstClr val="black"/>
                </a:solidFill>
              </a:defRPr>
            </a:lvl1pPr>
            <a:lvl2pPr marL="800100" lvl="1" indent="-342900">
              <a:buFont typeface="Arial" panose="020B0604020202020204" pitchFamily="34" charset="0"/>
              <a:buChar char="•"/>
              <a:defRPr sz="2400">
                <a:solidFill>
                  <a:prstClr val="black"/>
                </a:solidFill>
              </a:defRPr>
            </a:lvl2pPr>
          </a:lstStyle>
          <a:p>
            <a:r>
              <a:rPr lang="en-AU" dirty="0"/>
              <a:t>Extremely serious attempters and completers were significantly more likely to be accommodated in residential and less likely to be accommodated in a detention, crisis or maximum security unit than less serious attempters,</a:t>
            </a:r>
            <a:r>
              <a:rPr lang="el-GR" dirty="0"/>
              <a:t> ᵡ</a:t>
            </a:r>
            <a:r>
              <a:rPr lang="en-AU" dirty="0"/>
              <a:t> 2 (4, N = 84) = 10.77, p&lt;.05. </a:t>
            </a:r>
          </a:p>
        </p:txBody>
      </p:sp>
      <p:grpSp>
        <p:nvGrpSpPr>
          <p:cNvPr id="7" name="Group 6"/>
          <p:cNvGrpSpPr/>
          <p:nvPr/>
        </p:nvGrpSpPr>
        <p:grpSpPr>
          <a:xfrm>
            <a:off x="467545" y="820936"/>
            <a:ext cx="7920879" cy="4552280"/>
            <a:chOff x="467545" y="908720"/>
            <a:chExt cx="7920879" cy="4552280"/>
          </a:xfrm>
        </p:grpSpPr>
        <p:graphicFrame>
          <p:nvGraphicFramePr>
            <p:cNvPr id="8" name="Chart 7"/>
            <p:cNvGraphicFramePr/>
            <p:nvPr>
              <p:extLst>
                <p:ext uri="{D42A27DB-BD31-4B8C-83A1-F6EECF244321}">
                  <p14:modId xmlns:p14="http://schemas.microsoft.com/office/powerpoint/2010/main" val="3039438675"/>
                </p:ext>
              </p:extLst>
            </p:nvPr>
          </p:nvGraphicFramePr>
          <p:xfrm>
            <a:off x="539552" y="908720"/>
            <a:ext cx="7848872" cy="455228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rot="16200000">
              <a:off x="218203" y="2526213"/>
              <a:ext cx="868015" cy="369332"/>
            </a:xfrm>
            <a:prstGeom prst="rect">
              <a:avLst/>
            </a:prstGeom>
            <a:noFill/>
          </p:spPr>
          <p:txBody>
            <a:bodyPr wrap="square" rtlCol="0">
              <a:spAutoFit/>
            </a:bodyPr>
            <a:lstStyle>
              <a:defPPr>
                <a:defRPr lang="en-US"/>
              </a:defPPr>
              <a:lvl1pPr marL="342900" lvl="0" indent="-342900">
                <a:buFont typeface="Arial" panose="020B0604020202020204" pitchFamily="34" charset="0"/>
                <a:buChar char="•"/>
                <a:defRPr sz="2400">
                  <a:solidFill>
                    <a:prstClr val="black"/>
                  </a:solidFill>
                </a:defRPr>
              </a:lvl1pPr>
              <a:lvl2pPr marL="800100" lvl="1" indent="-342900">
                <a:buFont typeface="Arial" panose="020B0604020202020204" pitchFamily="34" charset="0"/>
                <a:buChar char="•"/>
                <a:defRPr sz="2400">
                  <a:solidFill>
                    <a:prstClr val="black"/>
                  </a:solidFill>
                </a:defRPr>
              </a:lvl2pPr>
            </a:lstStyle>
            <a:p>
              <a:pPr marL="0" indent="0" algn="ctr">
                <a:buNone/>
              </a:pPr>
              <a:r>
                <a:rPr lang="en-AU" sz="1800" dirty="0" smtClean="0"/>
                <a:t>Count</a:t>
              </a:r>
              <a:endParaRPr lang="en-AU" sz="1800" dirty="0"/>
            </a:p>
          </p:txBody>
        </p:sp>
      </p:grpSp>
    </p:spTree>
    <p:extLst>
      <p:ext uri="{BB962C8B-B14F-4D97-AF65-F5344CB8AC3E}">
        <p14:creationId xmlns:p14="http://schemas.microsoft.com/office/powerpoint/2010/main" val="19333797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pPr algn="ctr"/>
            <a:r>
              <a:rPr lang="en-AU" sz="3600" dirty="0" smtClean="0"/>
              <a:t>Other observations?</a:t>
            </a:r>
            <a:endParaRPr lang="en-AU" sz="3600" dirty="0"/>
          </a:p>
        </p:txBody>
      </p:sp>
      <p:sp>
        <p:nvSpPr>
          <p:cNvPr id="3" name="TextBox 2"/>
          <p:cNvSpPr txBox="1"/>
          <p:nvPr/>
        </p:nvSpPr>
        <p:spPr>
          <a:xfrm>
            <a:off x="35496" y="735662"/>
            <a:ext cx="9108504" cy="4493538"/>
          </a:xfrm>
          <a:prstGeom prst="rect">
            <a:avLst/>
          </a:prstGeom>
          <a:noFill/>
        </p:spPr>
        <p:txBody>
          <a:bodyPr wrap="square" rtlCol="0">
            <a:spAutoFit/>
          </a:bodyPr>
          <a:lstStyle/>
          <a:p>
            <a:pPr marL="342900" lvl="0" indent="-342900">
              <a:buFont typeface="Arial" panose="020B0604020202020204" pitchFamily="34" charset="0"/>
              <a:buChar char="•"/>
            </a:pPr>
            <a:r>
              <a:rPr lang="en-AU" sz="2200" dirty="0" smtClean="0">
                <a:solidFill>
                  <a:prstClr val="black"/>
                </a:solidFill>
              </a:rPr>
              <a:t>Prisoners who are determined to end their lives are less likely to raise alerts and seem to work towards an opportunity to execute their plan “out of the blue”, e.g., wait for move to single cell or when observations are reduced / ceased</a:t>
            </a:r>
          </a:p>
          <a:p>
            <a:pPr marL="342900" lvl="0" indent="-342900">
              <a:buFont typeface="Arial" panose="020B0604020202020204" pitchFamily="34" charset="0"/>
              <a:buChar char="•"/>
            </a:pPr>
            <a:endParaRPr lang="en-AU" sz="2200" dirty="0" smtClean="0">
              <a:solidFill>
                <a:prstClr val="black"/>
              </a:solidFill>
            </a:endParaRPr>
          </a:p>
          <a:p>
            <a:pPr marL="342900" lvl="0" indent="-342900">
              <a:buFont typeface="Arial" panose="020B0604020202020204" pitchFamily="34" charset="0"/>
              <a:buChar char="•"/>
            </a:pPr>
            <a:r>
              <a:rPr lang="en-AU" sz="2200" dirty="0" smtClean="0">
                <a:solidFill>
                  <a:prstClr val="black"/>
                </a:solidFill>
              </a:rPr>
              <a:t>Nevertheless, there are often strong warning signs:</a:t>
            </a:r>
          </a:p>
          <a:p>
            <a:pPr marL="800100" lvl="1" indent="-342900">
              <a:buFont typeface="Arial" panose="020B0604020202020204" pitchFamily="34" charset="0"/>
              <a:buChar char="•"/>
            </a:pPr>
            <a:r>
              <a:rPr lang="en-AU" sz="2200" dirty="0" smtClean="0">
                <a:solidFill>
                  <a:prstClr val="black"/>
                </a:solidFill>
              </a:rPr>
              <a:t>Remand for homicide</a:t>
            </a:r>
          </a:p>
          <a:p>
            <a:pPr marL="800100" lvl="1" indent="-342900">
              <a:buFont typeface="Arial" panose="020B0604020202020204" pitchFamily="34" charset="0"/>
              <a:buChar char="•"/>
            </a:pPr>
            <a:r>
              <a:rPr lang="en-AU" sz="2200" dirty="0" smtClean="0">
                <a:solidFill>
                  <a:prstClr val="black"/>
                </a:solidFill>
              </a:rPr>
              <a:t>Previous attempts using lethal means e.g., guns</a:t>
            </a:r>
          </a:p>
          <a:p>
            <a:pPr marL="800100" lvl="1" indent="-342900">
              <a:buFont typeface="Arial" panose="020B0604020202020204" pitchFamily="34" charset="0"/>
              <a:buChar char="•"/>
            </a:pPr>
            <a:r>
              <a:rPr lang="en-AU" sz="2200" dirty="0" smtClean="0">
                <a:solidFill>
                  <a:prstClr val="black"/>
                </a:solidFill>
              </a:rPr>
              <a:t>Early weeks of admission, often first custodial episode</a:t>
            </a:r>
          </a:p>
          <a:p>
            <a:pPr marL="800100" lvl="1" indent="-342900">
              <a:buFont typeface="Arial" panose="020B0604020202020204" pitchFamily="34" charset="0"/>
              <a:buChar char="•"/>
            </a:pPr>
            <a:r>
              <a:rPr lang="en-AU" sz="2200" dirty="0" smtClean="0">
                <a:solidFill>
                  <a:prstClr val="black"/>
                </a:solidFill>
              </a:rPr>
              <a:t>Acute stressors – family, court, media attention</a:t>
            </a:r>
          </a:p>
          <a:p>
            <a:pPr marL="800100" lvl="1" indent="-342900">
              <a:buFont typeface="Arial" panose="020B0604020202020204" pitchFamily="34" charset="0"/>
              <a:buChar char="•"/>
            </a:pPr>
            <a:endParaRPr lang="en-AU" sz="2200" dirty="0" smtClean="0">
              <a:solidFill>
                <a:prstClr val="black"/>
              </a:solidFill>
            </a:endParaRPr>
          </a:p>
          <a:p>
            <a:pPr marL="342900" lvl="0" indent="-342900">
              <a:buFont typeface="Arial" panose="020B0604020202020204" pitchFamily="34" charset="0"/>
              <a:buChar char="•"/>
            </a:pPr>
            <a:r>
              <a:rPr lang="en-AU" sz="2200" dirty="0" smtClean="0">
                <a:solidFill>
                  <a:prstClr val="black"/>
                </a:solidFill>
              </a:rPr>
              <a:t>Completers’ stressors &amp; behaviours are often more acute than chronic</a:t>
            </a:r>
          </a:p>
          <a:p>
            <a:pPr marL="342900" lvl="0" indent="-342900">
              <a:buFont typeface="Arial" panose="020B0604020202020204" pitchFamily="34" charset="0"/>
              <a:buChar char="•"/>
            </a:pPr>
            <a:endParaRPr lang="en-AU" sz="2200" dirty="0" smtClean="0">
              <a:solidFill>
                <a:prstClr val="black"/>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7663" y="4941168"/>
            <a:ext cx="3276327" cy="1844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549" y="4941168"/>
            <a:ext cx="5309539" cy="1107996"/>
          </a:xfrm>
          <a:prstGeom prst="rect">
            <a:avLst/>
          </a:prstGeom>
          <a:noFill/>
        </p:spPr>
        <p:txBody>
          <a:bodyPr wrap="square" rtlCol="0">
            <a:spAutoFit/>
          </a:bodyPr>
          <a:lstStyle/>
          <a:p>
            <a:pPr marL="285750" indent="-285750">
              <a:buFont typeface="Arial" panose="020B0604020202020204" pitchFamily="34" charset="0"/>
              <a:buChar char="•"/>
            </a:pPr>
            <a:r>
              <a:rPr lang="en-AU" sz="2200" dirty="0"/>
              <a:t>Difficult to formulate clear typologies: Often overlap between serious &amp; less serious behaviours in same individuals </a:t>
            </a:r>
          </a:p>
        </p:txBody>
      </p:sp>
    </p:spTree>
    <p:extLst>
      <p:ext uri="{BB962C8B-B14F-4D97-AF65-F5344CB8AC3E}">
        <p14:creationId xmlns:p14="http://schemas.microsoft.com/office/powerpoint/2010/main" val="8909079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pPr algn="ctr"/>
            <a:r>
              <a:rPr lang="en-AU" sz="3600" dirty="0" smtClean="0"/>
              <a:t>Implications for policy and practice</a:t>
            </a:r>
            <a:endParaRPr lang="en-AU" sz="3600" dirty="0"/>
          </a:p>
        </p:txBody>
      </p:sp>
      <p:sp>
        <p:nvSpPr>
          <p:cNvPr id="3" name="TextBox 2"/>
          <p:cNvSpPr txBox="1"/>
          <p:nvPr/>
        </p:nvSpPr>
        <p:spPr>
          <a:xfrm>
            <a:off x="35496" y="782788"/>
            <a:ext cx="8928992" cy="4093428"/>
          </a:xfrm>
          <a:prstGeom prst="rect">
            <a:avLst/>
          </a:prstGeom>
          <a:noFill/>
        </p:spPr>
        <p:txBody>
          <a:bodyPr wrap="square" rtlCol="0">
            <a:spAutoFit/>
          </a:bodyPr>
          <a:lstStyle/>
          <a:p>
            <a:pPr marL="342900" lvl="0" indent="-342900">
              <a:buFont typeface="Arial" panose="020B0604020202020204" pitchFamily="34" charset="0"/>
              <a:buChar char="•"/>
            </a:pPr>
            <a:r>
              <a:rPr lang="en-AU" sz="2400" dirty="0" smtClean="0">
                <a:solidFill>
                  <a:prstClr val="black"/>
                </a:solidFill>
              </a:rPr>
              <a:t>Need to focus on both prison/ system level factors as well as individual level factors</a:t>
            </a:r>
          </a:p>
          <a:p>
            <a:pPr marL="342900" lvl="0" indent="-342900">
              <a:buFont typeface="Arial" panose="020B0604020202020204" pitchFamily="34" charset="0"/>
              <a:buChar char="•"/>
            </a:pPr>
            <a:endParaRPr lang="en-AU" sz="2400" dirty="0" smtClean="0">
              <a:solidFill>
                <a:prstClr val="black"/>
              </a:solidFill>
            </a:endParaRPr>
          </a:p>
          <a:p>
            <a:pPr marL="342900" lvl="0" indent="-342900">
              <a:buFont typeface="Arial" panose="020B0604020202020204" pitchFamily="34" charset="0"/>
              <a:buChar char="•"/>
            </a:pPr>
            <a:r>
              <a:rPr lang="en-AU" sz="2400" dirty="0" smtClean="0">
                <a:solidFill>
                  <a:prstClr val="black"/>
                </a:solidFill>
              </a:rPr>
              <a:t>Visual observations – consideration to be given to irregular, as well as observations /checks at regular intervals – predictable intervals of 1 or 2 hours arguably allows too much opportunity</a:t>
            </a:r>
          </a:p>
          <a:p>
            <a:pPr lvl="0"/>
            <a:endParaRPr lang="en-AU" sz="2400" dirty="0" smtClean="0">
              <a:solidFill>
                <a:prstClr val="black"/>
              </a:solidFill>
            </a:endParaRPr>
          </a:p>
          <a:p>
            <a:pPr marL="342900" lvl="0" indent="-342900">
              <a:buFont typeface="Arial" panose="020B0604020202020204" pitchFamily="34" charset="0"/>
              <a:buChar char="•"/>
            </a:pPr>
            <a:r>
              <a:rPr lang="en-AU" sz="2400" dirty="0" smtClean="0">
                <a:solidFill>
                  <a:prstClr val="black"/>
                </a:solidFill>
              </a:rPr>
              <a:t>High risk </a:t>
            </a:r>
            <a:r>
              <a:rPr lang="en-AU" sz="2400" dirty="0" err="1" smtClean="0">
                <a:solidFill>
                  <a:prstClr val="black"/>
                </a:solidFill>
              </a:rPr>
              <a:t>remandees</a:t>
            </a:r>
            <a:r>
              <a:rPr lang="en-AU" sz="2400" dirty="0" smtClean="0">
                <a:solidFill>
                  <a:prstClr val="black"/>
                </a:solidFill>
              </a:rPr>
              <a:t> may be better accommodated in appropriately shared cells until they are past critical risk periods (protective factor)</a:t>
            </a:r>
            <a:endParaRPr lang="en-AU" sz="2000" dirty="0" smtClean="0">
              <a:solidFill>
                <a:prstClr val="black"/>
              </a:solidFill>
            </a:endParaRPr>
          </a:p>
          <a:p>
            <a:pPr marL="342900" lvl="0" indent="-342900">
              <a:buFont typeface="Arial" panose="020B0604020202020204" pitchFamily="34" charset="0"/>
              <a:buChar char="•"/>
            </a:pPr>
            <a:endParaRPr lang="en-AU" sz="2000" dirty="0" smtClean="0">
              <a:solidFill>
                <a:prstClr val="black"/>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943257"/>
            <a:ext cx="2843808" cy="190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76" y="4581128"/>
            <a:ext cx="6408712" cy="1569660"/>
          </a:xfrm>
          <a:prstGeom prst="rect">
            <a:avLst/>
          </a:prstGeom>
          <a:noFill/>
        </p:spPr>
        <p:txBody>
          <a:bodyPr wrap="square" rtlCol="0">
            <a:spAutoFit/>
          </a:bodyPr>
          <a:lstStyle/>
          <a:p>
            <a:pPr marL="342900" lvl="0" indent="-342900">
              <a:buFont typeface="Arial" panose="020B0604020202020204" pitchFamily="34" charset="0"/>
              <a:buChar char="•"/>
            </a:pPr>
            <a:r>
              <a:rPr lang="en-AU" sz="2400" dirty="0">
                <a:solidFill>
                  <a:prstClr val="black"/>
                </a:solidFill>
              </a:rPr>
              <a:t>Intensive psychological case management of offenders at high risk of lethal self-harm, especially in first 3 months &amp; particularly when the prisoner is not yet well known to staff</a:t>
            </a:r>
          </a:p>
        </p:txBody>
      </p:sp>
    </p:spTree>
    <p:extLst>
      <p:ext uri="{BB962C8B-B14F-4D97-AF65-F5344CB8AC3E}">
        <p14:creationId xmlns:p14="http://schemas.microsoft.com/office/powerpoint/2010/main" val="23881392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pPr algn="ctr"/>
            <a:r>
              <a:rPr lang="en-AU" sz="3600" dirty="0" smtClean="0"/>
              <a:t>Implications for policy and practice</a:t>
            </a:r>
            <a:endParaRPr lang="en-AU" sz="3600" dirty="0"/>
          </a:p>
        </p:txBody>
      </p:sp>
      <p:sp>
        <p:nvSpPr>
          <p:cNvPr id="3" name="TextBox 2"/>
          <p:cNvSpPr txBox="1"/>
          <p:nvPr/>
        </p:nvSpPr>
        <p:spPr>
          <a:xfrm>
            <a:off x="13655" y="1268760"/>
            <a:ext cx="8928992" cy="3354765"/>
          </a:xfrm>
          <a:prstGeom prst="rect">
            <a:avLst/>
          </a:prstGeom>
          <a:noFill/>
        </p:spPr>
        <p:txBody>
          <a:bodyPr wrap="square" rtlCol="0">
            <a:spAutoFit/>
          </a:bodyPr>
          <a:lstStyle/>
          <a:p>
            <a:pPr marL="342900" lvl="0" indent="-342900">
              <a:buFont typeface="Arial" panose="020B0604020202020204" pitchFamily="34" charset="0"/>
              <a:buChar char="•"/>
            </a:pPr>
            <a:r>
              <a:rPr lang="en-AU" sz="2400" dirty="0" smtClean="0">
                <a:solidFill>
                  <a:prstClr val="black"/>
                </a:solidFill>
              </a:rPr>
              <a:t>More consideration given to relationship breakdown or significant strain as risk factors, particularly for females and Aboriginal and Torres Strait Islander individuals</a:t>
            </a:r>
          </a:p>
          <a:p>
            <a:pPr marL="342900" lvl="0" indent="-342900">
              <a:buFont typeface="Arial" panose="020B0604020202020204" pitchFamily="34" charset="0"/>
              <a:buChar char="•"/>
            </a:pPr>
            <a:endParaRPr lang="en-AU" sz="2400" dirty="0" smtClean="0">
              <a:solidFill>
                <a:prstClr val="black"/>
              </a:solidFill>
            </a:endParaRPr>
          </a:p>
          <a:p>
            <a:pPr marL="342900" lvl="0" indent="-342900">
              <a:buFont typeface="Arial" panose="020B0604020202020204" pitchFamily="34" charset="0"/>
              <a:buChar char="•"/>
            </a:pPr>
            <a:r>
              <a:rPr lang="en-AU" sz="2400" dirty="0" smtClean="0">
                <a:solidFill>
                  <a:prstClr val="black"/>
                </a:solidFill>
              </a:rPr>
              <a:t>Greater emphasis to be placed on ‘holistic’ understanding of risk and protective factors at the individual level, taking into consideration full range of social, economic, physical, cultural and mental/ psychological factors</a:t>
            </a:r>
          </a:p>
          <a:p>
            <a:pPr marL="342900" lvl="0" indent="-342900">
              <a:buFont typeface="Arial" panose="020B0604020202020204" pitchFamily="34" charset="0"/>
              <a:buChar char="•"/>
            </a:pPr>
            <a:endParaRPr lang="en-AU" sz="2000" dirty="0" smtClean="0">
              <a:solidFill>
                <a:prstClr val="black"/>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4943257"/>
            <a:ext cx="2843808" cy="190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434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4704"/>
          </a:xfrm>
        </p:spPr>
        <p:txBody>
          <a:bodyPr>
            <a:normAutofit/>
          </a:bodyPr>
          <a:lstStyle/>
          <a:p>
            <a:pPr algn="ctr"/>
            <a:r>
              <a:rPr lang="en-AU" sz="3600" dirty="0" smtClean="0"/>
              <a:t>References</a:t>
            </a:r>
            <a:endParaRPr lang="en-AU" sz="3600" dirty="0"/>
          </a:p>
        </p:txBody>
      </p:sp>
      <p:sp>
        <p:nvSpPr>
          <p:cNvPr id="3" name="TextBox 2"/>
          <p:cNvSpPr txBox="1"/>
          <p:nvPr/>
        </p:nvSpPr>
        <p:spPr>
          <a:xfrm>
            <a:off x="107504" y="973172"/>
            <a:ext cx="8928992" cy="5386090"/>
          </a:xfrm>
          <a:prstGeom prst="rect">
            <a:avLst/>
          </a:prstGeom>
          <a:noFill/>
        </p:spPr>
        <p:txBody>
          <a:bodyPr wrap="square" rtlCol="0">
            <a:spAutoFit/>
          </a:bodyPr>
          <a:lstStyle/>
          <a:p>
            <a:pPr marL="342900" indent="-342900">
              <a:buFont typeface="Arial" panose="020B0604020202020204" pitchFamily="34" charset="0"/>
              <a:buChar char="•"/>
            </a:pPr>
            <a:r>
              <a:rPr lang="en-AU" sz="1400" dirty="0"/>
              <a:t>Austin AE, van den </a:t>
            </a:r>
            <a:r>
              <a:rPr lang="en-AU" sz="1400" dirty="0" err="1"/>
              <a:t>Heuvel</a:t>
            </a:r>
            <a:r>
              <a:rPr lang="en-AU" sz="1400" dirty="0"/>
              <a:t> C &amp; Byard RW 2014. Prison suicides in South Australia: 1996-2010. </a:t>
            </a:r>
            <a:r>
              <a:rPr lang="en-AU" sz="1400" i="1" dirty="0"/>
              <a:t>Journal of Forensic Sciences </a:t>
            </a:r>
            <a:r>
              <a:rPr lang="en-AU" sz="1400" dirty="0"/>
              <a:t>59(5): 1–3 </a:t>
            </a:r>
            <a:endParaRPr lang="en-AU" sz="1400" dirty="0" smtClean="0"/>
          </a:p>
          <a:p>
            <a:pPr marL="342900" indent="-342900">
              <a:buFont typeface="Arial" panose="020B0604020202020204" pitchFamily="34" charset="0"/>
              <a:buChar char="•"/>
            </a:pPr>
            <a:r>
              <a:rPr lang="en-AU" sz="1400" dirty="0" smtClean="0"/>
              <a:t>Daigle </a:t>
            </a:r>
            <a:r>
              <a:rPr lang="en-AU" sz="1400" dirty="0"/>
              <a:t>MS &amp; </a:t>
            </a:r>
            <a:r>
              <a:rPr lang="en-AU" sz="1400" dirty="0" err="1"/>
              <a:t>Naud</a:t>
            </a:r>
            <a:r>
              <a:rPr lang="en-AU" sz="1400" dirty="0"/>
              <a:t> H 2012. Risk of dying by suicide inside or outside prison: The shortened lives of male offenders. </a:t>
            </a:r>
            <a:r>
              <a:rPr lang="en-AU" sz="1400" i="1" dirty="0"/>
              <a:t>Canadian Journal of Criminology &amp; Criminal Justice </a:t>
            </a:r>
            <a:r>
              <a:rPr lang="en-AU" sz="1400" dirty="0"/>
              <a:t>54(4): 511–528 </a:t>
            </a:r>
            <a:endParaRPr lang="en-AU" sz="1400" dirty="0" smtClean="0"/>
          </a:p>
          <a:p>
            <a:pPr marL="342900" indent="-342900">
              <a:buFont typeface="Arial" panose="020B0604020202020204" pitchFamily="34" charset="0"/>
              <a:buChar char="•"/>
            </a:pPr>
            <a:r>
              <a:rPr lang="en-AU" sz="1400" dirty="0" err="1" smtClean="0"/>
              <a:t>Fazel</a:t>
            </a:r>
            <a:r>
              <a:rPr lang="en-AU" sz="1400" dirty="0"/>
              <a:t>, S., Ramesh, T. &amp; </a:t>
            </a:r>
            <a:r>
              <a:rPr lang="en-AU" sz="1400" dirty="0" err="1"/>
              <a:t>Hawton</a:t>
            </a:r>
            <a:r>
              <a:rPr lang="en-AU" sz="1400" dirty="0"/>
              <a:t>, K. (2017) Suicide in prisons: an international study of prevalence and contributory factors.  </a:t>
            </a:r>
            <a:r>
              <a:rPr lang="en-AU" sz="1400" i="1" dirty="0"/>
              <a:t>Lancet Psychiatry, </a:t>
            </a:r>
            <a:r>
              <a:rPr lang="en-AU" sz="1400" dirty="0"/>
              <a:t>4: </a:t>
            </a:r>
            <a:r>
              <a:rPr lang="en-AU" sz="1400" dirty="0" smtClean="0"/>
              <a:t>946-52</a:t>
            </a:r>
          </a:p>
          <a:p>
            <a:pPr marL="342900" indent="-342900">
              <a:buFont typeface="Arial" panose="020B0604020202020204" pitchFamily="34" charset="0"/>
              <a:buChar char="•"/>
            </a:pPr>
            <a:r>
              <a:rPr lang="en-AU" sz="1400" dirty="0" err="1"/>
              <a:t>Hawton</a:t>
            </a:r>
            <a:r>
              <a:rPr lang="en-AU" sz="1400" dirty="0"/>
              <a:t>, K., </a:t>
            </a:r>
            <a:r>
              <a:rPr lang="en-AU" sz="1400" dirty="0" err="1"/>
              <a:t>Linsell</a:t>
            </a:r>
            <a:r>
              <a:rPr lang="en-AU" sz="1400" dirty="0"/>
              <a:t>, L., </a:t>
            </a:r>
            <a:r>
              <a:rPr lang="en-AU" sz="1400" dirty="0" err="1"/>
              <a:t>Adeniji</a:t>
            </a:r>
            <a:r>
              <a:rPr lang="en-AU" sz="1400" dirty="0"/>
              <a:t>, S., &amp; </a:t>
            </a:r>
            <a:r>
              <a:rPr lang="en-AU" sz="1400" dirty="0" err="1"/>
              <a:t>Fazel</a:t>
            </a:r>
            <a:r>
              <a:rPr lang="en-AU" sz="1400" dirty="0"/>
              <a:t>, S., (2014). Self-harm in prisons in England and Wales: an epidemiological study of prevalence, risk factors, clustering and subsequent suicide.  </a:t>
            </a:r>
            <a:r>
              <a:rPr lang="en-AU" sz="1400" i="1" dirty="0"/>
              <a:t>Lancet, 383</a:t>
            </a:r>
            <a:r>
              <a:rPr lang="en-AU" sz="1400" dirty="0"/>
              <a:t>: </a:t>
            </a:r>
            <a:r>
              <a:rPr lang="en-AU" sz="1400" dirty="0" smtClean="0"/>
              <a:t>1147-54</a:t>
            </a:r>
          </a:p>
          <a:p>
            <a:pPr marL="342900" indent="-342900">
              <a:buFont typeface="Arial" panose="020B0604020202020204" pitchFamily="34" charset="0"/>
              <a:buChar char="•"/>
            </a:pPr>
            <a:r>
              <a:rPr lang="en-AU" sz="1400" dirty="0"/>
              <a:t>Konrad N, Daigle MS, Daniel AE, Dear GE, </a:t>
            </a:r>
            <a:r>
              <a:rPr lang="en-AU" sz="1400" dirty="0" err="1"/>
              <a:t>Frottier</a:t>
            </a:r>
            <a:r>
              <a:rPr lang="en-AU" sz="1400" dirty="0"/>
              <a:t> P et al. 2007. Preventing suicides in prisons, part 1: Recommendations from the International Association for Suicide Prevention Task Force on Suicide in Prisons. </a:t>
            </a:r>
            <a:r>
              <a:rPr lang="en-AU" sz="1400" i="1" dirty="0"/>
              <a:t>Crisis </a:t>
            </a:r>
            <a:r>
              <a:rPr lang="en-AU" sz="1400" dirty="0"/>
              <a:t>28(3): 113–121 </a:t>
            </a:r>
            <a:endParaRPr lang="en-AU" sz="1400" dirty="0" smtClean="0"/>
          </a:p>
          <a:p>
            <a:pPr marL="342900" indent="-342900">
              <a:buFont typeface="Arial" panose="020B0604020202020204" pitchFamily="34" charset="0"/>
              <a:buChar char="•"/>
            </a:pPr>
            <a:r>
              <a:rPr lang="en-AU" sz="1400" dirty="0" err="1"/>
              <a:t>Larney</a:t>
            </a:r>
            <a:r>
              <a:rPr lang="en-AU" sz="1400" dirty="0"/>
              <a:t> S, </a:t>
            </a:r>
            <a:r>
              <a:rPr lang="en-AU" sz="1400" dirty="0" err="1"/>
              <a:t>Topp</a:t>
            </a:r>
            <a:r>
              <a:rPr lang="en-AU" sz="1400" dirty="0"/>
              <a:t> L, </a:t>
            </a:r>
            <a:r>
              <a:rPr lang="en-AU" sz="1400" dirty="0" err="1"/>
              <a:t>Indig</a:t>
            </a:r>
            <a:r>
              <a:rPr lang="en-AU" sz="1400" dirty="0"/>
              <a:t> D, O’Driscoll C &amp; Greenberg D 2012. A cross-sectional survey of prevalence and correlates of suicidal ideation and suicide attempts among prisoners in New South Wales, Australia. </a:t>
            </a:r>
            <a:r>
              <a:rPr lang="en-AU" sz="1400" i="1" dirty="0"/>
              <a:t>BMC Public Health </a:t>
            </a:r>
            <a:r>
              <a:rPr lang="en-AU" sz="1400" dirty="0"/>
              <a:t>12(14). http://bmcpublichealth.biomedcentral.com/articles/10.1186/1471-2458-12-14 </a:t>
            </a:r>
            <a:endParaRPr lang="en-AU" sz="1400" dirty="0" smtClean="0"/>
          </a:p>
          <a:p>
            <a:pPr marL="342900" indent="-342900">
              <a:buFont typeface="Arial" panose="020B0604020202020204" pitchFamily="34" charset="0"/>
              <a:buChar char="•"/>
            </a:pPr>
            <a:r>
              <a:rPr lang="en-AU" sz="1400" dirty="0"/>
              <a:t>Marzano, L., </a:t>
            </a:r>
            <a:r>
              <a:rPr lang="en-AU" sz="1400" dirty="0" err="1"/>
              <a:t>Hawton</a:t>
            </a:r>
            <a:r>
              <a:rPr lang="en-AU" sz="1400" dirty="0"/>
              <a:t>, K., </a:t>
            </a:r>
            <a:r>
              <a:rPr lang="en-AU" sz="1400" dirty="0" err="1"/>
              <a:t>Rivlin</a:t>
            </a:r>
            <a:r>
              <a:rPr lang="en-AU" sz="1400" dirty="0"/>
              <a:t>, A., Smith, N., Piper, M. &amp; </a:t>
            </a:r>
            <a:r>
              <a:rPr lang="en-AU" sz="1400" dirty="0" err="1"/>
              <a:t>Fazel</a:t>
            </a:r>
            <a:r>
              <a:rPr lang="en-AU" sz="1400" dirty="0"/>
              <a:t>, S. (2016) An overview of initiatives based on a systematic review of research on near-lethal suicide attempts.  </a:t>
            </a:r>
            <a:r>
              <a:rPr lang="en-AU" sz="1400" i="1" dirty="0"/>
              <a:t>Crisis, 37</a:t>
            </a:r>
            <a:r>
              <a:rPr lang="en-AU" sz="1400" dirty="0"/>
              <a:t>: </a:t>
            </a:r>
            <a:r>
              <a:rPr lang="en-AU" sz="1400" dirty="0" smtClean="0"/>
              <a:t>323-334</a:t>
            </a:r>
          </a:p>
          <a:p>
            <a:pPr marL="342900" indent="-342900">
              <a:buFont typeface="Arial" panose="020B0604020202020204" pitchFamily="34" charset="0"/>
              <a:buChar char="•"/>
            </a:pPr>
            <a:r>
              <a:rPr lang="en-AU" sz="1400" dirty="0" smtClean="0"/>
              <a:t>Pratt </a:t>
            </a:r>
            <a:r>
              <a:rPr lang="en-AU" sz="1400" dirty="0"/>
              <a:t>D, Piper M, Appleby L, Webb R &amp; Shaw J 2006. Suicide in recently released prisoners: a population-based cohort study. </a:t>
            </a:r>
            <a:r>
              <a:rPr lang="en-AU" sz="1400" i="1" dirty="0"/>
              <a:t>Lancet </a:t>
            </a:r>
            <a:r>
              <a:rPr lang="en-AU" sz="1400" dirty="0"/>
              <a:t>368(9,530): 119–123 </a:t>
            </a:r>
            <a:endParaRPr lang="en-AU" sz="1400" dirty="0" smtClean="0"/>
          </a:p>
          <a:p>
            <a:pPr marL="342900" indent="-342900">
              <a:buFont typeface="Arial" panose="020B0604020202020204" pitchFamily="34" charset="0"/>
              <a:buChar char="•"/>
            </a:pPr>
            <a:r>
              <a:rPr lang="en-AU" sz="1400" dirty="0" err="1"/>
              <a:t>Rivlin</a:t>
            </a:r>
            <a:r>
              <a:rPr lang="en-AU" sz="1400" dirty="0"/>
              <a:t>, A., </a:t>
            </a:r>
            <a:r>
              <a:rPr lang="en-AU" sz="1400" dirty="0" err="1"/>
              <a:t>Ferri</a:t>
            </a:r>
            <a:r>
              <a:rPr lang="en-AU" sz="1400" dirty="0"/>
              <a:t>, R., Marzano, L., </a:t>
            </a:r>
            <a:r>
              <a:rPr lang="en-AU" sz="1400" dirty="0" err="1"/>
              <a:t>Fazel</a:t>
            </a:r>
            <a:r>
              <a:rPr lang="en-AU" sz="1400" dirty="0"/>
              <a:t>, S. &amp; </a:t>
            </a:r>
            <a:r>
              <a:rPr lang="en-AU" sz="1400" dirty="0" err="1"/>
              <a:t>Hawton</a:t>
            </a:r>
            <a:r>
              <a:rPr lang="en-AU" sz="1400" dirty="0"/>
              <a:t>, K. (2013) A typology of male prisoners making near-lethal suicide attempts. </a:t>
            </a:r>
            <a:r>
              <a:rPr lang="en-AU" sz="1400" i="1" dirty="0"/>
              <a:t>Crisis, 34</a:t>
            </a:r>
            <a:r>
              <a:rPr lang="en-AU" sz="1400" dirty="0"/>
              <a:t>: 335-347</a:t>
            </a:r>
            <a:r>
              <a:rPr lang="en-AU" sz="1400" dirty="0" smtClean="0"/>
              <a:t>.</a:t>
            </a:r>
          </a:p>
          <a:p>
            <a:pPr marL="342900" indent="-342900">
              <a:buFont typeface="Arial" panose="020B0604020202020204" pitchFamily="34" charset="0"/>
              <a:buChar char="•"/>
            </a:pPr>
            <a:r>
              <a:rPr lang="en-AU" sz="1400" dirty="0" smtClean="0"/>
              <a:t>Willis, M., Baker, A., </a:t>
            </a:r>
            <a:r>
              <a:rPr lang="en-AU" sz="1400" dirty="0" err="1" smtClean="0"/>
              <a:t>Cussen</a:t>
            </a:r>
            <a:r>
              <a:rPr lang="en-AU" sz="1400" dirty="0" smtClean="0"/>
              <a:t>. &amp; Patterson, E. (2016)  Self-inflicted deaths in Australian prisons. </a:t>
            </a:r>
            <a:r>
              <a:rPr lang="en-AU" sz="1400" i="1" dirty="0" smtClean="0"/>
              <a:t>Trends &amp; issues in crime and criminal justice. </a:t>
            </a:r>
            <a:r>
              <a:rPr lang="en-AU" sz="1400" dirty="0" smtClean="0"/>
              <a:t>No. 513, August</a:t>
            </a:r>
            <a:endParaRPr lang="en-AU" sz="1400" dirty="0"/>
          </a:p>
          <a:p>
            <a:pPr marL="342900" indent="-342900">
              <a:buFont typeface="Arial" panose="020B0604020202020204" pitchFamily="34" charset="0"/>
              <a:buChar char="•"/>
            </a:pPr>
            <a:endParaRPr lang="en-AU" sz="1400" dirty="0"/>
          </a:p>
          <a:p>
            <a:pPr marL="342900" lvl="0" indent="-342900">
              <a:buFont typeface="Arial" panose="020B0604020202020204" pitchFamily="34" charset="0"/>
              <a:buChar char="•"/>
            </a:pPr>
            <a:endParaRPr lang="en-AU" sz="1400" dirty="0" smtClean="0">
              <a:solidFill>
                <a:prstClr val="black"/>
              </a:solidFill>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77706" y="5596796"/>
            <a:ext cx="1866293" cy="12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9946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80728"/>
          </a:xfrm>
        </p:spPr>
        <p:txBody>
          <a:bodyPr>
            <a:normAutofit/>
          </a:bodyPr>
          <a:lstStyle/>
          <a:p>
            <a:pPr algn="ctr"/>
            <a:r>
              <a:rPr lang="en-AU" sz="3600" dirty="0" smtClean="0"/>
              <a:t>Purpose of the Study</a:t>
            </a:r>
            <a:endParaRPr lang="en-AU" sz="3600" dirty="0"/>
          </a:p>
        </p:txBody>
      </p:sp>
      <p:sp>
        <p:nvSpPr>
          <p:cNvPr id="3" name="TextBox 2"/>
          <p:cNvSpPr txBox="1"/>
          <p:nvPr/>
        </p:nvSpPr>
        <p:spPr>
          <a:xfrm>
            <a:off x="107504" y="980728"/>
            <a:ext cx="9036496" cy="2893100"/>
          </a:xfrm>
          <a:prstGeom prst="rect">
            <a:avLst/>
          </a:prstGeom>
          <a:noFill/>
        </p:spPr>
        <p:txBody>
          <a:bodyPr wrap="square" rtlCol="0">
            <a:spAutoFit/>
          </a:bodyPr>
          <a:lstStyle/>
          <a:p>
            <a:pPr marL="342900" lvl="0" indent="-342900">
              <a:buFont typeface="Arial" panose="020B0604020202020204" pitchFamily="34" charset="0"/>
              <a:buChar char="•"/>
            </a:pPr>
            <a:r>
              <a:rPr lang="en-AU" sz="2600" dirty="0" smtClean="0">
                <a:solidFill>
                  <a:prstClr val="black"/>
                </a:solidFill>
              </a:rPr>
              <a:t>Prisoners are at much higher risk of suicide than the general population  </a:t>
            </a:r>
            <a:r>
              <a:rPr lang="en-AU" sz="2600" dirty="0" smtClean="0"/>
              <a:t>(</a:t>
            </a:r>
            <a:r>
              <a:rPr lang="en-AU" sz="2600" dirty="0" err="1" smtClean="0"/>
              <a:t>Fazel</a:t>
            </a:r>
            <a:r>
              <a:rPr lang="en-AU" sz="2600" dirty="0" smtClean="0"/>
              <a:t> et al., 2017)</a:t>
            </a:r>
          </a:p>
          <a:p>
            <a:pPr marL="342900" lvl="0" indent="-342900">
              <a:buFont typeface="Arial" panose="020B0604020202020204" pitchFamily="34" charset="0"/>
              <a:buChar char="•"/>
            </a:pPr>
            <a:r>
              <a:rPr lang="en-AU" sz="2600" dirty="0" smtClean="0"/>
              <a:t>Understanding of risk factors</a:t>
            </a:r>
            <a:r>
              <a:rPr lang="en-AU" sz="2600" dirty="0"/>
              <a:t> </a:t>
            </a:r>
            <a:r>
              <a:rPr lang="en-AU" sz="2600" dirty="0" smtClean="0"/>
              <a:t>associated with suicide and serious self-harm within prisoner populations less developed </a:t>
            </a:r>
            <a:r>
              <a:rPr lang="en-AU" sz="2600" dirty="0"/>
              <a:t>(</a:t>
            </a:r>
            <a:r>
              <a:rPr lang="en-AU" sz="2600" dirty="0" err="1"/>
              <a:t>Hawton</a:t>
            </a:r>
            <a:r>
              <a:rPr lang="en-AU" sz="2600" dirty="0"/>
              <a:t> et al., 2014) </a:t>
            </a:r>
          </a:p>
          <a:p>
            <a:pPr marL="342900" lvl="0" indent="-342900">
              <a:buFont typeface="Arial" panose="020B0604020202020204" pitchFamily="34" charset="0"/>
              <a:buChar char="•"/>
            </a:pPr>
            <a:r>
              <a:rPr lang="en-AU" sz="2600" dirty="0" smtClean="0">
                <a:solidFill>
                  <a:prstClr val="black"/>
                </a:solidFill>
              </a:rPr>
              <a:t>Potential </a:t>
            </a:r>
            <a:r>
              <a:rPr lang="en-AU" sz="2600" dirty="0">
                <a:solidFill>
                  <a:prstClr val="black"/>
                </a:solidFill>
              </a:rPr>
              <a:t>learnings in relation to strategies for suicide </a:t>
            </a:r>
            <a:r>
              <a:rPr lang="en-AU" sz="2600" dirty="0" smtClean="0">
                <a:solidFill>
                  <a:prstClr val="black"/>
                </a:solidFill>
              </a:rPr>
              <a:t>prevention &amp; management </a:t>
            </a:r>
            <a:r>
              <a:rPr lang="en-AU" sz="2600" dirty="0">
                <a:solidFill>
                  <a:prstClr val="black"/>
                </a:solidFill>
              </a:rPr>
              <a:t>of the risk of serious </a:t>
            </a:r>
            <a:r>
              <a:rPr lang="en-AU" sz="2600" dirty="0" smtClean="0">
                <a:solidFill>
                  <a:prstClr val="black"/>
                </a:solidFill>
              </a:rPr>
              <a:t>self-harm</a:t>
            </a:r>
            <a:endParaRPr lang="en-AU" sz="26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581128"/>
            <a:ext cx="2288330" cy="1449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3208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20688"/>
            <a:ext cx="9144000" cy="1440160"/>
          </a:xfrm>
        </p:spPr>
        <p:txBody>
          <a:bodyPr>
            <a:noAutofit/>
          </a:bodyPr>
          <a:lstStyle/>
          <a:p>
            <a:pPr algn="ctr"/>
            <a:r>
              <a:rPr lang="en-AU" sz="6000" dirty="0" smtClean="0"/>
              <a:t>Questions?</a:t>
            </a:r>
            <a:endParaRPr lang="en-AU" sz="6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204864"/>
            <a:ext cx="381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95277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4016"/>
            <a:ext cx="9144000" cy="692696"/>
          </a:xfrm>
        </p:spPr>
        <p:txBody>
          <a:bodyPr>
            <a:normAutofit/>
          </a:bodyPr>
          <a:lstStyle/>
          <a:p>
            <a:pPr algn="ctr"/>
            <a:r>
              <a:rPr lang="en-AU" sz="3600" dirty="0" smtClean="0"/>
              <a:t>Prisoners at higher risk of suicide</a:t>
            </a:r>
            <a:endParaRPr lang="en-AU" sz="3600" dirty="0"/>
          </a:p>
        </p:txBody>
      </p:sp>
      <p:sp>
        <p:nvSpPr>
          <p:cNvPr id="3" name="TextBox 2"/>
          <p:cNvSpPr txBox="1"/>
          <p:nvPr/>
        </p:nvSpPr>
        <p:spPr>
          <a:xfrm>
            <a:off x="0" y="854997"/>
            <a:ext cx="9144000" cy="4878259"/>
          </a:xfrm>
          <a:prstGeom prst="rect">
            <a:avLst/>
          </a:prstGeom>
          <a:noFill/>
        </p:spPr>
        <p:txBody>
          <a:bodyPr wrap="square" rtlCol="0">
            <a:spAutoFit/>
          </a:bodyPr>
          <a:lstStyle/>
          <a:p>
            <a:pPr marL="342900" lvl="0" indent="-342900">
              <a:spcAft>
                <a:spcPts val="600"/>
              </a:spcAft>
              <a:buFont typeface="Arial" panose="020B0604020202020204" pitchFamily="34" charset="0"/>
              <a:buChar char="•"/>
            </a:pPr>
            <a:r>
              <a:rPr lang="en-AU" sz="2600" dirty="0" smtClean="0">
                <a:solidFill>
                  <a:prstClr val="black"/>
                </a:solidFill>
              </a:rPr>
              <a:t>Prisoners have higher rates of suicide (typically 3-5 </a:t>
            </a:r>
            <a:r>
              <a:rPr lang="en-AU" sz="2600" dirty="0">
                <a:solidFill>
                  <a:prstClr val="black"/>
                </a:solidFill>
              </a:rPr>
              <a:t>x general population) (Willis </a:t>
            </a:r>
            <a:r>
              <a:rPr lang="en-AU" sz="2600" dirty="0" smtClean="0">
                <a:solidFill>
                  <a:prstClr val="black"/>
                </a:solidFill>
              </a:rPr>
              <a:t>et al., </a:t>
            </a:r>
            <a:r>
              <a:rPr lang="en-AU" sz="2600" dirty="0">
                <a:solidFill>
                  <a:prstClr val="black"/>
                </a:solidFill>
              </a:rPr>
              <a:t>2016) </a:t>
            </a:r>
          </a:p>
          <a:p>
            <a:pPr marL="342900" lvl="0" indent="-342900">
              <a:spcAft>
                <a:spcPts val="600"/>
              </a:spcAft>
              <a:buFont typeface="Arial" panose="020B0604020202020204" pitchFamily="34" charset="0"/>
              <a:buChar char="•"/>
            </a:pPr>
            <a:r>
              <a:rPr lang="en-AU" sz="2600" dirty="0">
                <a:solidFill>
                  <a:prstClr val="black"/>
                </a:solidFill>
              </a:rPr>
              <a:t>Enter prison with more risk factors for suicide than those in general community (Konrad et al</a:t>
            </a:r>
            <a:r>
              <a:rPr lang="en-AU" sz="2600" dirty="0" smtClean="0">
                <a:solidFill>
                  <a:prstClr val="black"/>
                </a:solidFill>
              </a:rPr>
              <a:t>., </a:t>
            </a:r>
            <a:r>
              <a:rPr lang="en-AU" sz="2600" dirty="0">
                <a:solidFill>
                  <a:prstClr val="black"/>
                </a:solidFill>
              </a:rPr>
              <a:t>2007; </a:t>
            </a:r>
            <a:r>
              <a:rPr lang="en-AU" sz="2600" dirty="0" err="1">
                <a:solidFill>
                  <a:prstClr val="black"/>
                </a:solidFill>
              </a:rPr>
              <a:t>Larney</a:t>
            </a:r>
            <a:r>
              <a:rPr lang="en-AU" sz="2600" dirty="0">
                <a:solidFill>
                  <a:prstClr val="black"/>
                </a:solidFill>
              </a:rPr>
              <a:t> et al</a:t>
            </a:r>
            <a:r>
              <a:rPr lang="en-AU" sz="2600" dirty="0" smtClean="0">
                <a:solidFill>
                  <a:prstClr val="black"/>
                </a:solidFill>
              </a:rPr>
              <a:t>., </a:t>
            </a:r>
            <a:r>
              <a:rPr lang="en-AU" sz="2600" dirty="0">
                <a:solidFill>
                  <a:prstClr val="black"/>
                </a:solidFill>
              </a:rPr>
              <a:t>2012)</a:t>
            </a:r>
          </a:p>
          <a:p>
            <a:pPr marL="342900" lvl="0" indent="-342900">
              <a:spcAft>
                <a:spcPts val="600"/>
              </a:spcAft>
              <a:buFont typeface="Arial" panose="020B0604020202020204" pitchFamily="34" charset="0"/>
              <a:buChar char="•"/>
            </a:pPr>
            <a:r>
              <a:rPr lang="en-AU" sz="2600" dirty="0">
                <a:solidFill>
                  <a:prstClr val="black"/>
                </a:solidFill>
              </a:rPr>
              <a:t>Remain at elevated risk of suicide following release (Daigle &amp; </a:t>
            </a:r>
            <a:r>
              <a:rPr lang="en-AU" sz="2600" dirty="0" err="1" smtClean="0">
                <a:solidFill>
                  <a:prstClr val="black"/>
                </a:solidFill>
              </a:rPr>
              <a:t>Naud</a:t>
            </a:r>
            <a:r>
              <a:rPr lang="en-AU" sz="2600" dirty="0" smtClean="0">
                <a:solidFill>
                  <a:prstClr val="black"/>
                </a:solidFill>
              </a:rPr>
              <a:t>, </a:t>
            </a:r>
            <a:r>
              <a:rPr lang="en-AU" sz="2600" dirty="0">
                <a:solidFill>
                  <a:prstClr val="black"/>
                </a:solidFill>
              </a:rPr>
              <a:t>2012; Pratt et </a:t>
            </a:r>
            <a:r>
              <a:rPr lang="en-AU" sz="2600" dirty="0" smtClean="0">
                <a:solidFill>
                  <a:prstClr val="black"/>
                </a:solidFill>
              </a:rPr>
              <a:t>al., </a:t>
            </a:r>
            <a:r>
              <a:rPr lang="en-AU" sz="2600" dirty="0">
                <a:solidFill>
                  <a:prstClr val="black"/>
                </a:solidFill>
              </a:rPr>
              <a:t>2006</a:t>
            </a:r>
            <a:r>
              <a:rPr lang="en-AU" sz="2600" dirty="0" smtClean="0">
                <a:solidFill>
                  <a:prstClr val="black"/>
                </a:solidFill>
              </a:rPr>
              <a:t>)</a:t>
            </a:r>
          </a:p>
          <a:p>
            <a:pPr marL="342900" lvl="0" indent="-342900">
              <a:spcAft>
                <a:spcPts val="600"/>
              </a:spcAft>
              <a:buFont typeface="Arial" panose="020B0604020202020204" pitchFamily="34" charset="0"/>
              <a:buChar char="•"/>
            </a:pPr>
            <a:r>
              <a:rPr lang="en-AU" sz="2600" dirty="0">
                <a:solidFill>
                  <a:prstClr val="black"/>
                </a:solidFill>
              </a:rPr>
              <a:t>Almost 25% of prison entrants have history of self-harm (AIHW, 2015)</a:t>
            </a:r>
          </a:p>
          <a:p>
            <a:pPr marL="342900" lvl="0" indent="-342900">
              <a:spcAft>
                <a:spcPts val="600"/>
              </a:spcAft>
              <a:buFont typeface="Arial" panose="020B0604020202020204" pitchFamily="34" charset="0"/>
              <a:buChar char="•"/>
            </a:pPr>
            <a:r>
              <a:rPr lang="en-AU" sz="2600" dirty="0">
                <a:solidFill>
                  <a:prstClr val="black"/>
                </a:solidFill>
              </a:rPr>
              <a:t>4% of </a:t>
            </a:r>
            <a:r>
              <a:rPr lang="en-AU" sz="2600" dirty="0" err="1">
                <a:solidFill>
                  <a:prstClr val="black"/>
                </a:solidFill>
              </a:rPr>
              <a:t>dischargees</a:t>
            </a:r>
            <a:r>
              <a:rPr lang="en-AU" sz="2600" dirty="0">
                <a:solidFill>
                  <a:prstClr val="black"/>
                </a:solidFill>
              </a:rPr>
              <a:t> report self-harming in prison (AIHW, 2015)</a:t>
            </a:r>
          </a:p>
          <a:p>
            <a:pPr marL="342900" lvl="0" indent="-342900">
              <a:spcAft>
                <a:spcPts val="600"/>
              </a:spcAft>
              <a:buFont typeface="Arial" panose="020B0604020202020204" pitchFamily="34" charset="0"/>
              <a:buChar char="•"/>
            </a:pPr>
            <a:r>
              <a:rPr lang="en-AU" sz="2600" dirty="0">
                <a:solidFill>
                  <a:prstClr val="black"/>
                </a:solidFill>
              </a:rPr>
              <a:t>7% of entrants are identified at risk of self-harm or suicide (AIHW, 2015</a:t>
            </a:r>
            <a:r>
              <a:rPr lang="en-AU" sz="2600" dirty="0" smtClean="0">
                <a:solidFill>
                  <a:prstClr val="black"/>
                </a:solidFill>
              </a:rPr>
              <a:t>)</a:t>
            </a:r>
            <a:endParaRPr lang="en-AU" sz="2600" dirty="0">
              <a:solidFill>
                <a:prstClr val="black"/>
              </a:solidFill>
            </a:endParaRPr>
          </a:p>
        </p:txBody>
      </p:sp>
    </p:spTree>
    <p:extLst>
      <p:ext uri="{BB962C8B-B14F-4D97-AF65-F5344CB8AC3E}">
        <p14:creationId xmlns:p14="http://schemas.microsoft.com/office/powerpoint/2010/main" val="35354227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144" y="188640"/>
            <a:ext cx="8229600" cy="1143000"/>
          </a:xfrm>
        </p:spPr>
        <p:txBody>
          <a:bodyPr>
            <a:noAutofit/>
          </a:bodyPr>
          <a:lstStyle/>
          <a:p>
            <a:pPr algn="ctr"/>
            <a:r>
              <a:rPr lang="en-AU" sz="3600" dirty="0" smtClean="0"/>
              <a:t>High rates of Suicide in Prison compared with General population </a:t>
            </a:r>
            <a:br>
              <a:rPr lang="en-AU" sz="3600" dirty="0" smtClean="0"/>
            </a:br>
            <a:r>
              <a:rPr lang="en-AU" sz="2000" dirty="0" smtClean="0"/>
              <a:t>(Self-Inflicted Deaths: Prison vs </a:t>
            </a:r>
            <a:r>
              <a:rPr lang="en-AU" sz="2000" dirty="0" smtClean="0"/>
              <a:t>Community 1999-2012</a:t>
            </a:r>
            <a:r>
              <a:rPr lang="en-AU" sz="2000" dirty="0" smtClean="0"/>
              <a:t>)</a:t>
            </a:r>
            <a:endParaRPr lang="en-AU" sz="3600" dirty="0"/>
          </a:p>
        </p:txBody>
      </p:sp>
      <p:sp>
        <p:nvSpPr>
          <p:cNvPr id="5" name="TextBox 4"/>
          <p:cNvSpPr txBox="1"/>
          <p:nvPr/>
        </p:nvSpPr>
        <p:spPr>
          <a:xfrm>
            <a:off x="473461" y="5816297"/>
            <a:ext cx="7717113" cy="276999"/>
          </a:xfrm>
          <a:prstGeom prst="rect">
            <a:avLst/>
          </a:prstGeom>
          <a:noFill/>
        </p:spPr>
        <p:txBody>
          <a:bodyPr wrap="none" rtlCol="0">
            <a:spAutoFit/>
          </a:bodyPr>
          <a:lstStyle/>
          <a:p>
            <a:r>
              <a:rPr lang="en-AU" sz="1200" dirty="0" smtClean="0"/>
              <a:t>Source</a:t>
            </a:r>
            <a:r>
              <a:rPr lang="en-AU" sz="1200" dirty="0"/>
              <a:t>: National Deaths in Custody Program, AIC data file; Australian Bureau of Statistics, Causes of Death, 1999–2012</a:t>
            </a:r>
          </a:p>
        </p:txBody>
      </p:sp>
      <p:pic>
        <p:nvPicPr>
          <p:cNvPr id="8194" name="Picture 2" descr="https://aic.gov.au/sites/default/files/publications/tandi/images/513-figure_04.pn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611560" y="1494953"/>
            <a:ext cx="7704856" cy="4598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953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461" y="197768"/>
            <a:ext cx="8229600" cy="1143000"/>
          </a:xfrm>
        </p:spPr>
        <p:txBody>
          <a:bodyPr>
            <a:noAutofit/>
          </a:bodyPr>
          <a:lstStyle/>
          <a:p>
            <a:pPr algn="ctr"/>
            <a:r>
              <a:rPr lang="en-AU" sz="3600" dirty="0" smtClean="0"/>
              <a:t>Self-inflicted deaths represent less than a third of deaths in prison</a:t>
            </a:r>
            <a:br>
              <a:rPr lang="en-AU" sz="3600" dirty="0" smtClean="0"/>
            </a:br>
            <a:r>
              <a:rPr lang="en-AU" sz="2000" dirty="0" smtClean="0"/>
              <a:t>(Deaths in Prison Custody 1980-2013)</a:t>
            </a:r>
            <a:endParaRPr lang="en-AU" sz="2000" dirty="0"/>
          </a:p>
        </p:txBody>
      </p:sp>
      <p:pic>
        <p:nvPicPr>
          <p:cNvPr id="6148" name="Picture 4" descr="https://aic.gov.au/sites/default/files/publications/tandi/images/513-figure_01.pn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39552" y="1253803"/>
            <a:ext cx="7488832" cy="45514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3461" y="5676205"/>
            <a:ext cx="3766224" cy="276999"/>
          </a:xfrm>
          <a:prstGeom prst="rect">
            <a:avLst/>
          </a:prstGeom>
          <a:noFill/>
        </p:spPr>
        <p:txBody>
          <a:bodyPr wrap="none" rtlCol="0">
            <a:spAutoFit/>
          </a:bodyPr>
          <a:lstStyle/>
          <a:p>
            <a:r>
              <a:rPr lang="en-AU" sz="1200" dirty="0">
                <a:solidFill>
                  <a:prstClr val="black"/>
                </a:solidFill>
              </a:rPr>
              <a:t>Source: National Deaths in Custody Program, AIC data file</a:t>
            </a:r>
          </a:p>
        </p:txBody>
      </p:sp>
    </p:spTree>
    <p:extLst>
      <p:ext uri="{BB962C8B-B14F-4D97-AF65-F5344CB8AC3E}">
        <p14:creationId xmlns:p14="http://schemas.microsoft.com/office/powerpoint/2010/main" val="4219392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16024"/>
            <a:ext cx="8964488" cy="692696"/>
          </a:xfrm>
        </p:spPr>
        <p:txBody>
          <a:bodyPr>
            <a:normAutofit fontScale="90000"/>
          </a:bodyPr>
          <a:lstStyle/>
          <a:p>
            <a:pPr algn="ctr"/>
            <a:r>
              <a:rPr lang="en-AU" sz="3600" dirty="0" smtClean="0"/>
              <a:t>Range of predictors and risk factors identified in the literature - 1</a:t>
            </a:r>
            <a:endParaRPr lang="en-AU" sz="3600" dirty="0"/>
          </a:p>
        </p:txBody>
      </p:sp>
      <p:sp>
        <p:nvSpPr>
          <p:cNvPr id="3" name="TextBox 2"/>
          <p:cNvSpPr txBox="1"/>
          <p:nvPr/>
        </p:nvSpPr>
        <p:spPr>
          <a:xfrm>
            <a:off x="107504" y="1265847"/>
            <a:ext cx="8856984" cy="5847755"/>
          </a:xfrm>
          <a:prstGeom prst="rect">
            <a:avLst/>
          </a:prstGeom>
          <a:noFill/>
        </p:spPr>
        <p:txBody>
          <a:bodyPr wrap="square" rtlCol="0">
            <a:spAutoFit/>
          </a:bodyPr>
          <a:lstStyle/>
          <a:p>
            <a:pPr marL="342900" indent="-342900">
              <a:buFont typeface="Arial" panose="020B0604020202020204" pitchFamily="34" charset="0"/>
              <a:buChar char="•"/>
            </a:pPr>
            <a:r>
              <a:rPr lang="en-AU" sz="2200" dirty="0">
                <a:ea typeface="Calibri"/>
                <a:cs typeface="Times New Roman"/>
              </a:rPr>
              <a:t>History of self-harm is a risk factor (Marzano et </a:t>
            </a:r>
            <a:r>
              <a:rPr lang="en-AU" sz="2200" dirty="0" smtClean="0">
                <a:ea typeface="Calibri"/>
                <a:cs typeface="Times New Roman"/>
              </a:rPr>
              <a:t>al., </a:t>
            </a:r>
            <a:r>
              <a:rPr lang="en-AU" sz="2200" dirty="0">
                <a:ea typeface="Calibri"/>
                <a:cs typeface="Times New Roman"/>
              </a:rPr>
              <a:t>2016) </a:t>
            </a:r>
            <a:r>
              <a:rPr lang="en-AU" sz="2200" dirty="0" smtClean="0">
                <a:ea typeface="Calibri"/>
                <a:cs typeface="Times New Roman"/>
              </a:rPr>
              <a:t>but </a:t>
            </a:r>
            <a:r>
              <a:rPr lang="en-AU" sz="2200" dirty="0">
                <a:ea typeface="Calibri"/>
                <a:cs typeface="Times New Roman"/>
              </a:rPr>
              <a:t>doesn’t need to be serious self-harm (</a:t>
            </a:r>
            <a:r>
              <a:rPr lang="en-AU" sz="2200" dirty="0" err="1">
                <a:ea typeface="Calibri"/>
                <a:cs typeface="Times New Roman"/>
              </a:rPr>
              <a:t>Hawton</a:t>
            </a:r>
            <a:r>
              <a:rPr lang="en-AU" sz="2200" dirty="0">
                <a:ea typeface="Calibri"/>
                <a:cs typeface="Times New Roman"/>
              </a:rPr>
              <a:t> et </a:t>
            </a:r>
            <a:r>
              <a:rPr lang="en-AU" sz="2200" dirty="0" smtClean="0">
                <a:ea typeface="Calibri"/>
                <a:cs typeface="Times New Roman"/>
              </a:rPr>
              <a:t>al, </a:t>
            </a:r>
            <a:r>
              <a:rPr lang="en-AU" sz="2200" dirty="0">
                <a:ea typeface="Calibri"/>
                <a:cs typeface="Times New Roman"/>
              </a:rPr>
              <a:t>2014</a:t>
            </a:r>
            <a:r>
              <a:rPr lang="en-AU" sz="2200" dirty="0" smtClean="0">
                <a:ea typeface="Calibri"/>
                <a:cs typeface="Times New Roman"/>
              </a:rPr>
              <a:t>)</a:t>
            </a:r>
          </a:p>
          <a:p>
            <a:endParaRPr lang="en-AU" sz="2200" dirty="0">
              <a:ea typeface="Calibri"/>
              <a:cs typeface="Times New Roman"/>
            </a:endParaRPr>
          </a:p>
          <a:p>
            <a:pPr marL="342900" indent="-342900">
              <a:buFont typeface="Arial" panose="020B0604020202020204" pitchFamily="34" charset="0"/>
              <a:buChar char="•"/>
            </a:pPr>
            <a:r>
              <a:rPr lang="en-AU" sz="2200" dirty="0">
                <a:ea typeface="Calibri"/>
                <a:cs typeface="Times New Roman"/>
              </a:rPr>
              <a:t>Males: older age (esp. 30-49); previous moderate or high lethality self-harm (</a:t>
            </a:r>
            <a:r>
              <a:rPr lang="en-AU" sz="2200" dirty="0" err="1">
                <a:ea typeface="Calibri"/>
                <a:cs typeface="Times New Roman"/>
              </a:rPr>
              <a:t>Hawton</a:t>
            </a:r>
            <a:r>
              <a:rPr lang="en-AU" sz="2200" dirty="0">
                <a:ea typeface="Calibri"/>
                <a:cs typeface="Times New Roman"/>
              </a:rPr>
              <a:t> et </a:t>
            </a:r>
            <a:r>
              <a:rPr lang="en-AU" sz="2200" dirty="0" smtClean="0">
                <a:ea typeface="Calibri"/>
                <a:cs typeface="Times New Roman"/>
              </a:rPr>
              <a:t>al., </a:t>
            </a:r>
            <a:r>
              <a:rPr lang="en-AU" sz="2200" dirty="0">
                <a:ea typeface="Calibri"/>
                <a:cs typeface="Times New Roman"/>
              </a:rPr>
              <a:t>2014</a:t>
            </a:r>
            <a:r>
              <a:rPr lang="en-AU" sz="2200" dirty="0" smtClean="0">
                <a:ea typeface="Calibri"/>
                <a:cs typeface="Times New Roman"/>
              </a:rPr>
              <a:t>)</a:t>
            </a:r>
          </a:p>
          <a:p>
            <a:endParaRPr lang="en-AU" sz="2200" dirty="0">
              <a:ea typeface="Calibri"/>
              <a:cs typeface="Times New Roman"/>
            </a:endParaRPr>
          </a:p>
          <a:p>
            <a:pPr marL="342900" indent="-342900">
              <a:buFont typeface="Arial" panose="020B0604020202020204" pitchFamily="34" charset="0"/>
              <a:buChar char="•"/>
            </a:pPr>
            <a:r>
              <a:rPr lang="en-AU" sz="2200" dirty="0">
                <a:ea typeface="Calibri"/>
                <a:cs typeface="Times New Roman"/>
              </a:rPr>
              <a:t>Females: life sentence; previous self-harm  (</a:t>
            </a:r>
            <a:r>
              <a:rPr lang="en-AU" sz="2200" dirty="0" err="1">
                <a:ea typeface="Calibri"/>
                <a:cs typeface="Times New Roman"/>
              </a:rPr>
              <a:t>Hawton</a:t>
            </a:r>
            <a:r>
              <a:rPr lang="en-AU" sz="2200" dirty="0">
                <a:ea typeface="Calibri"/>
                <a:cs typeface="Times New Roman"/>
              </a:rPr>
              <a:t> et </a:t>
            </a:r>
            <a:r>
              <a:rPr lang="en-AU" sz="2200" dirty="0" smtClean="0">
                <a:ea typeface="Calibri"/>
                <a:cs typeface="Times New Roman"/>
              </a:rPr>
              <a:t>al., </a:t>
            </a:r>
            <a:r>
              <a:rPr lang="en-AU" sz="2200" dirty="0">
                <a:ea typeface="Calibri"/>
                <a:cs typeface="Times New Roman"/>
              </a:rPr>
              <a:t>2014</a:t>
            </a:r>
            <a:r>
              <a:rPr lang="en-AU" sz="2200" dirty="0" smtClean="0">
                <a:ea typeface="Calibri"/>
                <a:cs typeface="Times New Roman"/>
              </a:rPr>
              <a:t>)</a:t>
            </a:r>
          </a:p>
          <a:p>
            <a:pPr marL="342900" indent="-342900">
              <a:buFont typeface="Arial" panose="020B0604020202020204" pitchFamily="34" charset="0"/>
              <a:buChar char="•"/>
            </a:pPr>
            <a:endParaRPr lang="en-AU" sz="2200" dirty="0" smtClean="0">
              <a:ea typeface="Calibri"/>
              <a:cs typeface="Times New Roman"/>
            </a:endParaRPr>
          </a:p>
          <a:p>
            <a:pPr marL="342900" indent="-342900">
              <a:buFont typeface="Arial" panose="020B0604020202020204" pitchFamily="34" charset="0"/>
              <a:buChar char="•"/>
            </a:pPr>
            <a:r>
              <a:rPr lang="en-AU" sz="2200" dirty="0" smtClean="0">
                <a:ea typeface="Calibri"/>
                <a:cs typeface="Times New Roman"/>
              </a:rPr>
              <a:t>Suicide rates higher amongst those prisoners on remand/ </a:t>
            </a:r>
            <a:r>
              <a:rPr lang="en-AU" sz="2200" dirty="0" err="1" smtClean="0">
                <a:ea typeface="Calibri"/>
                <a:cs typeface="Times New Roman"/>
              </a:rPr>
              <a:t>unsentenced</a:t>
            </a:r>
            <a:r>
              <a:rPr lang="en-AU" sz="2200" dirty="0" smtClean="0">
                <a:ea typeface="Calibri"/>
                <a:cs typeface="Times New Roman"/>
              </a:rPr>
              <a:t> (Austin et al., 2014)</a:t>
            </a:r>
          </a:p>
          <a:p>
            <a:pPr marL="342900" indent="-342900">
              <a:buFont typeface="Arial" panose="020B0604020202020204" pitchFamily="34" charset="0"/>
              <a:buChar char="•"/>
            </a:pPr>
            <a:endParaRPr lang="en-AU" sz="2200" dirty="0">
              <a:ea typeface="Calibri"/>
              <a:cs typeface="Times New Roman"/>
            </a:endParaRPr>
          </a:p>
          <a:p>
            <a:pPr marL="342900" lvl="0" indent="-342900">
              <a:buFont typeface="Arial" panose="020B0604020202020204" pitchFamily="34" charset="0"/>
              <a:buChar char="•"/>
            </a:pPr>
            <a:r>
              <a:rPr lang="en-AU" sz="2200" dirty="0">
                <a:ea typeface="Calibri"/>
                <a:cs typeface="Times New Roman"/>
              </a:rPr>
              <a:t>No associations with rates of overcrowding, ratio of prisoners to staff, prison capacity, mean cost per prisoner per day, mean length of imprisonment (</a:t>
            </a:r>
            <a:r>
              <a:rPr lang="en-AU" sz="2200" dirty="0" err="1">
                <a:ea typeface="Calibri"/>
                <a:cs typeface="Times New Roman"/>
              </a:rPr>
              <a:t>Fazel</a:t>
            </a:r>
            <a:r>
              <a:rPr lang="en-AU" sz="2200" dirty="0">
                <a:ea typeface="Calibri"/>
                <a:cs typeface="Times New Roman"/>
              </a:rPr>
              <a:t> et </a:t>
            </a:r>
            <a:r>
              <a:rPr lang="en-AU" sz="2200" dirty="0" smtClean="0">
                <a:ea typeface="Calibri"/>
                <a:cs typeface="Times New Roman"/>
              </a:rPr>
              <a:t>al., </a:t>
            </a:r>
            <a:r>
              <a:rPr lang="en-AU" sz="2200" dirty="0">
                <a:ea typeface="Calibri"/>
                <a:cs typeface="Times New Roman"/>
              </a:rPr>
              <a:t>2017)</a:t>
            </a:r>
          </a:p>
          <a:p>
            <a:pPr marL="342900" indent="-342900">
              <a:buFont typeface="Arial" panose="020B0604020202020204" pitchFamily="34" charset="0"/>
              <a:buChar char="•"/>
            </a:pPr>
            <a:endParaRPr lang="en-AU" sz="2200" dirty="0">
              <a:ea typeface="Calibri"/>
              <a:cs typeface="Times New Roman"/>
            </a:endParaRPr>
          </a:p>
          <a:p>
            <a:pPr marL="342900" lvl="0" indent="-342900">
              <a:buFont typeface="Arial" panose="020B0604020202020204" pitchFamily="34" charset="0"/>
              <a:buChar char="•"/>
            </a:pPr>
            <a:endParaRPr lang="en-AU" sz="2200" dirty="0"/>
          </a:p>
          <a:p>
            <a:pPr marL="342900" indent="-342900">
              <a:buFont typeface="Arial" panose="020B0604020202020204" pitchFamily="34" charset="0"/>
              <a:buChar char="•"/>
            </a:pPr>
            <a:endParaRPr lang="en-AU" sz="2200" dirty="0" smtClean="0">
              <a:ea typeface="Calibri"/>
              <a:cs typeface="Times New Roman"/>
            </a:endParaRPr>
          </a:p>
        </p:txBody>
      </p:sp>
    </p:spTree>
    <p:extLst>
      <p:ext uri="{BB962C8B-B14F-4D97-AF65-F5344CB8AC3E}">
        <p14:creationId xmlns:p14="http://schemas.microsoft.com/office/powerpoint/2010/main" val="1028379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16024"/>
            <a:ext cx="8892480" cy="692696"/>
          </a:xfrm>
        </p:spPr>
        <p:txBody>
          <a:bodyPr>
            <a:normAutofit fontScale="90000"/>
          </a:bodyPr>
          <a:lstStyle/>
          <a:p>
            <a:pPr algn="ctr"/>
            <a:r>
              <a:rPr lang="en-AU" sz="3600" dirty="0" smtClean="0"/>
              <a:t>Range of predictors and risk factors identified in the literature - 2</a:t>
            </a:r>
            <a:endParaRPr lang="en-AU" sz="3600" dirty="0"/>
          </a:p>
        </p:txBody>
      </p:sp>
      <p:sp>
        <p:nvSpPr>
          <p:cNvPr id="3" name="TextBox 2"/>
          <p:cNvSpPr txBox="1"/>
          <p:nvPr/>
        </p:nvSpPr>
        <p:spPr>
          <a:xfrm>
            <a:off x="107504" y="1272817"/>
            <a:ext cx="8784976" cy="5262979"/>
          </a:xfrm>
          <a:prstGeom prst="rect">
            <a:avLst/>
          </a:prstGeom>
          <a:noFill/>
        </p:spPr>
        <p:txBody>
          <a:bodyPr wrap="square" rtlCol="0">
            <a:spAutoFit/>
          </a:bodyPr>
          <a:lstStyle/>
          <a:p>
            <a:pPr marL="342900" indent="-342900">
              <a:buFont typeface="Arial" panose="020B0604020202020204" pitchFamily="34" charset="0"/>
              <a:buChar char="•"/>
            </a:pPr>
            <a:r>
              <a:rPr lang="en-AU" sz="2400" dirty="0" smtClean="0">
                <a:ea typeface="Calibri"/>
                <a:cs typeface="Times New Roman"/>
              </a:rPr>
              <a:t>History </a:t>
            </a:r>
            <a:r>
              <a:rPr lang="en-AU" sz="2400" dirty="0">
                <a:ea typeface="Calibri"/>
                <a:cs typeface="Times New Roman"/>
              </a:rPr>
              <a:t>of self harm &amp; attempted suicide in &amp; out of </a:t>
            </a:r>
            <a:r>
              <a:rPr lang="en-AU" sz="2400" dirty="0" smtClean="0">
                <a:ea typeface="Calibri"/>
                <a:cs typeface="Times New Roman"/>
              </a:rPr>
              <a:t>prison; History </a:t>
            </a:r>
            <a:r>
              <a:rPr lang="en-AU" sz="2400" dirty="0">
                <a:ea typeface="Calibri"/>
                <a:cs typeface="Times New Roman"/>
              </a:rPr>
              <a:t>of adverse life </a:t>
            </a:r>
            <a:r>
              <a:rPr lang="en-AU" sz="2400" dirty="0" smtClean="0">
                <a:ea typeface="Calibri"/>
                <a:cs typeface="Times New Roman"/>
              </a:rPr>
              <a:t>events; Family </a:t>
            </a:r>
            <a:r>
              <a:rPr lang="en-AU" sz="2400" dirty="0">
                <a:ea typeface="Calibri"/>
                <a:cs typeface="Times New Roman"/>
              </a:rPr>
              <a:t>history of </a:t>
            </a:r>
            <a:r>
              <a:rPr lang="en-AU" sz="2400" dirty="0" smtClean="0">
                <a:ea typeface="Calibri"/>
                <a:cs typeface="Times New Roman"/>
              </a:rPr>
              <a:t>suicide; More </a:t>
            </a:r>
            <a:r>
              <a:rPr lang="en-AU" sz="2400" dirty="0">
                <a:ea typeface="Calibri"/>
                <a:cs typeface="Times New Roman"/>
              </a:rPr>
              <a:t>negative experiences of prison (e.g., </a:t>
            </a:r>
            <a:r>
              <a:rPr lang="en-AU" sz="2400" dirty="0" smtClean="0">
                <a:ea typeface="Calibri"/>
                <a:cs typeface="Times New Roman"/>
              </a:rPr>
              <a:t>bullying); High </a:t>
            </a:r>
            <a:r>
              <a:rPr lang="en-AU" sz="2400" dirty="0">
                <a:ea typeface="Calibri"/>
                <a:cs typeface="Times New Roman"/>
              </a:rPr>
              <a:t>suicidal </a:t>
            </a:r>
            <a:r>
              <a:rPr lang="en-AU" sz="2400" dirty="0" smtClean="0">
                <a:ea typeface="Calibri"/>
                <a:cs typeface="Times New Roman"/>
              </a:rPr>
              <a:t>intent; Short </a:t>
            </a:r>
            <a:r>
              <a:rPr lang="en-AU" sz="2400" dirty="0">
                <a:ea typeface="Calibri"/>
                <a:cs typeface="Times New Roman"/>
              </a:rPr>
              <a:t>period in custody or in current </a:t>
            </a:r>
            <a:r>
              <a:rPr lang="en-AU" sz="2400" dirty="0" smtClean="0">
                <a:ea typeface="Calibri"/>
                <a:cs typeface="Times New Roman"/>
              </a:rPr>
              <a:t>prison; Co-morbidity </a:t>
            </a:r>
            <a:r>
              <a:rPr lang="en-AU" sz="2400" dirty="0">
                <a:ea typeface="Calibri"/>
                <a:cs typeface="Times New Roman"/>
              </a:rPr>
              <a:t>of psychiatric </a:t>
            </a:r>
            <a:r>
              <a:rPr lang="en-AU" sz="2400" dirty="0" smtClean="0">
                <a:ea typeface="Calibri"/>
                <a:cs typeface="Times New Roman"/>
              </a:rPr>
              <a:t>disorders (Marzano et al., 2016)</a:t>
            </a:r>
          </a:p>
          <a:p>
            <a:pPr marL="342900" indent="-342900">
              <a:buFont typeface="Arial" panose="020B0604020202020204" pitchFamily="34" charset="0"/>
              <a:buChar char="•"/>
            </a:pPr>
            <a:endParaRPr lang="en-AU" sz="2400" dirty="0" smtClean="0">
              <a:ea typeface="Calibri"/>
              <a:cs typeface="Times New Roman"/>
            </a:endParaRPr>
          </a:p>
          <a:p>
            <a:pPr marL="342900" indent="-342900">
              <a:buFont typeface="Arial" panose="020B0604020202020204" pitchFamily="34" charset="0"/>
              <a:buChar char="•"/>
            </a:pPr>
            <a:r>
              <a:rPr lang="en-AU" sz="2400" dirty="0" smtClean="0">
                <a:ea typeface="Calibri"/>
                <a:cs typeface="Times New Roman"/>
              </a:rPr>
              <a:t>Attempts due to </a:t>
            </a:r>
            <a:r>
              <a:rPr lang="en-AU" sz="2400" dirty="0"/>
              <a:t>prisoner being unable to cope in prison; motivated by psychotic symptoms; instrumental motives; “unexpected” by the prisoners themselves; associated with withdrawal from drugs (</a:t>
            </a:r>
            <a:r>
              <a:rPr lang="en-AU" sz="2400" dirty="0" err="1"/>
              <a:t>Rivlin</a:t>
            </a:r>
            <a:r>
              <a:rPr lang="en-AU" sz="2400" dirty="0"/>
              <a:t> et </a:t>
            </a:r>
            <a:r>
              <a:rPr lang="en-AU" sz="2400" dirty="0" smtClean="0"/>
              <a:t>al., </a:t>
            </a:r>
            <a:r>
              <a:rPr lang="en-AU" sz="2400" dirty="0"/>
              <a:t>2013)</a:t>
            </a:r>
          </a:p>
          <a:p>
            <a:pPr marL="342900" indent="-342900">
              <a:buFont typeface="Arial" panose="020B0604020202020204" pitchFamily="34" charset="0"/>
              <a:buChar char="•"/>
            </a:pPr>
            <a:endParaRPr lang="en-AU" sz="2400" dirty="0" smtClean="0">
              <a:ea typeface="Calibri"/>
              <a:cs typeface="Times New Roman"/>
            </a:endParaRPr>
          </a:p>
          <a:p>
            <a:pPr marL="342900" indent="-342900">
              <a:buFont typeface="Arial" panose="020B0604020202020204" pitchFamily="34" charset="0"/>
              <a:buChar char="•"/>
            </a:pPr>
            <a:endParaRPr lang="en-AU" sz="2400" dirty="0" smtClean="0">
              <a:ea typeface="Calibri"/>
              <a:cs typeface="Times New Roman"/>
            </a:endParaRPr>
          </a:p>
          <a:p>
            <a:pPr lvl="0"/>
            <a:endParaRPr lang="en-AU" sz="2400" dirty="0"/>
          </a:p>
          <a:p>
            <a:pPr marL="342900" indent="-342900">
              <a:buFont typeface="Arial" panose="020B0604020202020204" pitchFamily="34" charset="0"/>
              <a:buChar char="•"/>
            </a:pPr>
            <a:endParaRPr lang="en-AU" sz="2400" dirty="0" smtClean="0">
              <a:ea typeface="Calibri"/>
              <a:cs typeface="Times New Roman"/>
            </a:endParaRPr>
          </a:p>
        </p:txBody>
      </p:sp>
    </p:spTree>
    <p:extLst>
      <p:ext uri="{BB962C8B-B14F-4D97-AF65-F5344CB8AC3E}">
        <p14:creationId xmlns:p14="http://schemas.microsoft.com/office/powerpoint/2010/main" val="357823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8" y="260648"/>
            <a:ext cx="4343061" cy="2060848"/>
          </a:xfrm>
        </p:spPr>
        <p:txBody>
          <a:bodyPr>
            <a:normAutofit fontScale="90000"/>
          </a:bodyPr>
          <a:lstStyle/>
          <a:p>
            <a:pPr lvl="0" algn="ctr"/>
            <a:r>
              <a:rPr lang="en-AU" sz="3100" dirty="0" smtClean="0"/>
              <a:t/>
            </a:r>
            <a:br>
              <a:rPr lang="en-AU" sz="3100" dirty="0" smtClean="0"/>
            </a:br>
            <a:r>
              <a:rPr lang="en-AU" sz="3100" dirty="0" smtClean="0"/>
              <a:t>QCS Study: </a:t>
            </a:r>
            <a:r>
              <a:rPr lang="en-AU" sz="3100" dirty="0">
                <a:solidFill>
                  <a:prstClr val="black"/>
                </a:solidFill>
              </a:rPr>
              <a:t>Possible </a:t>
            </a:r>
            <a:r>
              <a:rPr lang="en-AU" sz="3100" dirty="0" smtClean="0">
                <a:solidFill>
                  <a:prstClr val="black"/>
                </a:solidFill>
              </a:rPr>
              <a:t>Predictors </a:t>
            </a:r>
            <a:r>
              <a:rPr lang="en-AU" sz="3100" dirty="0">
                <a:solidFill>
                  <a:prstClr val="black"/>
                </a:solidFill>
              </a:rPr>
              <a:t>from the </a:t>
            </a:r>
            <a:r>
              <a:rPr lang="en-AU" sz="3100" dirty="0" smtClean="0">
                <a:solidFill>
                  <a:prstClr val="black"/>
                </a:solidFill>
              </a:rPr>
              <a:t>Literature</a:t>
            </a:r>
            <a:r>
              <a:rPr lang="en-AU" sz="3600" dirty="0">
                <a:solidFill>
                  <a:prstClr val="black"/>
                </a:solidFill>
              </a:rPr>
              <a:t/>
            </a:r>
            <a:br>
              <a:rPr lang="en-AU" sz="3600" dirty="0">
                <a:solidFill>
                  <a:prstClr val="black"/>
                </a:solidFill>
              </a:rPr>
            </a:br>
            <a:endParaRPr lang="en-AU" sz="3600" dirty="0"/>
          </a:p>
        </p:txBody>
      </p:sp>
      <p:sp>
        <p:nvSpPr>
          <p:cNvPr id="3" name="TextBox 2"/>
          <p:cNvSpPr txBox="1"/>
          <p:nvPr/>
        </p:nvSpPr>
        <p:spPr>
          <a:xfrm>
            <a:off x="280942" y="2133431"/>
            <a:ext cx="8763756" cy="4031873"/>
          </a:xfrm>
          <a:prstGeom prst="rect">
            <a:avLst/>
          </a:prstGeom>
          <a:noFill/>
        </p:spPr>
        <p:txBody>
          <a:bodyPr wrap="square" rtlCol="0">
            <a:spAutoFit/>
          </a:bodyPr>
          <a:lstStyle/>
          <a:p>
            <a:pPr marL="342900" lvl="0" indent="-342900">
              <a:buFont typeface="Arial" panose="020B0604020202020204" pitchFamily="34" charset="0"/>
              <a:buChar char="•"/>
            </a:pPr>
            <a:r>
              <a:rPr lang="en-AU" sz="3200" dirty="0" smtClean="0">
                <a:solidFill>
                  <a:prstClr val="black"/>
                </a:solidFill>
              </a:rPr>
              <a:t>Age</a:t>
            </a:r>
            <a:endParaRPr lang="en-AU" sz="3200" dirty="0">
              <a:solidFill>
                <a:prstClr val="black"/>
              </a:solidFill>
            </a:endParaRPr>
          </a:p>
          <a:p>
            <a:pPr marL="342900" lvl="0" indent="-342900">
              <a:buFont typeface="Arial" panose="020B0604020202020204" pitchFamily="34" charset="0"/>
              <a:buChar char="•"/>
            </a:pPr>
            <a:r>
              <a:rPr lang="en-AU" sz="3200" dirty="0" smtClean="0">
                <a:solidFill>
                  <a:prstClr val="black"/>
                </a:solidFill>
              </a:rPr>
              <a:t>Gender</a:t>
            </a:r>
            <a:endParaRPr lang="en-AU" sz="3200" dirty="0">
              <a:solidFill>
                <a:prstClr val="black"/>
              </a:solidFill>
            </a:endParaRPr>
          </a:p>
          <a:p>
            <a:pPr marL="342900" lvl="0" indent="-342900">
              <a:buFont typeface="Arial" panose="020B0604020202020204" pitchFamily="34" charset="0"/>
              <a:buChar char="•"/>
            </a:pPr>
            <a:r>
              <a:rPr lang="en-AU" sz="3200" dirty="0" smtClean="0">
                <a:solidFill>
                  <a:prstClr val="black"/>
                </a:solidFill>
              </a:rPr>
              <a:t>Indigenous vs non-Indigenous</a:t>
            </a:r>
          </a:p>
          <a:p>
            <a:pPr marL="342900" lvl="0" indent="-342900">
              <a:buFont typeface="Arial" panose="020B0604020202020204" pitchFamily="34" charset="0"/>
              <a:buChar char="•"/>
            </a:pPr>
            <a:r>
              <a:rPr lang="en-AU" sz="3200" dirty="0" smtClean="0">
                <a:solidFill>
                  <a:prstClr val="black"/>
                </a:solidFill>
              </a:rPr>
              <a:t>Mental health and self-harm history; previous attempts</a:t>
            </a:r>
          </a:p>
          <a:p>
            <a:pPr marL="342900" lvl="0" indent="-342900">
              <a:buFont typeface="Arial" panose="020B0604020202020204" pitchFamily="34" charset="0"/>
              <a:buChar char="•"/>
            </a:pPr>
            <a:r>
              <a:rPr lang="en-AU" sz="3200" dirty="0" smtClean="0">
                <a:solidFill>
                  <a:prstClr val="black"/>
                </a:solidFill>
              </a:rPr>
              <a:t>Time in custody</a:t>
            </a:r>
          </a:p>
          <a:p>
            <a:pPr marL="342900" lvl="0" indent="-342900">
              <a:buFont typeface="Arial" panose="020B0604020202020204" pitchFamily="34" charset="0"/>
              <a:buChar char="•"/>
            </a:pPr>
            <a:r>
              <a:rPr lang="en-AU" sz="3200" dirty="0" smtClean="0">
                <a:solidFill>
                  <a:prstClr val="black"/>
                </a:solidFill>
              </a:rPr>
              <a:t>Most serious current offence/charge</a:t>
            </a:r>
          </a:p>
          <a:p>
            <a:pPr marL="342900" lvl="0" indent="-342900">
              <a:buFont typeface="Arial" panose="020B0604020202020204" pitchFamily="34" charset="0"/>
              <a:buChar char="•"/>
            </a:pPr>
            <a:r>
              <a:rPr lang="en-AU" sz="3200" dirty="0" smtClean="0">
                <a:solidFill>
                  <a:prstClr val="black"/>
                </a:solidFill>
              </a:rPr>
              <a:t>Remand vs sentenced</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6889" y="116633"/>
            <a:ext cx="4206757"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74104679"/>
      </p:ext>
    </p:extLst>
  </p:cSld>
  <p:clrMapOvr>
    <a:masterClrMapping/>
  </p:clrMapOvr>
  <p:timing>
    <p:tnLst>
      <p:par>
        <p:cTn id="1" dur="indefinite" restart="never" nodeType="tmRoot"/>
      </p:par>
    </p:tnLst>
  </p:timing>
</p:sld>
</file>

<file path=ppt/theme/theme1.xml><?xml version="1.0" encoding="utf-8"?>
<a:theme xmlns:a="http://schemas.openxmlformats.org/drawingml/2006/main" name="QCSpresentation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QCSpresentation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J Document" ma:contentTypeID="0x01010077DC2A28846341C9915EFC7988C44A4F00AC683DE72F6D54408E582A29A0E01260" ma:contentTypeVersion="4" ma:contentTypeDescription="" ma:contentTypeScope="" ma:versionID="6d8699e19d18e85c01352be16c7ff8ee">
  <xsd:schema xmlns:xsd="http://www.w3.org/2001/XMLSchema" xmlns:xs="http://www.w3.org/2001/XMLSchema" xmlns:p="http://schemas.microsoft.com/office/2006/metadata/properties" xmlns:ns1="http://schemas.microsoft.com/sharepoint/v3" xmlns:ns3="7682a661-0ade-4637-84c8-77ce31dee783" xmlns:ns4="e4ff26e6-61c9-4223-823f-818594960367" targetNamespace="http://schemas.microsoft.com/office/2006/metadata/properties" ma:root="true" ma:fieldsID="7b26b1d083b43316654d29245d50e201" ns1:_="" ns3:_="" ns4:_="">
    <xsd:import namespace="http://schemas.microsoft.com/sharepoint/v3"/>
    <xsd:import namespace="7682a661-0ade-4637-84c8-77ce31dee783"/>
    <xsd:import namespace="e4ff26e6-61c9-4223-823f-818594960367"/>
    <xsd:element name="properties">
      <xsd:complexType>
        <xsd:sequence>
          <xsd:element name="documentManagement">
            <xsd:complexType>
              <xsd:all>
                <xsd:element ref="ns3:TaxCatchAll" minOccurs="0"/>
                <xsd:element ref="ns4:ne8158a489a9473f9c54eecb4c21131b" minOccurs="0"/>
                <xsd:element ref="ns4:bc56bdda6a6a44c48d8cfdd96ad4c147"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3" nillable="true" ma:displayName="Scheduling Start Date" ma:description="" ma:internalName="PublishingStartDate">
      <xsd:simpleType>
        <xsd:restriction base="dms:Unknown"/>
      </xsd:simpleType>
    </xsd:element>
    <xsd:element name="PublishingExpirationDate" ma:index="14" nillable="true" ma:displayName="Scheduling End Date" ma:description=""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682a661-0ade-4637-84c8-77ce31dee78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1544a81-4f2a-458e-ab5b-bbbaec5e6e73}" ma:internalName="TaxCatchAll" ma:readOnly="false" ma:showField="CatchAllData" ma:web="7682a661-0ade-4637-84c8-77ce31dee78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4ff26e6-61c9-4223-823f-818594960367" elementFormDefault="qualified">
    <xsd:import namespace="http://schemas.microsoft.com/office/2006/documentManagement/types"/>
    <xsd:import namespace="http://schemas.microsoft.com/office/infopath/2007/PartnerControls"/>
    <xsd:element name="ne8158a489a9473f9c54eecb4c21131b" ma:index="11" ma:taxonomy="true" ma:internalName="ne8158a489a9473f9c54eecb4c21131b" ma:taxonomyFieldName="Content_x0020_tags" ma:displayName="Content tags" ma:fieldId="{7e8158a4-89a9-473f-9c54-eecb4c21131b}" ma:taxonomyMulti="true" ma:sspId="f6e08d11-6f9a-422e-94df-5713af838a64" ma:termSetId="a069c314-3269-420f-97d4-651b5f06edc3" ma:anchorId="00000000-0000-0000-0000-000000000000" ma:open="false" ma:isKeyword="false">
      <xsd:complexType>
        <xsd:sequence>
          <xsd:element ref="pc:Terms" minOccurs="0" maxOccurs="1"/>
        </xsd:sequence>
      </xsd:complexType>
    </xsd:element>
    <xsd:element name="bc56bdda6a6a44c48d8cfdd96ad4c147" ma:index="12" nillable="true" ma:displayName="DC.Type.DocType (JSMS)_0" ma:hidden="true" ma:internalName="bc56bdda6a6a44c48d8cfdd96ad4c147">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682a661-0ade-4637-84c8-77ce31dee783">
      <Value>126</Value>
      <Value>105</Value>
    </TaxCatchAll>
    <bc56bdda6a6a44c48d8cfdd96ad4c147 xmlns="e4ff26e6-61c9-4223-823f-818594960367" xsi:nil="true"/>
    <ne8158a489a9473f9c54eecb4c21131b xmlns="e4ff26e6-61c9-4223-823f-818594960367">
      <Terms xmlns="http://schemas.microsoft.com/office/infopath/2007/PartnerControls">
        <TermInfo xmlns="http://schemas.microsoft.com/office/infopath/2007/PartnerControls">
          <TermName xmlns="http://schemas.microsoft.com/office/infopath/2007/PartnerControls">Conference proceedings / Presentations</TermName>
          <TermId xmlns="http://schemas.microsoft.com/office/infopath/2007/PartnerControls">c21264d4-9564-4e41-9805-0fcb8759ef5a</TermId>
        </TermInfo>
      </Terms>
    </ne8158a489a9473f9c54eecb4c21131b>
    <PublishingStartDate xmlns="http://schemas.microsoft.com/sharepoint/v3" xsi:nil="true"/>
    <PublishingExpirationDate xmlns="http://schemas.microsoft.com/sharepoint/v3" xsi:nil="true"/>
  </documentManagement>
</p:properties>
</file>

<file path=customXml/itemProps1.xml><?xml version="1.0" encoding="utf-8"?>
<ds:datastoreItem xmlns:ds="http://schemas.openxmlformats.org/officeDocument/2006/customXml" ds:itemID="{4DF9EC57-B9C1-4CFE-8492-F10BA00770C3}"/>
</file>

<file path=customXml/itemProps2.xml><?xml version="1.0" encoding="utf-8"?>
<ds:datastoreItem xmlns:ds="http://schemas.openxmlformats.org/officeDocument/2006/customXml" ds:itemID="{6CC1F2FF-4C1E-4F3D-89F9-05B67493E6CF}"/>
</file>

<file path=customXml/itemProps3.xml><?xml version="1.0" encoding="utf-8"?>
<ds:datastoreItem xmlns:ds="http://schemas.openxmlformats.org/officeDocument/2006/customXml" ds:itemID="{20D994EA-E1A3-4A59-8374-80DFCF2D66EC}"/>
</file>

<file path=docProps/app.xml><?xml version="1.0" encoding="utf-8"?>
<Properties xmlns="http://schemas.openxmlformats.org/officeDocument/2006/extended-properties" xmlns:vt="http://schemas.openxmlformats.org/officeDocument/2006/docPropsVTypes">
  <Template>QCSpresentation2018</Template>
  <TotalTime>3407</TotalTime>
  <Words>6110</Words>
  <Application>Microsoft Office PowerPoint</Application>
  <PresentationFormat>On-screen Show (4:3)</PresentationFormat>
  <Paragraphs>436</Paragraphs>
  <Slides>30</Slides>
  <Notes>30</Notes>
  <HiddenSlides>0</HiddenSlides>
  <MMClips>0</MMClip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QCSpresentation2018</vt:lpstr>
      <vt:lpstr>1_QCSpresentation2018</vt:lpstr>
      <vt:lpstr>Predictive factors in attempted and completed suicides in Queensland correctional facilities</vt:lpstr>
      <vt:lpstr>Overview</vt:lpstr>
      <vt:lpstr>Purpose of the Study</vt:lpstr>
      <vt:lpstr>Prisoners at higher risk of suicide</vt:lpstr>
      <vt:lpstr>High rates of Suicide in Prison compared with General population  (Self-Inflicted Deaths: Prison vs Community 1999-2012)</vt:lpstr>
      <vt:lpstr>Self-inflicted deaths represent less than a third of deaths in prison (Deaths in Prison Custody 1980-2013)</vt:lpstr>
      <vt:lpstr>Range of predictors and risk factors identified in the literature - 1</vt:lpstr>
      <vt:lpstr>Range of predictors and risk factors identified in the literature - 2</vt:lpstr>
      <vt:lpstr> QCS Study: Possible Predictors from the Literature </vt:lpstr>
      <vt:lpstr>QCS Study: Other Potential Predictors</vt:lpstr>
      <vt:lpstr>Sample</vt:lpstr>
      <vt:lpstr>Analyses</vt:lpstr>
      <vt:lpstr>Incidents (N=138)</vt:lpstr>
      <vt:lpstr>Incidents (N=138)</vt:lpstr>
      <vt:lpstr>Incidents (N=138)</vt:lpstr>
      <vt:lpstr> Completers (n=4*) </vt:lpstr>
      <vt:lpstr>More Likely in Completions Vs Attempts</vt:lpstr>
      <vt:lpstr>Less Likely in Completions Vs Attempts</vt:lpstr>
      <vt:lpstr>Completer Case Study</vt:lpstr>
      <vt:lpstr>Non-Completer Case Study</vt:lpstr>
      <vt:lpstr>Completer/Extremely Serious Attempters (N= 23)  Vs Serious Attempters (N=61)</vt:lpstr>
      <vt:lpstr>Levels of Visual Observation</vt:lpstr>
      <vt:lpstr>History of Mental Illness</vt:lpstr>
      <vt:lpstr>Substance Misuse</vt:lpstr>
      <vt:lpstr>Accommodation Area</vt:lpstr>
      <vt:lpstr>Other observations?</vt:lpstr>
      <vt:lpstr>Implications for policy and practice</vt:lpstr>
      <vt:lpstr>Implications for policy and practice</vt:lpstr>
      <vt:lpstr>References</vt:lpstr>
      <vt:lpstr>Questions?</vt:lpstr>
    </vt:vector>
  </TitlesOfParts>
  <Company>Department of Community Safety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Sandra Sacre - Predictive factors in attempted and completed suicides in Queensland correctional facilities</dc:title>
  <dc:creator>Sacre, Sandra</dc:creator>
  <cp:lastModifiedBy>Bell, Jennifer</cp:lastModifiedBy>
  <cp:revision>227</cp:revision>
  <cp:lastPrinted>2019-01-16T04:15:49Z</cp:lastPrinted>
  <dcterms:created xsi:type="dcterms:W3CDTF">2018-11-24T04:29:17Z</dcterms:created>
  <dcterms:modified xsi:type="dcterms:W3CDTF">2019-02-13T21:12:40Z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0x01010077DC2A28846341C9915EFC7988C44A4F00AC683DE72F6D54408E582A29A0E01260</vt:lpwstr>
  </property>
  <property fmtid="{D5CDD505-2E9C-101B-9397-08002B2CF9AE}" pid="3" name="Content tags">
    <vt:lpwstr>105;#Conference proceedings / Presentations|c21264d4-9564-4e41-9805-0fcb8759ef5a</vt:lpwstr>
  </property>
  <property fmtid="{D5CDD505-2E9C-101B-9397-08002B2CF9AE}" pid="4" name="DC.Type.DocType (JSMS">
    <vt:lpwstr>126;#Presentation|96b9c332-40fe-4061-87fb-bc6c76567afe</vt:lpwstr>
  </property>
  <property fmtid="{D5CDD505-2E9C-101B-9397-08002B2CF9AE}" pid="5" name="bc56bdda6a6a44c48d8cfdd96ad4c1470">
    <vt:lpwstr>Presentation|96b9c332-40fe-4061-87fb-bc6c76567afe</vt:lpwstr>
  </property>
</Properties>
</file>