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3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charts/colors2.xml" ContentType="application/vnd.ms-office.chartcolorstyl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charts/style2.xml" ContentType="application/vnd.ms-office.chartstyle+xml"/>
  <Override PartName="/ppt/charts/colors1.xml" ContentType="application/vnd.ms-office.chartcolorstyl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364" r:id="rId2"/>
    <p:sldId id="2365" r:id="rId3"/>
    <p:sldId id="573" r:id="rId4"/>
    <p:sldId id="621" r:id="rId5"/>
    <p:sldId id="622" r:id="rId6"/>
    <p:sldId id="2375" r:id="rId7"/>
    <p:sldId id="626" r:id="rId8"/>
    <p:sldId id="2377" r:id="rId9"/>
    <p:sldId id="2374" r:id="rId10"/>
    <p:sldId id="645" r:id="rId11"/>
    <p:sldId id="2373" r:id="rId12"/>
    <p:sldId id="2348" r:id="rId13"/>
    <p:sldId id="2384" r:id="rId14"/>
    <p:sldId id="2343" r:id="rId15"/>
    <p:sldId id="2342" r:id="rId16"/>
    <p:sldId id="2379" r:id="rId17"/>
    <p:sldId id="2385" r:id="rId18"/>
    <p:sldId id="2350" r:id="rId19"/>
    <p:sldId id="2345" r:id="rId20"/>
    <p:sldId id="2387" r:id="rId21"/>
    <p:sldId id="318" r:id="rId22"/>
    <p:sldId id="2380" r:id="rId23"/>
    <p:sldId id="316" r:id="rId24"/>
    <p:sldId id="2381" r:id="rId25"/>
    <p:sldId id="2386" r:id="rId26"/>
    <p:sldId id="312" r:id="rId27"/>
    <p:sldId id="2382" r:id="rId28"/>
    <p:sldId id="302" r:id="rId29"/>
    <p:sldId id="2358" r:id="rId30"/>
    <p:sldId id="2367" r:id="rId31"/>
    <p:sldId id="272" r:id="rId32"/>
    <p:sldId id="2356" r:id="rId33"/>
    <p:sldId id="2355" r:id="rId34"/>
    <p:sldId id="2368" r:id="rId35"/>
    <p:sldId id="278" r:id="rId36"/>
    <p:sldId id="287" r:id="rId37"/>
    <p:sldId id="2354" r:id="rId38"/>
    <p:sldId id="2361" r:id="rId39"/>
    <p:sldId id="2389" r:id="rId40"/>
    <p:sldId id="2371" r:id="rId41"/>
  </p:sldIdLst>
  <p:sldSz cx="12192000" cy="6858000"/>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3B2B0A-1CE7-83DC-35E9-3EAD409AF6B8}" name="Nabila Chowdhury" initials="NC" userId="S::z3536471@ad.unsw.edu.au::f9aff804-1c5f-4e70-8446-20d182e87121" providerId="AD"/>
  <p188:author id="{4530F876-18E7-A8C0-05A6-A1BDA83E5438}" name="Tony Butler" initials="TB" userId="S::z2185283@ad.unsw.edu.au::54c690ff-36ce-4e16-8051-43b04c00e0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Butler" initials="TB" lastIdx="1" clrIdx="0">
    <p:extLst>
      <p:ext uri="{19B8F6BF-5375-455C-9EA6-DF929625EA0E}">
        <p15:presenceInfo xmlns:p15="http://schemas.microsoft.com/office/powerpoint/2012/main" userId="S::z2185283@ad.unsw.edu.au::54c690ff-36ce-4e16-8051-43b04c00e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D43ED-818C-4374-9297-D8D390BAA3CA}" v="708" dt="2023-08-13T12:50:44.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6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unsw-my.sharepoint.com/personal/z3536471_ad_unsw_edu_au/Documents/Desktop/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https://unsw-my.sharepoint.com/personal/z3536471_ad_unsw_edu_au/Documents/Desktop/Equip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Sheet1!$P$8</c:f>
              <c:strCache>
                <c:ptCount val="1"/>
                <c:pt idx="0">
                  <c:v>Schizophrenia and related psychoses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Sheet1!$O$9:$O$28</c:f>
              <c:strCache>
                <c:ptCount val="20"/>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pt idx="15">
                  <c:v>2016-2017</c:v>
                </c:pt>
                <c:pt idx="16">
                  <c:v>2017-2018</c:v>
                </c:pt>
                <c:pt idx="17">
                  <c:v>2018-2019</c:v>
                </c:pt>
                <c:pt idx="18">
                  <c:v>2019-2020</c:v>
                </c:pt>
                <c:pt idx="19">
                  <c:v>Lifetime Psychosis</c:v>
                </c:pt>
              </c:strCache>
            </c:strRef>
          </c:cat>
          <c:val>
            <c:numRef>
              <c:f>Sheet1!$P$9:$P$28</c:f>
              <c:numCache>
                <c:formatCode>0.0</c:formatCode>
                <c:ptCount val="20"/>
                <c:pt idx="0">
                  <c:v>70.38</c:v>
                </c:pt>
                <c:pt idx="1">
                  <c:v>70.3</c:v>
                </c:pt>
                <c:pt idx="2">
                  <c:v>70.599999999999994</c:v>
                </c:pt>
                <c:pt idx="3">
                  <c:v>78.8</c:v>
                </c:pt>
                <c:pt idx="4">
                  <c:v>79.599999999999994</c:v>
                </c:pt>
                <c:pt idx="5">
                  <c:v>81.3</c:v>
                </c:pt>
                <c:pt idx="6">
                  <c:v>81.599999999999994</c:v>
                </c:pt>
                <c:pt idx="7">
                  <c:v>79</c:v>
                </c:pt>
                <c:pt idx="8">
                  <c:v>79.599999999999994</c:v>
                </c:pt>
                <c:pt idx="9">
                  <c:v>76.8</c:v>
                </c:pt>
                <c:pt idx="10">
                  <c:v>73.5</c:v>
                </c:pt>
                <c:pt idx="11">
                  <c:v>71.2</c:v>
                </c:pt>
                <c:pt idx="12">
                  <c:v>71.8</c:v>
                </c:pt>
                <c:pt idx="13">
                  <c:v>70.599999999999994</c:v>
                </c:pt>
                <c:pt idx="14">
                  <c:v>68.900000000000006</c:v>
                </c:pt>
                <c:pt idx="15">
                  <c:v>72.099999999999994</c:v>
                </c:pt>
                <c:pt idx="16">
                  <c:v>72.7</c:v>
                </c:pt>
                <c:pt idx="17">
                  <c:v>72.3</c:v>
                </c:pt>
                <c:pt idx="18">
                  <c:v>73.3</c:v>
                </c:pt>
                <c:pt idx="19">
                  <c:v>82.3</c:v>
                </c:pt>
              </c:numCache>
            </c:numRef>
          </c:val>
          <c:extLst>
            <c:ext xmlns:c16="http://schemas.microsoft.com/office/drawing/2014/chart" uri="{C3380CC4-5D6E-409C-BE32-E72D297353CC}">
              <c16:uniqueId val="{00000000-C8FC-4250-81F8-884734E369FE}"/>
            </c:ext>
          </c:extLst>
        </c:ser>
        <c:ser>
          <c:idx val="1"/>
          <c:order val="1"/>
          <c:tx>
            <c:strRef>
              <c:f>Sheet1!$Q$8</c:f>
              <c:strCache>
                <c:ptCount val="1"/>
                <c:pt idx="0">
                  <c:v>Affective psychoses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Sheet1!$O$9:$O$28</c:f>
              <c:strCache>
                <c:ptCount val="20"/>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pt idx="15">
                  <c:v>2016-2017</c:v>
                </c:pt>
                <c:pt idx="16">
                  <c:v>2017-2018</c:v>
                </c:pt>
                <c:pt idx="17">
                  <c:v>2018-2019</c:v>
                </c:pt>
                <c:pt idx="18">
                  <c:v>2019-2020</c:v>
                </c:pt>
                <c:pt idx="19">
                  <c:v>Lifetime Psychosis</c:v>
                </c:pt>
              </c:strCache>
            </c:strRef>
          </c:cat>
          <c:val>
            <c:numRef>
              <c:f>Sheet1!$Q$9:$Q$28</c:f>
              <c:numCache>
                <c:formatCode>0.0</c:formatCode>
                <c:ptCount val="20"/>
                <c:pt idx="0">
                  <c:v>19.32</c:v>
                </c:pt>
                <c:pt idx="1">
                  <c:v>19.2</c:v>
                </c:pt>
                <c:pt idx="2">
                  <c:v>18.7</c:v>
                </c:pt>
                <c:pt idx="3">
                  <c:v>14.3</c:v>
                </c:pt>
                <c:pt idx="4">
                  <c:v>13</c:v>
                </c:pt>
                <c:pt idx="5">
                  <c:v>11.5</c:v>
                </c:pt>
                <c:pt idx="6">
                  <c:v>11.9</c:v>
                </c:pt>
                <c:pt idx="7">
                  <c:v>14.4</c:v>
                </c:pt>
                <c:pt idx="8">
                  <c:v>13.8</c:v>
                </c:pt>
                <c:pt idx="9">
                  <c:v>14.6</c:v>
                </c:pt>
                <c:pt idx="10">
                  <c:v>15.1</c:v>
                </c:pt>
                <c:pt idx="11">
                  <c:v>14.4</c:v>
                </c:pt>
                <c:pt idx="12">
                  <c:v>14.8</c:v>
                </c:pt>
                <c:pt idx="13">
                  <c:v>13.5</c:v>
                </c:pt>
                <c:pt idx="14">
                  <c:v>12.8</c:v>
                </c:pt>
                <c:pt idx="15">
                  <c:v>11.9</c:v>
                </c:pt>
                <c:pt idx="16">
                  <c:v>12</c:v>
                </c:pt>
                <c:pt idx="17">
                  <c:v>11.9</c:v>
                </c:pt>
                <c:pt idx="18">
                  <c:v>10.1</c:v>
                </c:pt>
                <c:pt idx="19">
                  <c:v>9.8000000000000007</c:v>
                </c:pt>
              </c:numCache>
            </c:numRef>
          </c:val>
          <c:extLst>
            <c:ext xmlns:c16="http://schemas.microsoft.com/office/drawing/2014/chart" uri="{C3380CC4-5D6E-409C-BE32-E72D297353CC}">
              <c16:uniqueId val="{00000001-C8FC-4250-81F8-884734E369FE}"/>
            </c:ext>
          </c:extLst>
        </c:ser>
        <c:ser>
          <c:idx val="2"/>
          <c:order val="2"/>
          <c:tx>
            <c:strRef>
              <c:f>Sheet1!$R$8</c:f>
              <c:strCache>
                <c:ptCount val="1"/>
                <c:pt idx="0">
                  <c:v>Substance-related psychoses</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FC-4250-81F8-884734E369F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FC-4250-81F8-884734E369F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FC-4250-81F8-884734E369F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FC-4250-81F8-884734E369F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FC-4250-81F8-884734E369F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FC-4250-81F8-884734E369F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FC-4250-81F8-884734E369FE}"/>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FC-4250-81F8-884734E369FE}"/>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FC-4250-81F8-884734E369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FC-4250-81F8-884734E369FE}"/>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FC-4250-81F8-884734E369FE}"/>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FC-4250-81F8-884734E369FE}"/>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FC-4250-81F8-884734E369F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FC-4250-81F8-884734E369FE}"/>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FC-4250-81F8-884734E369F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FC-4250-81F8-884734E369F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8FC-4250-81F8-884734E369F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FC-4250-81F8-884734E369F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8FC-4250-81F8-884734E369FE}"/>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FC-4250-81F8-884734E369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Sheet1!$O$9:$O$28</c:f>
              <c:strCache>
                <c:ptCount val="20"/>
                <c:pt idx="0">
                  <c:v>2001-2002</c:v>
                </c:pt>
                <c:pt idx="1">
                  <c:v>2002-2003</c:v>
                </c:pt>
                <c:pt idx="2">
                  <c:v>2003-2004</c:v>
                </c:pt>
                <c:pt idx="3">
                  <c:v>2004-2005</c:v>
                </c:pt>
                <c:pt idx="4">
                  <c:v>2005-2006</c:v>
                </c:pt>
                <c:pt idx="5">
                  <c:v>2006-2007</c:v>
                </c:pt>
                <c:pt idx="6">
                  <c:v>2007-2008</c:v>
                </c:pt>
                <c:pt idx="7">
                  <c:v>2008-2009</c:v>
                </c:pt>
                <c:pt idx="8">
                  <c:v>2009-2010</c:v>
                </c:pt>
                <c:pt idx="9">
                  <c:v>2010-2011</c:v>
                </c:pt>
                <c:pt idx="10">
                  <c:v>2011-2012</c:v>
                </c:pt>
                <c:pt idx="11">
                  <c:v>2012-2013</c:v>
                </c:pt>
                <c:pt idx="12">
                  <c:v>2013-2014</c:v>
                </c:pt>
                <c:pt idx="13">
                  <c:v>2014-2015</c:v>
                </c:pt>
                <c:pt idx="14">
                  <c:v>2015-2016</c:v>
                </c:pt>
                <c:pt idx="15">
                  <c:v>2016-2017</c:v>
                </c:pt>
                <c:pt idx="16">
                  <c:v>2017-2018</c:v>
                </c:pt>
                <c:pt idx="17">
                  <c:v>2018-2019</c:v>
                </c:pt>
                <c:pt idx="18">
                  <c:v>2019-2020</c:v>
                </c:pt>
                <c:pt idx="19">
                  <c:v>Lifetime Psychosis</c:v>
                </c:pt>
              </c:strCache>
            </c:strRef>
          </c:cat>
          <c:val>
            <c:numRef>
              <c:f>Sheet1!$R$9:$R$28</c:f>
              <c:numCache>
                <c:formatCode>0.0</c:formatCode>
                <c:ptCount val="20"/>
                <c:pt idx="0">
                  <c:v>10.31</c:v>
                </c:pt>
                <c:pt idx="1">
                  <c:v>10.5</c:v>
                </c:pt>
                <c:pt idx="2">
                  <c:v>10.7</c:v>
                </c:pt>
                <c:pt idx="3">
                  <c:v>6.9</c:v>
                </c:pt>
                <c:pt idx="4">
                  <c:v>7.4</c:v>
                </c:pt>
                <c:pt idx="5">
                  <c:v>7.2</c:v>
                </c:pt>
                <c:pt idx="6">
                  <c:v>6.5</c:v>
                </c:pt>
                <c:pt idx="7">
                  <c:v>6.6</c:v>
                </c:pt>
                <c:pt idx="8">
                  <c:v>6.6</c:v>
                </c:pt>
                <c:pt idx="9">
                  <c:v>8.6</c:v>
                </c:pt>
                <c:pt idx="10">
                  <c:v>11.4</c:v>
                </c:pt>
                <c:pt idx="11">
                  <c:v>14.4</c:v>
                </c:pt>
                <c:pt idx="12">
                  <c:v>13.4</c:v>
                </c:pt>
                <c:pt idx="13">
                  <c:v>15.9</c:v>
                </c:pt>
                <c:pt idx="14">
                  <c:v>18.3</c:v>
                </c:pt>
                <c:pt idx="15">
                  <c:v>16</c:v>
                </c:pt>
                <c:pt idx="16">
                  <c:v>15.3</c:v>
                </c:pt>
                <c:pt idx="17">
                  <c:v>15.8</c:v>
                </c:pt>
                <c:pt idx="18">
                  <c:v>16.600000000000001</c:v>
                </c:pt>
                <c:pt idx="19">
                  <c:v>7.9</c:v>
                </c:pt>
              </c:numCache>
            </c:numRef>
          </c:val>
          <c:extLst>
            <c:ext xmlns:c16="http://schemas.microsoft.com/office/drawing/2014/chart" uri="{C3380CC4-5D6E-409C-BE32-E72D297353CC}">
              <c16:uniqueId val="{00000016-C8FC-4250-81F8-884734E369FE}"/>
            </c:ext>
          </c:extLst>
        </c:ser>
        <c:dLbls>
          <c:showLegendKey val="0"/>
          <c:showVal val="0"/>
          <c:showCatName val="0"/>
          <c:showSerName val="0"/>
          <c:showPercent val="0"/>
          <c:showBubbleSize val="0"/>
        </c:dLbls>
        <c:gapWidth val="95"/>
        <c:overlap val="100"/>
        <c:axId val="147842320"/>
        <c:axId val="147843984"/>
      </c:barChart>
      <c:lineChart>
        <c:grouping val="standard"/>
        <c:varyColors val="0"/>
        <c:ser>
          <c:idx val="3"/>
          <c:order val="3"/>
          <c:tx>
            <c:strRef>
              <c:f>Sheet1!$S$8</c:f>
              <c:strCache>
                <c:ptCount val="1"/>
                <c:pt idx="0">
                  <c:v>Total yearly % of most recent diagnosis </c:v>
                </c:pt>
              </c:strCache>
            </c:strRef>
          </c:tx>
          <c:spPr>
            <a:ln w="28575" cap="rnd">
              <a:solidFill>
                <a:schemeClr val="accent6"/>
              </a:solidFill>
              <a:round/>
            </a:ln>
            <a:effectLst/>
          </c:spPr>
          <c:marker>
            <c:symbol val="circle"/>
            <c:size val="5"/>
            <c:spPr>
              <a:solidFill>
                <a:srgbClr val="00B050"/>
              </a:solidFill>
              <a:ln w="9525">
                <a:solidFill>
                  <a:schemeClr val="accent6"/>
                </a:solidFill>
              </a:ln>
              <a:effectLst/>
            </c:spPr>
          </c:marker>
          <c:dPt>
            <c:idx val="1"/>
            <c:marker>
              <c:symbol val="circle"/>
              <c:size val="5"/>
              <c:spPr>
                <a:solidFill>
                  <a:schemeClr val="accent6"/>
                </a:solidFill>
                <a:ln w="9525">
                  <a:solidFill>
                    <a:schemeClr val="accent6"/>
                  </a:solidFill>
                </a:ln>
                <a:effectLst/>
              </c:spPr>
            </c:marker>
            <c:bubble3D val="0"/>
            <c:extLst>
              <c:ext xmlns:c16="http://schemas.microsoft.com/office/drawing/2014/chart" uri="{C3380CC4-5D6E-409C-BE32-E72D297353CC}">
                <c16:uniqueId val="{00000017-C8FC-4250-81F8-884734E369FE}"/>
              </c:ext>
            </c:extLst>
          </c:dPt>
          <c:dPt>
            <c:idx val="4"/>
            <c:marker>
              <c:symbol val="circle"/>
              <c:size val="5"/>
              <c:spPr>
                <a:solidFill>
                  <a:schemeClr val="accent6"/>
                </a:solidFill>
                <a:ln w="9525">
                  <a:solidFill>
                    <a:schemeClr val="accent6"/>
                  </a:solidFill>
                </a:ln>
                <a:effectLst/>
              </c:spPr>
            </c:marker>
            <c:bubble3D val="0"/>
            <c:extLst>
              <c:ext xmlns:c16="http://schemas.microsoft.com/office/drawing/2014/chart" uri="{C3380CC4-5D6E-409C-BE32-E72D297353CC}">
                <c16:uniqueId val="{00000018-C8FC-4250-81F8-884734E369FE}"/>
              </c:ext>
            </c:extLst>
          </c:dPt>
          <c:dPt>
            <c:idx val="6"/>
            <c:marker>
              <c:symbol val="circle"/>
              <c:size val="5"/>
              <c:spPr>
                <a:solidFill>
                  <a:schemeClr val="accent6"/>
                </a:solidFill>
                <a:ln w="9525">
                  <a:solidFill>
                    <a:schemeClr val="accent6"/>
                  </a:solidFill>
                </a:ln>
                <a:effectLst/>
              </c:spPr>
            </c:marker>
            <c:bubble3D val="0"/>
            <c:extLst>
              <c:ext xmlns:c16="http://schemas.microsoft.com/office/drawing/2014/chart" uri="{C3380CC4-5D6E-409C-BE32-E72D297353CC}">
                <c16:uniqueId val="{00000019-C8FC-4250-81F8-884734E369FE}"/>
              </c:ext>
            </c:extLst>
          </c:dPt>
          <c:dPt>
            <c:idx val="7"/>
            <c:marker>
              <c:symbol val="circle"/>
              <c:size val="5"/>
              <c:spPr>
                <a:solidFill>
                  <a:schemeClr val="accent6"/>
                </a:solidFill>
                <a:ln w="9525">
                  <a:solidFill>
                    <a:schemeClr val="accent6"/>
                  </a:solidFill>
                </a:ln>
                <a:effectLst/>
              </c:spPr>
            </c:marker>
            <c:bubble3D val="0"/>
            <c:extLst>
              <c:ext xmlns:c16="http://schemas.microsoft.com/office/drawing/2014/chart" uri="{C3380CC4-5D6E-409C-BE32-E72D297353CC}">
                <c16:uniqueId val="{0000001A-C8FC-4250-81F8-884734E369FE}"/>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Sheet1!$S$9:$S$27</c:f>
              <c:numCache>
                <c:formatCode>0.0</c:formatCode>
                <c:ptCount val="19"/>
                <c:pt idx="0">
                  <c:v>3</c:v>
                </c:pt>
                <c:pt idx="1">
                  <c:v>2.9</c:v>
                </c:pt>
                <c:pt idx="2">
                  <c:v>3.1</c:v>
                </c:pt>
                <c:pt idx="3">
                  <c:v>4.3</c:v>
                </c:pt>
                <c:pt idx="4">
                  <c:v>5</c:v>
                </c:pt>
                <c:pt idx="5">
                  <c:v>5.0999999999999996</c:v>
                </c:pt>
                <c:pt idx="6">
                  <c:v>5</c:v>
                </c:pt>
                <c:pt idx="7">
                  <c:v>4.3</c:v>
                </c:pt>
                <c:pt idx="8">
                  <c:v>4.4000000000000004</c:v>
                </c:pt>
                <c:pt idx="9">
                  <c:v>4.2</c:v>
                </c:pt>
                <c:pt idx="10">
                  <c:v>4.0999999999999996</c:v>
                </c:pt>
                <c:pt idx="11">
                  <c:v>4.7</c:v>
                </c:pt>
                <c:pt idx="12">
                  <c:v>4.8</c:v>
                </c:pt>
                <c:pt idx="13">
                  <c:v>5.5</c:v>
                </c:pt>
                <c:pt idx="14">
                  <c:v>5.9</c:v>
                </c:pt>
                <c:pt idx="15">
                  <c:v>6.7</c:v>
                </c:pt>
                <c:pt idx="16">
                  <c:v>7.1</c:v>
                </c:pt>
                <c:pt idx="17">
                  <c:v>8.4</c:v>
                </c:pt>
                <c:pt idx="18">
                  <c:v>11.5</c:v>
                </c:pt>
              </c:numCache>
            </c:numRef>
          </c:val>
          <c:smooth val="0"/>
          <c:extLst>
            <c:ext xmlns:c16="http://schemas.microsoft.com/office/drawing/2014/chart" uri="{C3380CC4-5D6E-409C-BE32-E72D297353CC}">
              <c16:uniqueId val="{0000001B-C8FC-4250-81F8-884734E369FE}"/>
            </c:ext>
          </c:extLst>
        </c:ser>
        <c:dLbls>
          <c:showLegendKey val="0"/>
          <c:showVal val="0"/>
          <c:showCatName val="0"/>
          <c:showSerName val="0"/>
          <c:showPercent val="0"/>
          <c:showBubbleSize val="0"/>
        </c:dLbls>
        <c:marker val="1"/>
        <c:smooth val="0"/>
        <c:axId val="147842320"/>
        <c:axId val="147843984"/>
      </c:lineChart>
      <c:catAx>
        <c:axId val="14784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43984"/>
        <c:crosses val="autoZero"/>
        <c:auto val="1"/>
        <c:lblAlgn val="ctr"/>
        <c:lblOffset val="100"/>
        <c:noMultiLvlLbl val="0"/>
      </c:catAx>
      <c:valAx>
        <c:axId val="147843984"/>
        <c:scaling>
          <c:orientation val="minMax"/>
          <c:max val="1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423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9558170969625E-2"/>
          <c:y val="9.5434299602574393E-2"/>
          <c:w val="0.94859253583712733"/>
          <c:h val="0.70553083373748848"/>
        </c:manualLayout>
      </c:layout>
      <c:barChart>
        <c:barDir val="col"/>
        <c:grouping val="clustered"/>
        <c:varyColors val="0"/>
        <c:ser>
          <c:idx val="0"/>
          <c:order val="0"/>
          <c:tx>
            <c:strRef>
              <c:f>Sheet1!$Z$13</c:f>
              <c:strCache>
                <c:ptCount val="1"/>
                <c:pt idx="0">
                  <c:v>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Sheet1!$Y$14:$Y$28</c:f>
              <c:strCache>
                <c:ptCount val="15"/>
                <c:pt idx="0">
                  <c:v>EQUIPS Foundation program commenced</c:v>
                </c:pt>
                <c:pt idx="1">
                  <c:v>EQUIPS Foundation program completed</c:v>
                </c:pt>
                <c:pt idx="2">
                  <c:v>EQUIPS Aggression program commenced</c:v>
                </c:pt>
                <c:pt idx="3">
                  <c:v>EQUIPS Aggression program completed</c:v>
                </c:pt>
                <c:pt idx="4">
                  <c:v>EQUIPS Addiction program commenced</c:v>
                </c:pt>
                <c:pt idx="5">
                  <c:v>EQUIPS Addiction program completed</c:v>
                </c:pt>
                <c:pt idx="6">
                  <c:v>EQUIPS Domestic Violence program commenced</c:v>
                </c:pt>
                <c:pt idx="7">
                  <c:v>EQUIPS Domestic Violence program completed</c:v>
                </c:pt>
                <c:pt idx="8">
                  <c:v>Intensive Drug and Alcohol Treatment Program commenced</c:v>
                </c:pt>
                <c:pt idx="9">
                  <c:v>Intensive Drug and Alcohol Treatment Program completed</c:v>
                </c:pt>
                <c:pt idx="10">
                  <c:v>Sex Offender Treatment program commenced</c:v>
                </c:pt>
                <c:pt idx="11">
                  <c:v>Sex Offender Treatment program completed</c:v>
                </c:pt>
                <c:pt idx="12">
                  <c:v>Violent Offender Treatment program commenced</c:v>
                </c:pt>
                <c:pt idx="13">
                  <c:v>Violent Offender Treatment program completed</c:v>
                </c:pt>
                <c:pt idx="14">
                  <c:v>Education program commenced</c:v>
                </c:pt>
              </c:strCache>
            </c:strRef>
          </c:cat>
          <c:val>
            <c:numRef>
              <c:f>Sheet1!$Z$14:$Z$28</c:f>
              <c:numCache>
                <c:formatCode>0.0</c:formatCode>
                <c:ptCount val="15"/>
                <c:pt idx="0">
                  <c:v>7.8610603290676417</c:v>
                </c:pt>
                <c:pt idx="1">
                  <c:v>1.6182544518924775</c:v>
                </c:pt>
                <c:pt idx="2">
                  <c:v>4.7193445730922878</c:v>
                </c:pt>
                <c:pt idx="3">
                  <c:v>1.2255399823955582</c:v>
                </c:pt>
                <c:pt idx="4">
                  <c:v>9.1610806418850288</c:v>
                </c:pt>
                <c:pt idx="5">
                  <c:v>2.4239962082740876</c:v>
                </c:pt>
                <c:pt idx="6">
                  <c:v>1.9500304692260817</c:v>
                </c:pt>
                <c:pt idx="7">
                  <c:v>0.42656916514320536</c:v>
                </c:pt>
                <c:pt idx="8">
                  <c:v>1.3000203128173877</c:v>
                </c:pt>
                <c:pt idx="9">
                  <c:v>0</c:v>
                </c:pt>
                <c:pt idx="10">
                  <c:v>0.54844606946983543</c:v>
                </c:pt>
                <c:pt idx="11">
                  <c:v>0.31823413907508974</c:v>
                </c:pt>
                <c:pt idx="12">
                  <c:v>0.99532805200081254</c:v>
                </c:pt>
                <c:pt idx="13">
                  <c:v>8.1251269551086733E-2</c:v>
                </c:pt>
                <c:pt idx="14">
                  <c:v>8.5246123637348497</c:v>
                </c:pt>
              </c:numCache>
            </c:numRef>
          </c:val>
          <c:extLst>
            <c:ext xmlns:c16="http://schemas.microsoft.com/office/drawing/2014/chart" uri="{C3380CC4-5D6E-409C-BE32-E72D297353CC}">
              <c16:uniqueId val="{00000000-37E5-49FC-B79D-15C3CABA045C}"/>
            </c:ext>
          </c:extLst>
        </c:ser>
        <c:ser>
          <c:idx val="1"/>
          <c:order val="1"/>
          <c:tx>
            <c:strRef>
              <c:f>Sheet1!$AA$13</c:f>
              <c:strCache>
                <c:ptCount val="1"/>
                <c:pt idx="0">
                  <c:v>Controls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Sheet1!$Y$14:$Y$28</c:f>
              <c:strCache>
                <c:ptCount val="15"/>
                <c:pt idx="0">
                  <c:v>EQUIPS Foundation program commenced</c:v>
                </c:pt>
                <c:pt idx="1">
                  <c:v>EQUIPS Foundation program completed</c:v>
                </c:pt>
                <c:pt idx="2">
                  <c:v>EQUIPS Aggression program commenced</c:v>
                </c:pt>
                <c:pt idx="3">
                  <c:v>EQUIPS Aggression program completed</c:v>
                </c:pt>
                <c:pt idx="4">
                  <c:v>EQUIPS Addiction program commenced</c:v>
                </c:pt>
                <c:pt idx="5">
                  <c:v>EQUIPS Addiction program completed</c:v>
                </c:pt>
                <c:pt idx="6">
                  <c:v>EQUIPS Domestic Violence program commenced</c:v>
                </c:pt>
                <c:pt idx="7">
                  <c:v>EQUIPS Domestic Violence program completed</c:v>
                </c:pt>
                <c:pt idx="8">
                  <c:v>Intensive Drug and Alcohol Treatment Program commenced</c:v>
                </c:pt>
                <c:pt idx="9">
                  <c:v>Intensive Drug and Alcohol Treatment Program completed</c:v>
                </c:pt>
                <c:pt idx="10">
                  <c:v>Sex Offender Treatment program commenced</c:v>
                </c:pt>
                <c:pt idx="11">
                  <c:v>Sex Offender Treatment program completed</c:v>
                </c:pt>
                <c:pt idx="12">
                  <c:v>Violent Offender Treatment program commenced</c:v>
                </c:pt>
                <c:pt idx="13">
                  <c:v>Violent Offender Treatment program completed</c:v>
                </c:pt>
                <c:pt idx="14">
                  <c:v>Education program commenced</c:v>
                </c:pt>
              </c:strCache>
            </c:strRef>
          </c:cat>
          <c:val>
            <c:numRef>
              <c:f>Sheet1!$AA$14:$AA$28</c:f>
              <c:numCache>
                <c:formatCode>0.0</c:formatCode>
                <c:ptCount val="15"/>
                <c:pt idx="0">
                  <c:v>7.8358208955223887</c:v>
                </c:pt>
                <c:pt idx="1">
                  <c:v>1.4925373134328357</c:v>
                </c:pt>
                <c:pt idx="2">
                  <c:v>4.3283582089552244</c:v>
                </c:pt>
                <c:pt idx="3">
                  <c:v>1.1194029850746268</c:v>
                </c:pt>
                <c:pt idx="4">
                  <c:v>8.6194029850746272</c:v>
                </c:pt>
                <c:pt idx="5">
                  <c:v>2.2761194029850746</c:v>
                </c:pt>
                <c:pt idx="6">
                  <c:v>2.1641791044776122</c:v>
                </c:pt>
                <c:pt idx="7">
                  <c:v>0.59701492537313439</c:v>
                </c:pt>
                <c:pt idx="8">
                  <c:v>1.1194029850746268</c:v>
                </c:pt>
                <c:pt idx="9">
                  <c:v>0</c:v>
                </c:pt>
                <c:pt idx="10">
                  <c:v>1.1567164179104477</c:v>
                </c:pt>
                <c:pt idx="11">
                  <c:v>0.5223880597014926</c:v>
                </c:pt>
                <c:pt idx="12">
                  <c:v>0.85820895522388063</c:v>
                </c:pt>
                <c:pt idx="13">
                  <c:v>3.7313432835820899E-2</c:v>
                </c:pt>
                <c:pt idx="14">
                  <c:v>6.1567164179104479</c:v>
                </c:pt>
              </c:numCache>
            </c:numRef>
          </c:val>
          <c:extLst>
            <c:ext xmlns:c16="http://schemas.microsoft.com/office/drawing/2014/chart" uri="{C3380CC4-5D6E-409C-BE32-E72D297353CC}">
              <c16:uniqueId val="{00000001-37E5-49FC-B79D-15C3CABA045C}"/>
            </c:ext>
          </c:extLst>
        </c:ser>
        <c:dLbls>
          <c:dLblPos val="outEnd"/>
          <c:showLegendKey val="0"/>
          <c:showVal val="1"/>
          <c:showCatName val="0"/>
          <c:showSerName val="0"/>
          <c:showPercent val="0"/>
          <c:showBubbleSize val="0"/>
        </c:dLbls>
        <c:gapWidth val="219"/>
        <c:overlap val="-27"/>
        <c:axId val="1252668608"/>
        <c:axId val="1252676928"/>
      </c:barChart>
      <c:catAx>
        <c:axId val="125266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52676928"/>
        <c:crosses val="autoZero"/>
        <c:auto val="1"/>
        <c:lblAlgn val="ctr"/>
        <c:lblOffset val="100"/>
        <c:noMultiLvlLbl val="0"/>
      </c:catAx>
      <c:valAx>
        <c:axId val="12526769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668608"/>
        <c:crosses val="autoZero"/>
        <c:crossBetween val="between"/>
      </c:valAx>
      <c:spPr>
        <a:noFill/>
        <a:ln>
          <a:noFill/>
        </a:ln>
        <a:effectLst/>
      </c:spPr>
    </c:plotArea>
    <c:legend>
      <c:legendPos val="b"/>
      <c:layout>
        <c:manualLayout>
          <c:xMode val="edge"/>
          <c:yMode val="edge"/>
          <c:x val="0.75790549220814951"/>
          <c:y val="5.21975617159759E-2"/>
          <c:w val="0.12632218193889738"/>
          <c:h val="9.80386653099891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0.53611</cdr:x>
      <cdr:y>0.10012</cdr:y>
    </cdr:from>
    <cdr:to>
      <cdr:x>0.53611</cdr:x>
      <cdr:y>0.80267</cdr:y>
    </cdr:to>
    <cdr:cxnSp macro="">
      <cdr:nvCxnSpPr>
        <cdr:cNvPr id="2" name="Straight Connector 1">
          <a:extLst xmlns:a="http://schemas.openxmlformats.org/drawingml/2006/main">
            <a:ext uri="{FF2B5EF4-FFF2-40B4-BE49-F238E27FC236}">
              <a16:creationId xmlns:a16="http://schemas.microsoft.com/office/drawing/2014/main" id="{3AE38A8D-F002-DC75-67EE-9C595CC2D1D2}"/>
            </a:ext>
          </a:extLst>
        </cdr:cNvPr>
        <cdr:cNvCxnSpPr/>
      </cdr:nvCxnSpPr>
      <cdr:spPr>
        <a:xfrm xmlns:a="http://schemas.openxmlformats.org/drawingml/2006/main">
          <a:off x="5536080" y="527925"/>
          <a:ext cx="0" cy="370432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0.66409</cdr:x>
      <cdr:y>0.10012</cdr:y>
    </cdr:from>
    <cdr:to>
      <cdr:x>0.66409</cdr:x>
      <cdr:y>0.80267</cdr:y>
    </cdr:to>
    <cdr:cxnSp macro="">
      <cdr:nvCxnSpPr>
        <cdr:cNvPr id="3" name="Straight Connector 2">
          <a:extLst xmlns:a="http://schemas.openxmlformats.org/drawingml/2006/main">
            <a:ext uri="{FF2B5EF4-FFF2-40B4-BE49-F238E27FC236}">
              <a16:creationId xmlns:a16="http://schemas.microsoft.com/office/drawing/2014/main" id="{3AE38A8D-F002-DC75-67EE-9C595CC2D1D2}"/>
            </a:ext>
          </a:extLst>
        </cdr:cNvPr>
        <cdr:cNvCxnSpPr/>
      </cdr:nvCxnSpPr>
      <cdr:spPr>
        <a:xfrm xmlns:a="http://schemas.openxmlformats.org/drawingml/2006/main">
          <a:off x="6857621" y="527925"/>
          <a:ext cx="0" cy="370432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0.91359</cdr:x>
      <cdr:y>0.09548</cdr:y>
    </cdr:from>
    <cdr:to>
      <cdr:x>0.91359</cdr:x>
      <cdr:y>0.79803</cdr:y>
    </cdr:to>
    <cdr:cxnSp macro="">
      <cdr:nvCxnSpPr>
        <cdr:cNvPr id="5" name="Straight Connector 4">
          <a:extLst xmlns:a="http://schemas.openxmlformats.org/drawingml/2006/main">
            <a:ext uri="{FF2B5EF4-FFF2-40B4-BE49-F238E27FC236}">
              <a16:creationId xmlns:a16="http://schemas.microsoft.com/office/drawing/2014/main" id="{3AE38A8D-F002-DC75-67EE-9C595CC2D1D2}"/>
            </a:ext>
          </a:extLst>
        </cdr:cNvPr>
        <cdr:cNvCxnSpPr/>
      </cdr:nvCxnSpPr>
      <cdr:spPr>
        <a:xfrm xmlns:a="http://schemas.openxmlformats.org/drawingml/2006/main">
          <a:off x="9433960" y="503441"/>
          <a:ext cx="0" cy="370432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0.7869</cdr:x>
      <cdr:y>0.10012</cdr:y>
    </cdr:from>
    <cdr:to>
      <cdr:x>0.7869</cdr:x>
      <cdr:y>0.80267</cdr:y>
    </cdr:to>
    <cdr:cxnSp macro="">
      <cdr:nvCxnSpPr>
        <cdr:cNvPr id="4" name="Straight Connector 3">
          <a:extLst xmlns:a="http://schemas.openxmlformats.org/drawingml/2006/main">
            <a:ext uri="{FF2B5EF4-FFF2-40B4-BE49-F238E27FC236}">
              <a16:creationId xmlns:a16="http://schemas.microsoft.com/office/drawing/2014/main" id="{3AE38A8D-F002-DC75-67EE-9C595CC2D1D2}"/>
            </a:ext>
          </a:extLst>
        </cdr:cNvPr>
        <cdr:cNvCxnSpPr/>
      </cdr:nvCxnSpPr>
      <cdr:spPr>
        <a:xfrm xmlns:a="http://schemas.openxmlformats.org/drawingml/2006/main">
          <a:off x="8125767" y="527924"/>
          <a:ext cx="0" cy="370432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AU"/>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44E1FBEA-5CAA-42AE-8075-44AE4F4084CA}" type="datetimeFigureOut">
              <a:rPr lang="en-AU" smtClean="0"/>
              <a:t>14/08/23</a:t>
            </a:fld>
            <a:endParaRPr lang="en-AU"/>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AU"/>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AU"/>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17AB7C9D-4EBD-416F-A345-E26C5EE160AF}" type="slidenum">
              <a:rPr lang="en-AU" smtClean="0"/>
              <a:t>‹#›</a:t>
            </a:fld>
            <a:endParaRPr lang="en-AU"/>
          </a:p>
        </p:txBody>
      </p:sp>
    </p:spTree>
    <p:extLst>
      <p:ext uri="{BB962C8B-B14F-4D97-AF65-F5344CB8AC3E}">
        <p14:creationId xmlns:p14="http://schemas.microsoft.com/office/powerpoint/2010/main" val="213914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Presentation not meant to stigmatise the mentally ill.</a:t>
            </a:r>
          </a:p>
        </p:txBody>
      </p:sp>
      <p:sp>
        <p:nvSpPr>
          <p:cNvPr id="4" name="Slide Number Placeholder 3"/>
          <p:cNvSpPr>
            <a:spLocks noGrp="1"/>
          </p:cNvSpPr>
          <p:nvPr>
            <p:ph type="sldNum" sz="quarter" idx="5"/>
          </p:nvPr>
        </p:nvSpPr>
        <p:spPr/>
        <p:txBody>
          <a:bodyPr/>
          <a:lstStyle/>
          <a:p>
            <a:fld id="{17AB7C9D-4EBD-416F-A345-E26C5EE160AF}" type="slidenum">
              <a:rPr lang="en-AU" smtClean="0"/>
              <a:t>1</a:t>
            </a:fld>
            <a:endParaRPr lang="en-AU"/>
          </a:p>
        </p:txBody>
      </p:sp>
    </p:spTree>
    <p:extLst>
      <p:ext uri="{BB962C8B-B14F-4D97-AF65-F5344CB8AC3E}">
        <p14:creationId xmlns:p14="http://schemas.microsoft.com/office/powerpoint/2010/main" val="348669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7AB7C9D-4EBD-416F-A345-E26C5EE160AF}" type="slidenum">
              <a:rPr lang="en-AU" smtClean="0"/>
              <a:t>27</a:t>
            </a:fld>
            <a:endParaRPr lang="en-AU"/>
          </a:p>
        </p:txBody>
      </p:sp>
    </p:spTree>
    <p:extLst>
      <p:ext uri="{BB962C8B-B14F-4D97-AF65-F5344CB8AC3E}">
        <p14:creationId xmlns:p14="http://schemas.microsoft.com/office/powerpoint/2010/main" val="258804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cs typeface="Calibri"/>
              </a:rPr>
              <a:t>37</a:t>
            </a:r>
            <a:endParaRPr lang="en-AU"/>
          </a:p>
        </p:txBody>
      </p:sp>
      <p:sp>
        <p:nvSpPr>
          <p:cNvPr id="4" name="Slide Number Placeholder 3"/>
          <p:cNvSpPr>
            <a:spLocks noGrp="1"/>
          </p:cNvSpPr>
          <p:nvPr>
            <p:ph type="sldNum" sz="quarter" idx="5"/>
          </p:nvPr>
        </p:nvSpPr>
        <p:spPr/>
        <p:txBody>
          <a:bodyPr/>
          <a:lstStyle/>
          <a:p>
            <a:fld id="{17AB7C9D-4EBD-416F-A345-E26C5EE160AF}" type="slidenum">
              <a:rPr lang="en-AU" smtClean="0"/>
              <a:t>36</a:t>
            </a:fld>
            <a:endParaRPr lang="en-AU"/>
          </a:p>
        </p:txBody>
      </p:sp>
    </p:spTree>
    <p:extLst>
      <p:ext uri="{BB962C8B-B14F-4D97-AF65-F5344CB8AC3E}">
        <p14:creationId xmlns:p14="http://schemas.microsoft.com/office/powerpoint/2010/main" val="156182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AB7C9D-4EBD-416F-A345-E26C5EE160AF}" type="slidenum">
              <a:rPr lang="en-AU" smtClean="0"/>
              <a:t>2</a:t>
            </a:fld>
            <a:endParaRPr lang="en-AU"/>
          </a:p>
        </p:txBody>
      </p:sp>
    </p:spTree>
    <p:extLst>
      <p:ext uri="{BB962C8B-B14F-4D97-AF65-F5344CB8AC3E}">
        <p14:creationId xmlns:p14="http://schemas.microsoft.com/office/powerpoint/2010/main" val="67917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3</a:t>
            </a:fld>
            <a:endParaRPr lang="en-US"/>
          </a:p>
        </p:txBody>
      </p:sp>
    </p:spTree>
    <p:extLst>
      <p:ext uri="{BB962C8B-B14F-4D97-AF65-F5344CB8AC3E}">
        <p14:creationId xmlns:p14="http://schemas.microsoft.com/office/powerpoint/2010/main" val="330404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4</a:t>
            </a:fld>
            <a:endParaRPr lang="en-US"/>
          </a:p>
        </p:txBody>
      </p:sp>
    </p:spTree>
    <p:extLst>
      <p:ext uri="{BB962C8B-B14F-4D97-AF65-F5344CB8AC3E}">
        <p14:creationId xmlns:p14="http://schemas.microsoft.com/office/powerpoint/2010/main" val="210072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AB7C9D-4EBD-416F-A345-E26C5EE160AF}" type="slidenum">
              <a:rPr lang="en-AU" smtClean="0"/>
              <a:t>5</a:t>
            </a:fld>
            <a:endParaRPr lang="en-AU"/>
          </a:p>
        </p:txBody>
      </p:sp>
    </p:spTree>
    <p:extLst>
      <p:ext uri="{BB962C8B-B14F-4D97-AF65-F5344CB8AC3E}">
        <p14:creationId xmlns:p14="http://schemas.microsoft.com/office/powerpoint/2010/main" val="85095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7AB7C9D-4EBD-416F-A345-E26C5EE160AF}" type="slidenum">
              <a:rPr lang="en-AU" smtClean="0"/>
              <a:t>10</a:t>
            </a:fld>
            <a:endParaRPr lang="en-AU"/>
          </a:p>
        </p:txBody>
      </p:sp>
    </p:spTree>
    <p:extLst>
      <p:ext uri="{BB962C8B-B14F-4D97-AF65-F5344CB8AC3E}">
        <p14:creationId xmlns:p14="http://schemas.microsoft.com/office/powerpoint/2010/main" val="315894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339E12-C06F-4C75-8BEE-D64C783D6321}" type="slidenum">
              <a:rPr lang="en-AU" smtClean="0"/>
              <a:t>11</a:t>
            </a:fld>
            <a:endParaRPr lang="en-AU"/>
          </a:p>
        </p:txBody>
      </p:sp>
    </p:spTree>
    <p:extLst>
      <p:ext uri="{BB962C8B-B14F-4D97-AF65-F5344CB8AC3E}">
        <p14:creationId xmlns:p14="http://schemas.microsoft.com/office/powerpoint/2010/main" val="210834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7AB7C9D-4EBD-416F-A345-E26C5EE160AF}" type="slidenum">
              <a:rPr lang="en-AU" smtClean="0"/>
              <a:t>16</a:t>
            </a:fld>
            <a:endParaRPr lang="en-AU"/>
          </a:p>
        </p:txBody>
      </p:sp>
    </p:spTree>
    <p:extLst>
      <p:ext uri="{BB962C8B-B14F-4D97-AF65-F5344CB8AC3E}">
        <p14:creationId xmlns:p14="http://schemas.microsoft.com/office/powerpoint/2010/main" val="325498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7AB7C9D-4EBD-416F-A345-E26C5EE160AF}" type="slidenum">
              <a:rPr lang="en-AU" smtClean="0"/>
              <a:t>23</a:t>
            </a:fld>
            <a:endParaRPr lang="en-AU"/>
          </a:p>
        </p:txBody>
      </p:sp>
    </p:spTree>
    <p:extLst>
      <p:ext uri="{BB962C8B-B14F-4D97-AF65-F5344CB8AC3E}">
        <p14:creationId xmlns:p14="http://schemas.microsoft.com/office/powerpoint/2010/main" val="52363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6307-A95E-49F8-9AD3-54ABD68FC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05B9E97-BDAF-42B2-8AD9-0C1395DC4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93AD393-5D14-4266-949C-8D970E44524F}"/>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6F396B00-70F4-46AC-A4EC-62800F049F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7B33870-20AF-4153-A4B0-F0B0EC4A7E91}"/>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43461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D680-8535-4103-8530-FCC88875C36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7CA24B0-0162-4682-8694-C0FA6A887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EB86DB-214B-42D2-9BB3-2C514190455D}"/>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44C1838B-CFD5-438B-A547-5410B9DE52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53CDBD-61B4-41BD-9028-31221C87EEB8}"/>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12787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EF353-1E9E-4D9A-9E5A-8CEC234991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0456C0A-1BB2-4888-AB21-09EA0DE57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818D74-B89C-48B2-8423-3039F9E9593D}"/>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2077B21F-F60A-4812-97B5-1F3EE81731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0632A6-D87B-4698-B0E3-9090F3DFA5C2}"/>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191506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2AF22A-A43D-E441-9FA3-787E63726401}"/>
              </a:ext>
            </a:extLst>
          </p:cNvPr>
          <p:cNvSpPr/>
          <p:nvPr userDrawn="1"/>
        </p:nvSpPr>
        <p:spPr>
          <a:xfrm rot="5400000">
            <a:off x="8353696" y="3019696"/>
            <a:ext cx="6858002" cy="81860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8" name="Picture 7" descr="A picture containing food&#10;&#10;Description automatically generated">
            <a:extLst>
              <a:ext uri="{FF2B5EF4-FFF2-40B4-BE49-F238E27FC236}">
                <a16:creationId xmlns:a16="http://schemas.microsoft.com/office/drawing/2014/main" id="{C381FF2B-6BE6-C648-95C9-7B56B662AA0D}"/>
              </a:ext>
            </a:extLst>
          </p:cNvPr>
          <p:cNvPicPr>
            <a:picLocks noChangeAspect="1"/>
          </p:cNvPicPr>
          <p:nvPr userDrawn="1"/>
        </p:nvPicPr>
        <p:blipFill>
          <a:blip r:embed="rId3"/>
          <a:stretch>
            <a:fillRect/>
          </a:stretch>
        </p:blipFill>
        <p:spPr>
          <a:xfrm>
            <a:off x="11507848" y="6139545"/>
            <a:ext cx="598270" cy="701040"/>
          </a:xfrm>
          <a:prstGeom prst="rect">
            <a:avLst/>
          </a:prstGeom>
        </p:spPr>
      </p:pic>
    </p:spTree>
    <p:custDataLst>
      <p:tags r:id="rId1"/>
    </p:custDataLst>
    <p:extLst>
      <p:ext uri="{BB962C8B-B14F-4D97-AF65-F5344CB8AC3E}">
        <p14:creationId xmlns:p14="http://schemas.microsoft.com/office/powerpoint/2010/main" val="234513779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ver Page">
    <p:spTree>
      <p:nvGrpSpPr>
        <p:cNvPr id="1" name=""/>
        <p:cNvGrpSpPr/>
        <p:nvPr/>
      </p:nvGrpSpPr>
      <p:grpSpPr>
        <a:xfrm>
          <a:off x="0" y="0"/>
          <a:ext cx="0" cy="0"/>
          <a:chOff x="0" y="0"/>
          <a:chExt cx="0" cy="0"/>
        </a:xfrm>
      </p:grpSpPr>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0"/>
            <a:ext cx="121814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665317" y="1028735"/>
            <a:ext cx="9191327" cy="960107"/>
          </a:xfrm>
          <a:prstGeom prst="rect">
            <a:avLst/>
          </a:prstGeom>
        </p:spPr>
        <p:txBody>
          <a:bodyPr anchor="ctr"/>
          <a:lstStyle>
            <a:lvl1pPr>
              <a:spcBef>
                <a:spcPts val="800"/>
              </a:spcBef>
              <a:buNone/>
              <a:defRPr sz="2400" baseline="0">
                <a:latin typeface="Arial"/>
                <a:cs typeface="Arial"/>
              </a:defRPr>
            </a:lvl1pPr>
            <a:lvl2pPr marL="0" inden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3499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6158" y="4176293"/>
            <a:ext cx="9557133" cy="1296144"/>
          </a:xfrm>
          <a:prstGeom prst="rect">
            <a:avLst/>
          </a:prstGeom>
        </p:spPr>
        <p:txBody>
          <a:bodyPr lIns="0" tIns="0" rIns="0" bIns="0"/>
          <a:lstStyle>
            <a:lvl1pPr algn="l">
              <a:defRPr sz="3800" baseline="0">
                <a:solidFill>
                  <a:srgbClr val="000000"/>
                </a:solidFill>
                <a:latin typeface="+mn-lt"/>
              </a:defRPr>
            </a:lvl1pPr>
          </a:lstStyle>
          <a:p>
            <a:r>
              <a:rPr lang="en-US"/>
              <a:t>Presentation title goes here </a:t>
            </a:r>
            <a:br>
              <a:rPr lang="en-US"/>
            </a:br>
            <a:r>
              <a:rPr lang="en-US"/>
              <a:t>and can go over two lines</a:t>
            </a:r>
            <a:endParaRPr lang="en-AU"/>
          </a:p>
        </p:txBody>
      </p:sp>
      <p:sp>
        <p:nvSpPr>
          <p:cNvPr id="13" name="Content Placeholder 12"/>
          <p:cNvSpPr>
            <a:spLocks noGrp="1"/>
          </p:cNvSpPr>
          <p:nvPr>
            <p:ph sz="quarter" idx="10" hasCustomPrompt="1"/>
          </p:nvPr>
        </p:nvSpPr>
        <p:spPr>
          <a:xfrm>
            <a:off x="1436158" y="5454295"/>
            <a:ext cx="9557133" cy="288032"/>
          </a:xfrm>
          <a:prstGeom prst="rect">
            <a:avLst/>
          </a:prstGeom>
        </p:spPr>
        <p:txBody>
          <a:bodyPr vert="horz" lIns="0" tIns="0" rIns="0" bIns="0"/>
          <a:lstStyle>
            <a:lvl1pPr marL="0" indent="0">
              <a:buNone/>
              <a:defRPr sz="2000" b="1" baseline="0">
                <a:solidFill>
                  <a:srgbClr val="BD9C55"/>
                </a:solidFill>
              </a:defRPr>
            </a:lvl1pPr>
          </a:lstStyle>
          <a:p>
            <a:pPr lvl="0"/>
            <a:r>
              <a:rPr lang="en-AU"/>
              <a:t>Author name and date</a:t>
            </a:r>
            <a:endParaRPr lang="en-US"/>
          </a:p>
        </p:txBody>
      </p:sp>
      <p:pic>
        <p:nvPicPr>
          <p:cNvPr id="4" name="Picture 3" descr="Kirby_Templates_PPT.pdf"/>
          <p:cNvPicPr>
            <a:picLocks noChangeAspect="1"/>
          </p:cNvPicPr>
          <p:nvPr userDrawn="1"/>
        </p:nvPicPr>
        <p:blipFill rotWithShape="1">
          <a:blip r:embed="rId2">
            <a:extLst>
              <a:ext uri="{28A0092B-C50C-407E-A947-70E740481C1C}">
                <a14:useLocalDpi xmlns:a14="http://schemas.microsoft.com/office/drawing/2010/main" val="0"/>
              </a:ext>
            </a:extLst>
          </a:blip>
          <a:srcRect r="54301" b="60095"/>
          <a:stretch/>
        </p:blipFill>
        <p:spPr>
          <a:xfrm>
            <a:off x="0" y="1"/>
            <a:ext cx="5571613" cy="2736645"/>
          </a:xfrm>
          <a:prstGeom prst="rect">
            <a:avLst/>
          </a:prstGeom>
        </p:spPr>
      </p:pic>
    </p:spTree>
    <p:extLst>
      <p:ext uri="{BB962C8B-B14F-4D97-AF65-F5344CB8AC3E}">
        <p14:creationId xmlns:p14="http://schemas.microsoft.com/office/powerpoint/2010/main" val="383923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7"/>
          <p:cNvSpPr>
            <a:spLocks noGrp="1"/>
          </p:cNvSpPr>
          <p:nvPr>
            <p:ph type="body" idx="10"/>
          </p:nvPr>
        </p:nvSpPr>
        <p:spPr>
          <a:xfrm>
            <a:off x="624417" y="1509185"/>
            <a:ext cx="10945283"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70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1" name="Rectangle 10"/>
          <p:cNvSpPr/>
          <p:nvPr userDrawn="1"/>
        </p:nvSpPr>
        <p:spPr>
          <a:xfrm>
            <a:off x="0" y="436623"/>
            <a:ext cx="12192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719404" y="6475329"/>
            <a:ext cx="10752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2129737" y="6525343"/>
            <a:ext cx="9341668"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a:t>Source:</a:t>
            </a:r>
            <a:endParaRPr lang="en-US"/>
          </a:p>
        </p:txBody>
      </p:sp>
      <p:sp>
        <p:nvSpPr>
          <p:cNvPr id="10" name="Content Placeholder 2"/>
          <p:cNvSpPr>
            <a:spLocks noGrp="1"/>
          </p:cNvSpPr>
          <p:nvPr>
            <p:ph sz="quarter" idx="13" hasCustomPrompt="1"/>
          </p:nvPr>
        </p:nvSpPr>
        <p:spPr>
          <a:xfrm>
            <a:off x="689521" y="1255677"/>
            <a:ext cx="10781883" cy="4982264"/>
          </a:xfrm>
          <a:prstGeom prst="rect">
            <a:avLst/>
          </a:prstGeom>
        </p:spPr>
        <p:txBody>
          <a:bodyPr vert="horz" lIns="0" tIns="0" rIns="0" bIns="0"/>
          <a:lstStyle>
            <a:lvl1pPr marL="0" marR="0" indent="-180000" algn="l" defTabSz="457200" rtl="0" eaLnBrk="1" fontAlgn="base" latinLnBrk="0" hangingPunct="1">
              <a:lnSpc>
                <a:spcPct val="100000"/>
              </a:lnSpc>
              <a:spcBef>
                <a:spcPct val="20000"/>
              </a:spcBef>
              <a:spcAft>
                <a:spcPct val="0"/>
              </a:spcAft>
              <a:buClrTx/>
              <a:buSzTx/>
              <a:buFont typeface="Arial"/>
              <a:buChar char="•"/>
              <a:tabLst/>
              <a:defRPr sz="3200" b="1"/>
            </a:lvl1pPr>
          </a:lstStyle>
          <a:p>
            <a:r>
              <a:rPr lang="en-US" sz="280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err="1">
                <a:solidFill>
                  <a:srgbClr val="000000"/>
                </a:solidFill>
              </a:rPr>
              <a:t>Lorem</a:t>
            </a:r>
            <a:r>
              <a:rPr lang="en-US" sz="2200" b="0">
                <a:solidFill>
                  <a:srgbClr val="000000"/>
                </a:solidFill>
              </a:rPr>
              <a:t> </a:t>
            </a:r>
            <a:r>
              <a:rPr lang="en-US" sz="2200" b="0" err="1">
                <a:solidFill>
                  <a:srgbClr val="000000"/>
                </a:solidFill>
              </a:rPr>
              <a:t>ipsum</a:t>
            </a:r>
            <a:r>
              <a:rPr lang="en-US" sz="2200" b="0">
                <a:solidFill>
                  <a:srgbClr val="000000"/>
                </a:solidFill>
              </a:rPr>
              <a:t> dolor sit </a:t>
            </a:r>
            <a:r>
              <a:rPr lang="en-US" sz="2200" b="0" err="1">
                <a:solidFill>
                  <a:srgbClr val="000000"/>
                </a:solidFill>
              </a:rPr>
              <a:t>amet</a:t>
            </a:r>
            <a:r>
              <a:rPr lang="en-US" sz="2200" b="0">
                <a:solidFill>
                  <a:srgbClr val="000000"/>
                </a:solidFill>
              </a:rPr>
              <a:t>, </a:t>
            </a:r>
            <a:r>
              <a:rPr lang="en-US" sz="2200" b="0" err="1">
                <a:solidFill>
                  <a:srgbClr val="000000"/>
                </a:solidFill>
              </a:rPr>
              <a:t>consectetur</a:t>
            </a:r>
            <a:r>
              <a:rPr lang="en-US" sz="2200" b="0">
                <a:solidFill>
                  <a:srgbClr val="000000"/>
                </a:solidFill>
              </a:rPr>
              <a:t> </a:t>
            </a:r>
            <a:r>
              <a:rPr lang="en-US" sz="2200" b="0" err="1">
                <a:solidFill>
                  <a:srgbClr val="000000"/>
                </a:solidFill>
              </a:rPr>
              <a:t>adipiscing</a:t>
            </a:r>
            <a:r>
              <a:rPr lang="en-US" sz="2200" b="0">
                <a:solidFill>
                  <a:srgbClr val="000000"/>
                </a:solidFill>
              </a:rPr>
              <a:t> </a:t>
            </a:r>
            <a:r>
              <a:rPr lang="en-US" sz="2200" b="0" err="1">
                <a:solidFill>
                  <a:srgbClr val="000000"/>
                </a:solidFill>
              </a:rPr>
              <a:t>elit</a:t>
            </a:r>
            <a:r>
              <a:rPr lang="en-US" sz="2200" b="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err="1">
                <a:solidFill>
                  <a:srgbClr val="000000"/>
                </a:solidFill>
              </a:rPr>
              <a:t>Etiam</a:t>
            </a:r>
            <a:r>
              <a:rPr lang="en-US" sz="2200" b="0">
                <a:solidFill>
                  <a:srgbClr val="000000"/>
                </a:solidFill>
              </a:rPr>
              <a:t> </a:t>
            </a:r>
            <a:r>
              <a:rPr lang="en-US" sz="2200" b="0" err="1">
                <a:solidFill>
                  <a:srgbClr val="000000"/>
                </a:solidFill>
              </a:rPr>
              <a:t>tristique</a:t>
            </a:r>
            <a:r>
              <a:rPr lang="en-US" sz="2200" b="0">
                <a:solidFill>
                  <a:srgbClr val="000000"/>
                </a:solidFill>
              </a:rPr>
              <a:t> in </a:t>
            </a:r>
            <a:r>
              <a:rPr lang="en-US" sz="2200" b="0" err="1">
                <a:solidFill>
                  <a:srgbClr val="000000"/>
                </a:solidFill>
              </a:rPr>
              <a:t>tellus</a:t>
            </a:r>
            <a:r>
              <a:rPr lang="en-US" sz="2200" b="0">
                <a:solidFill>
                  <a:srgbClr val="000000"/>
                </a:solidFill>
              </a:rPr>
              <a:t> </a:t>
            </a:r>
            <a:r>
              <a:rPr lang="en-US" sz="2200" b="0" err="1">
                <a:solidFill>
                  <a:srgbClr val="000000"/>
                </a:solidFill>
              </a:rPr>
              <a:t>sed</a:t>
            </a:r>
            <a:r>
              <a:rPr lang="en-US" sz="2200" b="0">
                <a:solidFill>
                  <a:srgbClr val="000000"/>
                </a:solidFill>
              </a:rPr>
              <a:t> </a:t>
            </a:r>
            <a:r>
              <a:rPr lang="en-US" sz="2200" b="0" err="1">
                <a:solidFill>
                  <a:srgbClr val="000000"/>
                </a:solidFill>
              </a:rPr>
              <a:t>iaculis</a:t>
            </a:r>
            <a:r>
              <a:rPr lang="en-US" sz="2200" b="0">
                <a:solidFill>
                  <a:srgbClr val="000000"/>
                </a:solidFill>
              </a:rPr>
              <a:t>. </a:t>
            </a:r>
            <a:r>
              <a:rPr lang="en-US" sz="2200" b="0" err="1">
                <a:solidFill>
                  <a:srgbClr val="000000"/>
                </a:solidFill>
              </a:rPr>
              <a:t>Etiam</a:t>
            </a:r>
            <a:r>
              <a:rPr lang="en-US" sz="2200" b="0">
                <a:solidFill>
                  <a:srgbClr val="000000"/>
                </a:solidFill>
              </a:rPr>
              <a:t> </a:t>
            </a:r>
            <a:r>
              <a:rPr lang="en-US" sz="2200" b="0" err="1">
                <a:solidFill>
                  <a:srgbClr val="000000"/>
                </a:solidFill>
              </a:rPr>
              <a:t>elementum</a:t>
            </a:r>
            <a:r>
              <a:rPr lang="en-US" sz="2200" b="0">
                <a:solidFill>
                  <a:srgbClr val="000000"/>
                </a:solidFill>
              </a:rPr>
              <a:t>, </a:t>
            </a:r>
            <a:r>
              <a:rPr lang="en-US" sz="2200" b="0" err="1">
                <a:solidFill>
                  <a:srgbClr val="000000"/>
                </a:solidFill>
              </a:rPr>
              <a:t>velit</a:t>
            </a:r>
            <a:r>
              <a:rPr lang="en-US" sz="2200" b="0">
                <a:solidFill>
                  <a:srgbClr val="000000"/>
                </a:solidFill>
              </a:rPr>
              <a:t> </a:t>
            </a:r>
            <a:r>
              <a:rPr lang="en-US" sz="2200" b="0" err="1">
                <a:solidFill>
                  <a:srgbClr val="000000"/>
                </a:solidFill>
              </a:rPr>
              <a:t>sed</a:t>
            </a:r>
            <a:r>
              <a:rPr lang="en-US" sz="2200" b="0">
                <a:solidFill>
                  <a:srgbClr val="000000"/>
                </a:solidFill>
              </a:rPr>
              <a:t> </a:t>
            </a:r>
            <a:r>
              <a:rPr lang="en-US" sz="2200" b="0" err="1">
                <a:solidFill>
                  <a:srgbClr val="000000"/>
                </a:solidFill>
              </a:rPr>
              <a:t>porta</a:t>
            </a:r>
            <a:r>
              <a:rPr lang="en-US" sz="2200" b="0">
                <a:solidFill>
                  <a:srgbClr val="000000"/>
                </a:solidFill>
              </a:rPr>
              <a:t> </a:t>
            </a:r>
            <a:r>
              <a:rPr lang="en-US" sz="2200" b="0" err="1">
                <a:solidFill>
                  <a:srgbClr val="000000"/>
                </a:solidFill>
              </a:rPr>
              <a:t>laoreet</a:t>
            </a:r>
            <a:r>
              <a:rPr lang="en-US" sz="2200" b="0">
                <a:solidFill>
                  <a:srgbClr val="000000"/>
                </a:solidFill>
              </a:rPr>
              <a:t>, </a:t>
            </a:r>
            <a:r>
              <a:rPr lang="en-US" sz="2200" b="0" err="1">
                <a:solidFill>
                  <a:srgbClr val="000000"/>
                </a:solidFill>
              </a:rPr>
              <a:t>eros</a:t>
            </a:r>
            <a:r>
              <a:rPr lang="en-US" sz="2200" b="0">
                <a:solidFill>
                  <a:srgbClr val="000000"/>
                </a:solidFill>
              </a:rPr>
              <a:t> </a:t>
            </a:r>
            <a:r>
              <a:rPr lang="en-US" sz="2200" b="0" err="1">
                <a:solidFill>
                  <a:srgbClr val="000000"/>
                </a:solidFill>
              </a:rPr>
              <a:t>neque</a:t>
            </a:r>
            <a:r>
              <a:rPr lang="en-US" sz="2200" b="0">
                <a:solidFill>
                  <a:srgbClr val="000000"/>
                </a:solidFill>
              </a:rPr>
              <a:t> </a:t>
            </a:r>
            <a:r>
              <a:rPr lang="en-US" sz="2200" b="0" err="1">
                <a:solidFill>
                  <a:srgbClr val="000000"/>
                </a:solidFill>
              </a:rPr>
              <a:t>auctor</a:t>
            </a:r>
            <a:r>
              <a:rPr lang="en-US" sz="2200" b="0">
                <a:solidFill>
                  <a:srgbClr val="000000"/>
                </a:solidFill>
              </a:rPr>
              <a:t> </a:t>
            </a:r>
            <a:r>
              <a:rPr lang="en-US" sz="2200" b="0" err="1">
                <a:solidFill>
                  <a:srgbClr val="000000"/>
                </a:solidFill>
              </a:rPr>
              <a:t>urna</a:t>
            </a:r>
            <a:endParaRPr lang="en-US" sz="2200" b="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err="1">
                <a:solidFill>
                  <a:srgbClr val="000000"/>
                </a:solidFill>
              </a:rPr>
              <a:t>Nisl</a:t>
            </a:r>
            <a:r>
              <a:rPr lang="en-US" sz="2200" b="0">
                <a:solidFill>
                  <a:srgbClr val="000000"/>
                </a:solidFill>
              </a:rPr>
              <a:t> </a:t>
            </a:r>
            <a:r>
              <a:rPr lang="en-US" sz="2200" b="0" err="1">
                <a:solidFill>
                  <a:srgbClr val="000000"/>
                </a:solidFill>
              </a:rPr>
              <a:t>risus</a:t>
            </a:r>
            <a:r>
              <a:rPr lang="en-US" sz="2200" b="0">
                <a:solidFill>
                  <a:srgbClr val="000000"/>
                </a:solidFill>
              </a:rPr>
              <a:t> </a:t>
            </a:r>
            <a:r>
              <a:rPr lang="en-US" sz="2200" b="0" err="1">
                <a:solidFill>
                  <a:srgbClr val="000000"/>
                </a:solidFill>
              </a:rPr>
              <a:t>malesuada</a:t>
            </a:r>
            <a:r>
              <a:rPr lang="en-US" sz="2200" b="0">
                <a:solidFill>
                  <a:srgbClr val="000000"/>
                </a:solidFill>
              </a:rPr>
              <a:t> ex. </a:t>
            </a:r>
            <a:r>
              <a:rPr lang="en-US" sz="2200" b="0" err="1">
                <a:solidFill>
                  <a:srgbClr val="000000"/>
                </a:solidFill>
              </a:rPr>
              <a:t>Donec</a:t>
            </a:r>
            <a:r>
              <a:rPr lang="en-US" sz="2200" b="0">
                <a:solidFill>
                  <a:srgbClr val="000000"/>
                </a:solidFill>
              </a:rPr>
              <a:t> </a:t>
            </a:r>
            <a:r>
              <a:rPr lang="en-US" sz="2200" b="0" err="1">
                <a:solidFill>
                  <a:srgbClr val="000000"/>
                </a:solidFill>
              </a:rPr>
              <a:t>sollicitudin</a:t>
            </a:r>
            <a:r>
              <a:rPr lang="en-US" sz="2200" b="0">
                <a:solidFill>
                  <a:srgbClr val="000000"/>
                </a:solidFill>
              </a:rPr>
              <a:t> </a:t>
            </a:r>
            <a:r>
              <a:rPr lang="en-US" sz="2200" b="0" err="1">
                <a:solidFill>
                  <a:srgbClr val="000000"/>
                </a:solidFill>
              </a:rPr>
              <a:t>sagittis</a:t>
            </a:r>
            <a:r>
              <a:rPr lang="en-US" sz="2200" b="0">
                <a:solidFill>
                  <a:srgbClr val="000000"/>
                </a:solidFill>
              </a:rPr>
              <a:t> </a:t>
            </a:r>
            <a:r>
              <a:rPr lang="en-US" sz="2200" b="0" err="1">
                <a:solidFill>
                  <a:srgbClr val="000000"/>
                </a:solidFill>
              </a:rPr>
              <a:t>purus</a:t>
            </a:r>
            <a:r>
              <a:rPr lang="en-US" sz="2200" b="0">
                <a:solidFill>
                  <a:srgbClr val="000000"/>
                </a:solidFill>
              </a:rPr>
              <a:t> non </a:t>
            </a:r>
            <a:r>
              <a:rPr lang="en-US" sz="2200" b="0" err="1">
                <a:solidFill>
                  <a:srgbClr val="000000"/>
                </a:solidFill>
              </a:rPr>
              <a:t>suscipit</a:t>
            </a:r>
            <a:r>
              <a:rPr lang="en-US" sz="2200" b="0">
                <a:solidFill>
                  <a:srgbClr val="000000"/>
                </a:solidFill>
              </a:rPr>
              <a:t>. Integer </a:t>
            </a:r>
            <a:r>
              <a:rPr lang="en-US" sz="2200" b="0" err="1">
                <a:solidFill>
                  <a:srgbClr val="000000"/>
                </a:solidFill>
              </a:rPr>
              <a:t>finibus</a:t>
            </a:r>
            <a:r>
              <a:rPr lang="en-US" sz="2200" b="0">
                <a:solidFill>
                  <a:srgbClr val="000000"/>
                </a:solidFill>
              </a:rPr>
              <a:t> </a:t>
            </a:r>
            <a:r>
              <a:rPr lang="en-US" sz="2200" b="0" err="1">
                <a:solidFill>
                  <a:srgbClr val="000000"/>
                </a:solidFill>
              </a:rPr>
              <a:t>euismod</a:t>
            </a:r>
            <a:r>
              <a:rPr lang="en-US" sz="2200" b="0">
                <a:solidFill>
                  <a:srgbClr val="000000"/>
                </a:solidFill>
              </a:rPr>
              <a:t> </a:t>
            </a:r>
            <a:r>
              <a:rPr lang="en-US" sz="2200" b="0" err="1">
                <a:solidFill>
                  <a:srgbClr val="000000"/>
                </a:solidFill>
              </a:rPr>
              <a:t>leo</a:t>
            </a:r>
            <a:r>
              <a:rPr lang="en-US" sz="2200" b="0">
                <a:solidFill>
                  <a:srgbClr val="000000"/>
                </a:solidFill>
              </a:rPr>
              <a:t>, </a:t>
            </a:r>
            <a:r>
              <a:rPr lang="en-US" sz="2200" b="0" err="1">
                <a:solidFill>
                  <a:srgbClr val="000000"/>
                </a:solidFill>
              </a:rPr>
              <a:t>feugiat</a:t>
            </a:r>
            <a:r>
              <a:rPr lang="en-US" sz="2200" b="0">
                <a:solidFill>
                  <a:srgbClr val="000000"/>
                </a:solidFill>
              </a:rPr>
              <a:t> </a:t>
            </a:r>
            <a:r>
              <a:rPr lang="en-US" sz="2200" b="0" err="1">
                <a:solidFill>
                  <a:srgbClr val="000000"/>
                </a:solidFill>
              </a:rPr>
              <a:t>fringilla</a:t>
            </a:r>
            <a:r>
              <a:rPr lang="en-US" sz="2200" b="0">
                <a:solidFill>
                  <a:srgbClr val="000000"/>
                </a:solidFill>
              </a:rPr>
              <a:t> </a:t>
            </a:r>
            <a:r>
              <a:rPr lang="en-US" sz="2200" b="0" err="1">
                <a:solidFill>
                  <a:srgbClr val="000000"/>
                </a:solidFill>
              </a:rPr>
              <a:t>nisl</a:t>
            </a:r>
            <a:r>
              <a:rPr lang="en-US" sz="2200" b="0">
                <a:solidFill>
                  <a:srgbClr val="000000"/>
                </a:solidFill>
              </a:rPr>
              <a:t> </a:t>
            </a:r>
            <a:r>
              <a:rPr lang="en-US" sz="2200" b="0" err="1">
                <a:solidFill>
                  <a:srgbClr val="000000"/>
                </a:solidFill>
              </a:rPr>
              <a:t>venenatis</a:t>
            </a:r>
            <a:r>
              <a:rPr lang="en-US" sz="2200" b="0">
                <a:solidFill>
                  <a:srgbClr val="000000"/>
                </a:solidFill>
              </a:rPr>
              <a:t> vel. </a:t>
            </a:r>
          </a:p>
        </p:txBody>
      </p:sp>
      <p:sp>
        <p:nvSpPr>
          <p:cNvPr id="12" name="Title 1"/>
          <p:cNvSpPr>
            <a:spLocks noGrp="1"/>
          </p:cNvSpPr>
          <p:nvPr>
            <p:ph type="title" hasCustomPrompt="1"/>
          </p:nvPr>
        </p:nvSpPr>
        <p:spPr>
          <a:xfrm>
            <a:off x="691819" y="515026"/>
            <a:ext cx="10780779"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a:t>Slide title goes (short title)</a:t>
            </a:r>
            <a:endParaRPr lang="en-AU"/>
          </a:p>
        </p:txBody>
      </p:sp>
      <p:sp>
        <p:nvSpPr>
          <p:cNvPr id="4" name="Slide Number Placeholder 3"/>
          <p:cNvSpPr>
            <a:spLocks noGrp="1"/>
          </p:cNvSpPr>
          <p:nvPr>
            <p:ph type="sldNum" sz="quarter" idx="15"/>
          </p:nvPr>
        </p:nvSpPr>
        <p:spPr>
          <a:xfrm>
            <a:off x="692746" y="6525344"/>
            <a:ext cx="890753" cy="251748"/>
          </a:xfrm>
          <a:prstGeom prst="rect">
            <a:avLst/>
          </a:prstGeom>
        </p:spPr>
        <p:txBody>
          <a:bodyPr/>
          <a:lstStyle/>
          <a:p>
            <a:fld id="{8C385F23-470B-B540-9492-8220B9E90E81}" type="slidenum">
              <a:rPr lang="en-US" smtClean="0"/>
              <a:pPr/>
              <a:t>‹#›</a:t>
            </a:fld>
            <a:endParaRPr lang="en-US"/>
          </a:p>
        </p:txBody>
      </p:sp>
      <p:sp>
        <p:nvSpPr>
          <p:cNvPr id="2" name="Footer Placeholder 1"/>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82097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1" name="Rectangle 10"/>
          <p:cNvSpPr/>
          <p:nvPr userDrawn="1"/>
        </p:nvSpPr>
        <p:spPr>
          <a:xfrm>
            <a:off x="0" y="436623"/>
            <a:ext cx="12192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719404" y="6475329"/>
            <a:ext cx="10752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2129737" y="6525343"/>
            <a:ext cx="9341668"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a:t>Source:</a:t>
            </a:r>
            <a:endParaRPr lang="en-US"/>
          </a:p>
        </p:txBody>
      </p:sp>
      <p:sp>
        <p:nvSpPr>
          <p:cNvPr id="10" name="Content Placeholder 2"/>
          <p:cNvSpPr>
            <a:spLocks noGrp="1"/>
          </p:cNvSpPr>
          <p:nvPr>
            <p:ph sz="quarter" idx="13" hasCustomPrompt="1"/>
          </p:nvPr>
        </p:nvSpPr>
        <p:spPr>
          <a:xfrm>
            <a:off x="689521" y="1255677"/>
            <a:ext cx="10781883" cy="4982264"/>
          </a:xfrm>
          <a:prstGeom prst="rect">
            <a:avLst/>
          </a:prstGeom>
        </p:spPr>
        <p:txBody>
          <a:bodyPr vert="horz" lIns="0" tIns="0" rIns="0" bIns="0"/>
          <a:lstStyle>
            <a:lvl1pPr marL="0" marR="0" indent="-180000" algn="l" defTabSz="457200" rtl="0" eaLnBrk="1" fontAlgn="base" latinLnBrk="0" hangingPunct="1">
              <a:lnSpc>
                <a:spcPct val="100000"/>
              </a:lnSpc>
              <a:spcBef>
                <a:spcPct val="20000"/>
              </a:spcBef>
              <a:spcAft>
                <a:spcPct val="0"/>
              </a:spcAft>
              <a:buClrTx/>
              <a:buSzTx/>
              <a:buFont typeface="Arial"/>
              <a:buChar char="•"/>
              <a:tabLst/>
              <a:defRPr sz="3200" b="1"/>
            </a:lvl1pPr>
          </a:lstStyle>
          <a:p>
            <a:r>
              <a:rPr lang="en-US" sz="280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err="1">
                <a:solidFill>
                  <a:srgbClr val="000000"/>
                </a:solidFill>
              </a:rPr>
              <a:t>Lorem</a:t>
            </a:r>
            <a:r>
              <a:rPr lang="en-US" sz="2200" b="0">
                <a:solidFill>
                  <a:srgbClr val="000000"/>
                </a:solidFill>
              </a:rPr>
              <a:t> </a:t>
            </a:r>
            <a:r>
              <a:rPr lang="en-US" sz="2200" b="0" err="1">
                <a:solidFill>
                  <a:srgbClr val="000000"/>
                </a:solidFill>
              </a:rPr>
              <a:t>ipsum</a:t>
            </a:r>
            <a:r>
              <a:rPr lang="en-US" sz="2200" b="0">
                <a:solidFill>
                  <a:srgbClr val="000000"/>
                </a:solidFill>
              </a:rPr>
              <a:t> dolor sit </a:t>
            </a:r>
            <a:r>
              <a:rPr lang="en-US" sz="2200" b="0" err="1">
                <a:solidFill>
                  <a:srgbClr val="000000"/>
                </a:solidFill>
              </a:rPr>
              <a:t>amet</a:t>
            </a:r>
            <a:r>
              <a:rPr lang="en-US" sz="2200" b="0">
                <a:solidFill>
                  <a:srgbClr val="000000"/>
                </a:solidFill>
              </a:rPr>
              <a:t>, </a:t>
            </a:r>
            <a:r>
              <a:rPr lang="en-US" sz="2200" b="0" err="1">
                <a:solidFill>
                  <a:srgbClr val="000000"/>
                </a:solidFill>
              </a:rPr>
              <a:t>consectetur</a:t>
            </a:r>
            <a:r>
              <a:rPr lang="en-US" sz="2200" b="0">
                <a:solidFill>
                  <a:srgbClr val="000000"/>
                </a:solidFill>
              </a:rPr>
              <a:t> </a:t>
            </a:r>
            <a:r>
              <a:rPr lang="en-US" sz="2200" b="0" err="1">
                <a:solidFill>
                  <a:srgbClr val="000000"/>
                </a:solidFill>
              </a:rPr>
              <a:t>adipiscing</a:t>
            </a:r>
            <a:r>
              <a:rPr lang="en-US" sz="2200" b="0">
                <a:solidFill>
                  <a:srgbClr val="000000"/>
                </a:solidFill>
              </a:rPr>
              <a:t> </a:t>
            </a:r>
            <a:r>
              <a:rPr lang="en-US" sz="2200" b="0" err="1">
                <a:solidFill>
                  <a:srgbClr val="000000"/>
                </a:solidFill>
              </a:rPr>
              <a:t>elit</a:t>
            </a:r>
            <a:r>
              <a:rPr lang="en-US" sz="2200" b="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err="1">
                <a:solidFill>
                  <a:srgbClr val="000000"/>
                </a:solidFill>
              </a:rPr>
              <a:t>Etiam</a:t>
            </a:r>
            <a:r>
              <a:rPr lang="en-US" sz="2200" b="0">
                <a:solidFill>
                  <a:srgbClr val="000000"/>
                </a:solidFill>
              </a:rPr>
              <a:t> </a:t>
            </a:r>
            <a:r>
              <a:rPr lang="en-US" sz="2200" b="0" err="1">
                <a:solidFill>
                  <a:srgbClr val="000000"/>
                </a:solidFill>
              </a:rPr>
              <a:t>tristique</a:t>
            </a:r>
            <a:r>
              <a:rPr lang="en-US" sz="2200" b="0">
                <a:solidFill>
                  <a:srgbClr val="000000"/>
                </a:solidFill>
              </a:rPr>
              <a:t> in </a:t>
            </a:r>
            <a:r>
              <a:rPr lang="en-US" sz="2200" b="0" err="1">
                <a:solidFill>
                  <a:srgbClr val="000000"/>
                </a:solidFill>
              </a:rPr>
              <a:t>tellus</a:t>
            </a:r>
            <a:r>
              <a:rPr lang="en-US" sz="2200" b="0">
                <a:solidFill>
                  <a:srgbClr val="000000"/>
                </a:solidFill>
              </a:rPr>
              <a:t> </a:t>
            </a:r>
            <a:r>
              <a:rPr lang="en-US" sz="2200" b="0" err="1">
                <a:solidFill>
                  <a:srgbClr val="000000"/>
                </a:solidFill>
              </a:rPr>
              <a:t>sed</a:t>
            </a:r>
            <a:r>
              <a:rPr lang="en-US" sz="2200" b="0">
                <a:solidFill>
                  <a:srgbClr val="000000"/>
                </a:solidFill>
              </a:rPr>
              <a:t> </a:t>
            </a:r>
            <a:r>
              <a:rPr lang="en-US" sz="2200" b="0" err="1">
                <a:solidFill>
                  <a:srgbClr val="000000"/>
                </a:solidFill>
              </a:rPr>
              <a:t>iaculis</a:t>
            </a:r>
            <a:r>
              <a:rPr lang="en-US" sz="2200" b="0">
                <a:solidFill>
                  <a:srgbClr val="000000"/>
                </a:solidFill>
              </a:rPr>
              <a:t>. </a:t>
            </a:r>
            <a:r>
              <a:rPr lang="en-US" sz="2200" b="0" err="1">
                <a:solidFill>
                  <a:srgbClr val="000000"/>
                </a:solidFill>
              </a:rPr>
              <a:t>Etiam</a:t>
            </a:r>
            <a:r>
              <a:rPr lang="en-US" sz="2200" b="0">
                <a:solidFill>
                  <a:srgbClr val="000000"/>
                </a:solidFill>
              </a:rPr>
              <a:t> </a:t>
            </a:r>
            <a:r>
              <a:rPr lang="en-US" sz="2200" b="0" err="1">
                <a:solidFill>
                  <a:srgbClr val="000000"/>
                </a:solidFill>
              </a:rPr>
              <a:t>elementum</a:t>
            </a:r>
            <a:r>
              <a:rPr lang="en-US" sz="2200" b="0">
                <a:solidFill>
                  <a:srgbClr val="000000"/>
                </a:solidFill>
              </a:rPr>
              <a:t>, </a:t>
            </a:r>
            <a:r>
              <a:rPr lang="en-US" sz="2200" b="0" err="1">
                <a:solidFill>
                  <a:srgbClr val="000000"/>
                </a:solidFill>
              </a:rPr>
              <a:t>velit</a:t>
            </a:r>
            <a:r>
              <a:rPr lang="en-US" sz="2200" b="0">
                <a:solidFill>
                  <a:srgbClr val="000000"/>
                </a:solidFill>
              </a:rPr>
              <a:t> </a:t>
            </a:r>
            <a:r>
              <a:rPr lang="en-US" sz="2200" b="0" err="1">
                <a:solidFill>
                  <a:srgbClr val="000000"/>
                </a:solidFill>
              </a:rPr>
              <a:t>sed</a:t>
            </a:r>
            <a:r>
              <a:rPr lang="en-US" sz="2200" b="0">
                <a:solidFill>
                  <a:srgbClr val="000000"/>
                </a:solidFill>
              </a:rPr>
              <a:t> </a:t>
            </a:r>
            <a:r>
              <a:rPr lang="en-US" sz="2200" b="0" err="1">
                <a:solidFill>
                  <a:srgbClr val="000000"/>
                </a:solidFill>
              </a:rPr>
              <a:t>porta</a:t>
            </a:r>
            <a:r>
              <a:rPr lang="en-US" sz="2200" b="0">
                <a:solidFill>
                  <a:srgbClr val="000000"/>
                </a:solidFill>
              </a:rPr>
              <a:t> </a:t>
            </a:r>
            <a:r>
              <a:rPr lang="en-US" sz="2200" b="0" err="1">
                <a:solidFill>
                  <a:srgbClr val="000000"/>
                </a:solidFill>
              </a:rPr>
              <a:t>laoreet</a:t>
            </a:r>
            <a:r>
              <a:rPr lang="en-US" sz="2200" b="0">
                <a:solidFill>
                  <a:srgbClr val="000000"/>
                </a:solidFill>
              </a:rPr>
              <a:t>, </a:t>
            </a:r>
            <a:r>
              <a:rPr lang="en-US" sz="2200" b="0" err="1">
                <a:solidFill>
                  <a:srgbClr val="000000"/>
                </a:solidFill>
              </a:rPr>
              <a:t>eros</a:t>
            </a:r>
            <a:r>
              <a:rPr lang="en-US" sz="2200" b="0">
                <a:solidFill>
                  <a:srgbClr val="000000"/>
                </a:solidFill>
              </a:rPr>
              <a:t> </a:t>
            </a:r>
            <a:r>
              <a:rPr lang="en-US" sz="2200" b="0" err="1">
                <a:solidFill>
                  <a:srgbClr val="000000"/>
                </a:solidFill>
              </a:rPr>
              <a:t>neque</a:t>
            </a:r>
            <a:r>
              <a:rPr lang="en-US" sz="2200" b="0">
                <a:solidFill>
                  <a:srgbClr val="000000"/>
                </a:solidFill>
              </a:rPr>
              <a:t> </a:t>
            </a:r>
            <a:r>
              <a:rPr lang="en-US" sz="2200" b="0" err="1">
                <a:solidFill>
                  <a:srgbClr val="000000"/>
                </a:solidFill>
              </a:rPr>
              <a:t>auctor</a:t>
            </a:r>
            <a:r>
              <a:rPr lang="en-US" sz="2200" b="0">
                <a:solidFill>
                  <a:srgbClr val="000000"/>
                </a:solidFill>
              </a:rPr>
              <a:t> </a:t>
            </a:r>
            <a:r>
              <a:rPr lang="en-US" sz="2200" b="0" err="1">
                <a:solidFill>
                  <a:srgbClr val="000000"/>
                </a:solidFill>
              </a:rPr>
              <a:t>urna</a:t>
            </a:r>
            <a:endParaRPr lang="en-US" sz="2200" b="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err="1">
                <a:solidFill>
                  <a:srgbClr val="000000"/>
                </a:solidFill>
              </a:rPr>
              <a:t>Nisl</a:t>
            </a:r>
            <a:r>
              <a:rPr lang="en-US" sz="2200" b="0">
                <a:solidFill>
                  <a:srgbClr val="000000"/>
                </a:solidFill>
              </a:rPr>
              <a:t> </a:t>
            </a:r>
            <a:r>
              <a:rPr lang="en-US" sz="2200" b="0" err="1">
                <a:solidFill>
                  <a:srgbClr val="000000"/>
                </a:solidFill>
              </a:rPr>
              <a:t>risus</a:t>
            </a:r>
            <a:r>
              <a:rPr lang="en-US" sz="2200" b="0">
                <a:solidFill>
                  <a:srgbClr val="000000"/>
                </a:solidFill>
              </a:rPr>
              <a:t> </a:t>
            </a:r>
            <a:r>
              <a:rPr lang="en-US" sz="2200" b="0" err="1">
                <a:solidFill>
                  <a:srgbClr val="000000"/>
                </a:solidFill>
              </a:rPr>
              <a:t>malesuada</a:t>
            </a:r>
            <a:r>
              <a:rPr lang="en-US" sz="2200" b="0">
                <a:solidFill>
                  <a:srgbClr val="000000"/>
                </a:solidFill>
              </a:rPr>
              <a:t> ex. </a:t>
            </a:r>
            <a:r>
              <a:rPr lang="en-US" sz="2200" b="0" err="1">
                <a:solidFill>
                  <a:srgbClr val="000000"/>
                </a:solidFill>
              </a:rPr>
              <a:t>Donec</a:t>
            </a:r>
            <a:r>
              <a:rPr lang="en-US" sz="2200" b="0">
                <a:solidFill>
                  <a:srgbClr val="000000"/>
                </a:solidFill>
              </a:rPr>
              <a:t> </a:t>
            </a:r>
            <a:r>
              <a:rPr lang="en-US" sz="2200" b="0" err="1">
                <a:solidFill>
                  <a:srgbClr val="000000"/>
                </a:solidFill>
              </a:rPr>
              <a:t>sollicitudin</a:t>
            </a:r>
            <a:r>
              <a:rPr lang="en-US" sz="2200" b="0">
                <a:solidFill>
                  <a:srgbClr val="000000"/>
                </a:solidFill>
              </a:rPr>
              <a:t> </a:t>
            </a:r>
            <a:r>
              <a:rPr lang="en-US" sz="2200" b="0" err="1">
                <a:solidFill>
                  <a:srgbClr val="000000"/>
                </a:solidFill>
              </a:rPr>
              <a:t>sagittis</a:t>
            </a:r>
            <a:r>
              <a:rPr lang="en-US" sz="2200" b="0">
                <a:solidFill>
                  <a:srgbClr val="000000"/>
                </a:solidFill>
              </a:rPr>
              <a:t> </a:t>
            </a:r>
            <a:r>
              <a:rPr lang="en-US" sz="2200" b="0" err="1">
                <a:solidFill>
                  <a:srgbClr val="000000"/>
                </a:solidFill>
              </a:rPr>
              <a:t>purus</a:t>
            </a:r>
            <a:r>
              <a:rPr lang="en-US" sz="2200" b="0">
                <a:solidFill>
                  <a:srgbClr val="000000"/>
                </a:solidFill>
              </a:rPr>
              <a:t> non </a:t>
            </a:r>
            <a:r>
              <a:rPr lang="en-US" sz="2200" b="0" err="1">
                <a:solidFill>
                  <a:srgbClr val="000000"/>
                </a:solidFill>
              </a:rPr>
              <a:t>suscipit</a:t>
            </a:r>
            <a:r>
              <a:rPr lang="en-US" sz="2200" b="0">
                <a:solidFill>
                  <a:srgbClr val="000000"/>
                </a:solidFill>
              </a:rPr>
              <a:t>. Integer </a:t>
            </a:r>
            <a:r>
              <a:rPr lang="en-US" sz="2200" b="0" err="1">
                <a:solidFill>
                  <a:srgbClr val="000000"/>
                </a:solidFill>
              </a:rPr>
              <a:t>finibus</a:t>
            </a:r>
            <a:r>
              <a:rPr lang="en-US" sz="2200" b="0">
                <a:solidFill>
                  <a:srgbClr val="000000"/>
                </a:solidFill>
              </a:rPr>
              <a:t> </a:t>
            </a:r>
            <a:r>
              <a:rPr lang="en-US" sz="2200" b="0" err="1">
                <a:solidFill>
                  <a:srgbClr val="000000"/>
                </a:solidFill>
              </a:rPr>
              <a:t>euismod</a:t>
            </a:r>
            <a:r>
              <a:rPr lang="en-US" sz="2200" b="0">
                <a:solidFill>
                  <a:srgbClr val="000000"/>
                </a:solidFill>
              </a:rPr>
              <a:t> </a:t>
            </a:r>
            <a:r>
              <a:rPr lang="en-US" sz="2200" b="0" err="1">
                <a:solidFill>
                  <a:srgbClr val="000000"/>
                </a:solidFill>
              </a:rPr>
              <a:t>leo</a:t>
            </a:r>
            <a:r>
              <a:rPr lang="en-US" sz="2200" b="0">
                <a:solidFill>
                  <a:srgbClr val="000000"/>
                </a:solidFill>
              </a:rPr>
              <a:t>, </a:t>
            </a:r>
            <a:r>
              <a:rPr lang="en-US" sz="2200" b="0" err="1">
                <a:solidFill>
                  <a:srgbClr val="000000"/>
                </a:solidFill>
              </a:rPr>
              <a:t>feugiat</a:t>
            </a:r>
            <a:r>
              <a:rPr lang="en-US" sz="2200" b="0">
                <a:solidFill>
                  <a:srgbClr val="000000"/>
                </a:solidFill>
              </a:rPr>
              <a:t> </a:t>
            </a:r>
            <a:r>
              <a:rPr lang="en-US" sz="2200" b="0" err="1">
                <a:solidFill>
                  <a:srgbClr val="000000"/>
                </a:solidFill>
              </a:rPr>
              <a:t>fringilla</a:t>
            </a:r>
            <a:r>
              <a:rPr lang="en-US" sz="2200" b="0">
                <a:solidFill>
                  <a:srgbClr val="000000"/>
                </a:solidFill>
              </a:rPr>
              <a:t> </a:t>
            </a:r>
            <a:r>
              <a:rPr lang="en-US" sz="2200" b="0" err="1">
                <a:solidFill>
                  <a:srgbClr val="000000"/>
                </a:solidFill>
              </a:rPr>
              <a:t>nisl</a:t>
            </a:r>
            <a:r>
              <a:rPr lang="en-US" sz="2200" b="0">
                <a:solidFill>
                  <a:srgbClr val="000000"/>
                </a:solidFill>
              </a:rPr>
              <a:t> </a:t>
            </a:r>
            <a:r>
              <a:rPr lang="en-US" sz="2200" b="0" err="1">
                <a:solidFill>
                  <a:srgbClr val="000000"/>
                </a:solidFill>
              </a:rPr>
              <a:t>venenatis</a:t>
            </a:r>
            <a:r>
              <a:rPr lang="en-US" sz="2200" b="0">
                <a:solidFill>
                  <a:srgbClr val="000000"/>
                </a:solidFill>
              </a:rPr>
              <a:t> vel. </a:t>
            </a:r>
          </a:p>
        </p:txBody>
      </p:sp>
      <p:sp>
        <p:nvSpPr>
          <p:cNvPr id="12" name="Title 1"/>
          <p:cNvSpPr>
            <a:spLocks noGrp="1"/>
          </p:cNvSpPr>
          <p:nvPr>
            <p:ph type="title" hasCustomPrompt="1"/>
          </p:nvPr>
        </p:nvSpPr>
        <p:spPr>
          <a:xfrm>
            <a:off x="691819" y="515026"/>
            <a:ext cx="10780779"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a:t>Slide title goes (short title)</a:t>
            </a:r>
            <a:endParaRPr lang="en-AU"/>
          </a:p>
        </p:txBody>
      </p:sp>
      <p:sp>
        <p:nvSpPr>
          <p:cNvPr id="4" name="Slide Number Placeholder 3"/>
          <p:cNvSpPr>
            <a:spLocks noGrp="1"/>
          </p:cNvSpPr>
          <p:nvPr>
            <p:ph type="sldNum" sz="quarter" idx="15"/>
          </p:nvPr>
        </p:nvSpPr>
        <p:spPr>
          <a:xfrm>
            <a:off x="692746" y="6525344"/>
            <a:ext cx="890753" cy="251748"/>
          </a:xfrm>
          <a:prstGeom prst="rect">
            <a:avLst/>
          </a:prstGeom>
        </p:spPr>
        <p:txBody>
          <a:bodyPr/>
          <a:lstStyle/>
          <a:p>
            <a:fld id="{8C385F23-470B-B540-9492-8220B9E90E81}" type="slidenum">
              <a:rPr lang="en-US" smtClean="0"/>
              <a:pPr/>
              <a:t>‹#›</a:t>
            </a:fld>
            <a:endParaRPr lang="en-US"/>
          </a:p>
        </p:txBody>
      </p:sp>
      <p:sp>
        <p:nvSpPr>
          <p:cNvPr id="2" name="Footer Placeholder 1"/>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15029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86AC-17D1-4A93-905A-FAB525EEEE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0175D6B-E232-441F-B65D-E4BCD05C2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A0EACF-4E65-40F6-A7DF-4C2650A82775}"/>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02A3F7FC-D413-47D9-BD6F-88F007061A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2B501A-7231-4054-9D8B-48D8BBF4F2F5}"/>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294531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ABD1-B6AB-46AE-9232-B970236BF9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6CBC86-9731-471E-B0F5-A605E4C46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E6C84-3EA6-44A5-8079-79CEE65D7853}"/>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197873A3-55EB-430F-A415-C5C58033ADE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B61A10-908D-41E1-B0B5-2CB48F2E984F}"/>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25846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7063-E67A-4966-B681-0EEC795DDBF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ACBA97-5045-48E7-978C-E514A03AA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E905590-D50F-4280-B8BC-089F12F03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5C0248D-5108-4E3E-A5C2-5B907A919BD6}"/>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752E6FEE-333D-4DE4-8CD6-6A7D2EE2DFE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F96129-D600-4E37-AF58-CBE77705C1EA}"/>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192417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80FD-164A-4D48-B1C3-52581EC3072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EBFA28-4087-4CE3-AB5C-5CCD3FDD1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002CA-8CA9-4FB2-8D2D-39751B36E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BC632E0-45F9-4BF3-94BC-F4AA81939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D08A1E-9D21-40E1-A58C-0BDCC4C1F1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C0CAE13-2DFA-4031-857D-2C81CD377C56}"/>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892D338C-11AB-4AC5-9F57-5CBDA3414FD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D344479-79A4-49DA-9721-CC8BA2243997}"/>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364609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AB97-3F50-4C70-B519-49632C76CCC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F5AD8D9-EBFE-4D61-A254-C55AD3FBB4BE}"/>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04D3C0F2-A2B4-4334-988E-34796DE8C8F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6B7F433-6FE5-46A5-B6D9-4B7A9C3E21C8}"/>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275969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D1189-065E-4B48-9098-4524873A506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781CBCB2-90D0-4817-AB34-21BF2A74B18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04077EF-ADBA-4320-834E-B0951A6A73CB}"/>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87996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6017-C4BA-4F17-B0E4-8182009EE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2E22CA-AA50-456D-A6F4-B77B54488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D6BE408-4BAB-4764-9A69-4F70C0DDE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8A9B6-8FF3-4AAC-86B9-26FFBA6C5867}"/>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DF422F9F-3387-4B3F-BEB7-06068083F88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A5E8D4-D71C-4EB5-B0C9-C9457C07798D}"/>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120518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505F-27C8-4B31-B32B-ABE0375B8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D74AE4-EB13-48B3-A297-19EFA286A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684A38-18C1-4A9C-BA16-5012EA296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78A94-4375-44E6-ABFF-12E9FACC3057}"/>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BEE37E85-6D3A-427E-B389-CD410FFDE59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17D716-95DA-4D23-859C-6607C1E67F98}"/>
              </a:ext>
            </a:extLst>
          </p:cNvPr>
          <p:cNvSpPr>
            <a:spLocks noGrp="1"/>
          </p:cNvSpPr>
          <p:nvPr>
            <p:ph type="sldNum" sz="quarter" idx="12"/>
          </p:nvPr>
        </p:nvSpPr>
        <p:spPr/>
        <p:txBody>
          <a:bodyPr/>
          <a:lstStyle/>
          <a:p>
            <a:fld id="{BB2056DB-AB5F-448D-B65E-271BF78FBD2A}" type="slidenum">
              <a:rPr lang="en-AU" smtClean="0"/>
              <a:t>‹#›</a:t>
            </a:fld>
            <a:endParaRPr lang="en-AU"/>
          </a:p>
        </p:txBody>
      </p:sp>
    </p:spTree>
    <p:extLst>
      <p:ext uri="{BB962C8B-B14F-4D97-AF65-F5344CB8AC3E}">
        <p14:creationId xmlns:p14="http://schemas.microsoft.com/office/powerpoint/2010/main" val="196962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C5EA4-AF78-47F9-8032-B5BCA14D4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9C8F3CF-3BEA-4B22-B285-0F4CE5CAC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A27619-A701-407B-A79D-AF752BF50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0A34357E-83BF-40A4-B1A8-8F03C4E4F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5D3E5C8-A876-4840-8112-3F99B9E4C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056DB-AB5F-448D-B65E-271BF78FBD2A}" type="slidenum">
              <a:rPr lang="en-AU" smtClean="0"/>
              <a:t>‹#›</a:t>
            </a:fld>
            <a:endParaRPr lang="en-AU"/>
          </a:p>
        </p:txBody>
      </p:sp>
    </p:spTree>
    <p:extLst>
      <p:ext uri="{BB962C8B-B14F-4D97-AF65-F5344CB8AC3E}">
        <p14:creationId xmlns:p14="http://schemas.microsoft.com/office/powerpoint/2010/main" val="108034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6"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86836" y="5461004"/>
            <a:ext cx="184731" cy="328551"/>
          </a:xfrm>
          <a:prstGeom prst="rect">
            <a:avLst/>
          </a:prstGeom>
        </p:spPr>
        <p:txBody>
          <a:bodyPr wrap="none">
            <a:spAutoFit/>
          </a:bodyPr>
          <a:lstStyle/>
          <a:p>
            <a:pPr marL="457177" indent="-457177">
              <a:spcBef>
                <a:spcPct val="20000"/>
              </a:spcBef>
              <a:defRPr/>
            </a:pPr>
            <a:endParaRPr lang="en-US" sz="1535" b="1">
              <a:latin typeface="Sommet bold"/>
            </a:endParaRPr>
          </a:p>
        </p:txBody>
      </p:sp>
      <p:sp>
        <p:nvSpPr>
          <p:cNvPr id="5" name="TextBox 4">
            <a:extLst>
              <a:ext uri="{FF2B5EF4-FFF2-40B4-BE49-F238E27FC236}">
                <a16:creationId xmlns:a16="http://schemas.microsoft.com/office/drawing/2014/main" id="{F30628C1-F200-4DC2-AA48-D8F07429F75D}"/>
              </a:ext>
            </a:extLst>
          </p:cNvPr>
          <p:cNvSpPr txBox="1"/>
          <p:nvPr/>
        </p:nvSpPr>
        <p:spPr>
          <a:xfrm>
            <a:off x="2735627" y="932725"/>
            <a:ext cx="8640960" cy="830997"/>
          </a:xfrm>
          <a:prstGeom prst="rect">
            <a:avLst/>
          </a:prstGeom>
          <a:noFill/>
        </p:spPr>
        <p:txBody>
          <a:bodyPr wrap="square">
            <a:spAutoFit/>
          </a:bodyPr>
          <a:lstStyle/>
          <a:p>
            <a:pPr algn="l"/>
            <a:r>
              <a:rPr lang="en-US" sz="4800" b="1">
                <a:solidFill>
                  <a:srgbClr val="012A58"/>
                </a:solidFill>
                <a:latin typeface="Source Sans Pro" panose="020B0503030403020204" pitchFamily="34" charset="0"/>
              </a:rPr>
              <a:t> </a:t>
            </a:r>
          </a:p>
        </p:txBody>
      </p:sp>
      <p:sp>
        <p:nvSpPr>
          <p:cNvPr id="8" name="TextBox 7">
            <a:extLst>
              <a:ext uri="{FF2B5EF4-FFF2-40B4-BE49-F238E27FC236}">
                <a16:creationId xmlns:a16="http://schemas.microsoft.com/office/drawing/2014/main" id="{CE243F76-0290-4B48-B292-BF41542F813A}"/>
              </a:ext>
            </a:extLst>
          </p:cNvPr>
          <p:cNvSpPr txBox="1"/>
          <p:nvPr/>
        </p:nvSpPr>
        <p:spPr>
          <a:xfrm>
            <a:off x="750358" y="5140445"/>
            <a:ext cx="10691283" cy="1569660"/>
          </a:xfrm>
          <a:prstGeom prst="rect">
            <a:avLst/>
          </a:prstGeom>
          <a:noFill/>
        </p:spPr>
        <p:txBody>
          <a:bodyPr wrap="square" lIns="91440" tIns="45720" rIns="91440" bIns="45720" anchor="t">
            <a:spAutoFit/>
          </a:bodyPr>
          <a:lstStyle/>
          <a:p>
            <a:r>
              <a:rPr lang="en-US" sz="2400" b="1">
                <a:solidFill>
                  <a:srgbClr val="012A58"/>
                </a:solidFill>
              </a:rPr>
              <a:t>Nabila Chowdhury</a:t>
            </a:r>
          </a:p>
          <a:p>
            <a:r>
              <a:rPr lang="en-US" sz="2400" b="1" dirty="0">
                <a:solidFill>
                  <a:srgbClr val="012A58"/>
                </a:solidFill>
              </a:rPr>
              <a:t>Tony Butler</a:t>
            </a:r>
            <a:endParaRPr lang="en-US" dirty="0"/>
          </a:p>
          <a:p>
            <a:pPr algn="l"/>
            <a:r>
              <a:rPr lang="en-US" sz="2400" dirty="0">
                <a:solidFill>
                  <a:srgbClr val="012A58"/>
                </a:solidFill>
              </a:rPr>
              <a:t>Justice Health Research Program</a:t>
            </a:r>
            <a:endParaRPr lang="en-US" sz="2400" dirty="0">
              <a:solidFill>
                <a:srgbClr val="012A58"/>
              </a:solidFill>
              <a:cs typeface="Calibri"/>
            </a:endParaRPr>
          </a:p>
          <a:p>
            <a:r>
              <a:rPr lang="en-US" sz="2400" dirty="0">
                <a:solidFill>
                  <a:srgbClr val="012A58"/>
                </a:solidFill>
              </a:rPr>
              <a:t>School of Population Health</a:t>
            </a:r>
          </a:p>
        </p:txBody>
      </p:sp>
      <p:sp>
        <p:nvSpPr>
          <p:cNvPr id="9" name="Text Placeholder 8">
            <a:extLst>
              <a:ext uri="{FF2B5EF4-FFF2-40B4-BE49-F238E27FC236}">
                <a16:creationId xmlns:a16="http://schemas.microsoft.com/office/drawing/2014/main" id="{7A4E5301-CB82-44D2-A10E-0CACF33E9B13}"/>
              </a:ext>
            </a:extLst>
          </p:cNvPr>
          <p:cNvSpPr>
            <a:spLocks noGrp="1"/>
          </p:cNvSpPr>
          <p:nvPr>
            <p:ph type="body" sz="quarter" idx="10"/>
          </p:nvPr>
        </p:nvSpPr>
        <p:spPr>
          <a:xfrm>
            <a:off x="2480405" y="1133702"/>
            <a:ext cx="8346398" cy="3476718"/>
          </a:xfrm>
        </p:spPr>
        <p:txBody>
          <a:bodyPr>
            <a:normAutofit fontScale="62500" lnSpcReduction="20000"/>
          </a:bodyPr>
          <a:lstStyle/>
          <a:p>
            <a:pPr marL="0" indent="0" algn="ctr">
              <a:lnSpc>
                <a:spcPct val="140000"/>
              </a:lnSpc>
              <a:spcBef>
                <a:spcPts val="0"/>
              </a:spcBef>
            </a:pPr>
            <a:r>
              <a:rPr lang="en-AU" sz="6500" b="1">
                <a:solidFill>
                  <a:srgbClr val="012A58"/>
                </a:solidFill>
                <a:latin typeface="+mn-lt"/>
                <a:cs typeface="+mn-cs"/>
              </a:rPr>
              <a:t>Psychosis and offending behaviour in New South Wales –a population level data-linkage study</a:t>
            </a:r>
            <a:br>
              <a:rPr lang="en-AU" sz="6500" b="1">
                <a:solidFill>
                  <a:srgbClr val="012A58"/>
                </a:solidFill>
                <a:latin typeface="+mn-lt"/>
                <a:cs typeface="+mn-cs"/>
              </a:rPr>
            </a:br>
            <a:br>
              <a:rPr lang="en-AU" sz="4000" b="1">
                <a:solidFill>
                  <a:srgbClr val="012A58"/>
                </a:solidFill>
                <a:latin typeface="+mn-lt"/>
                <a:cs typeface="+mn-cs"/>
              </a:rPr>
            </a:br>
            <a:endParaRPr lang="en-AU" sz="3600" b="1">
              <a:latin typeface="+mn-lt"/>
            </a:endParaRPr>
          </a:p>
        </p:txBody>
      </p:sp>
    </p:spTree>
    <p:extLst>
      <p:ext uri="{BB962C8B-B14F-4D97-AF65-F5344CB8AC3E}">
        <p14:creationId xmlns:p14="http://schemas.microsoft.com/office/powerpoint/2010/main" val="1182957717"/>
      </p:ext>
    </p:extLst>
  </p:cSld>
  <p:clrMapOvr>
    <a:masterClrMapping/>
  </p:clrMapOvr>
  <mc:AlternateContent xmlns:mc="http://schemas.openxmlformats.org/markup-compatibility/2006" xmlns:p14="http://schemas.microsoft.com/office/powerpoint/2010/main">
    <mc:Choice Requires="p14">
      <p:transition spd="slow" p14:dur="2000" advTm="16608"/>
    </mc:Choice>
    <mc:Fallback xmlns="">
      <p:transition spd="slow" advTm="166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03EEB-CDED-3F28-DEDD-752B0A2D0BC2}"/>
              </a:ext>
            </a:extLst>
          </p:cNvPr>
          <p:cNvSpPr>
            <a:spLocks noGrp="1"/>
          </p:cNvSpPr>
          <p:nvPr>
            <p:ph sz="quarter" idx="4294967295"/>
          </p:nvPr>
        </p:nvSpPr>
        <p:spPr>
          <a:xfrm>
            <a:off x="1424168" y="2620269"/>
            <a:ext cx="8086725" cy="1258692"/>
          </a:xfrm>
        </p:spPr>
        <p:txBody>
          <a:bodyPr>
            <a:normAutofit/>
          </a:bodyPr>
          <a:lstStyle/>
          <a:p>
            <a:pPr marL="0" indent="0" algn="ctr">
              <a:buNone/>
            </a:pPr>
            <a:r>
              <a:rPr lang="en-AU" sz="5400" b="1">
                <a:solidFill>
                  <a:srgbClr val="002060"/>
                </a:solidFill>
              </a:rPr>
              <a:t>The Cohort</a:t>
            </a:r>
          </a:p>
        </p:txBody>
      </p:sp>
    </p:spTree>
    <p:extLst>
      <p:ext uri="{BB962C8B-B14F-4D97-AF65-F5344CB8AC3E}">
        <p14:creationId xmlns:p14="http://schemas.microsoft.com/office/powerpoint/2010/main" val="9183964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5477" y="284747"/>
            <a:ext cx="10780713" cy="412750"/>
          </a:xfrm>
        </p:spPr>
        <p:txBody>
          <a:bodyPr>
            <a:normAutofit fontScale="90000"/>
          </a:bodyPr>
          <a:lstStyle/>
          <a:p>
            <a:r>
              <a:rPr lang="en-AU" b="1"/>
              <a:t>Cohort definition</a:t>
            </a:r>
          </a:p>
        </p:txBody>
      </p:sp>
      <p:sp>
        <p:nvSpPr>
          <p:cNvPr id="3" name="TextBox 2"/>
          <p:cNvSpPr txBox="1"/>
          <p:nvPr/>
        </p:nvSpPr>
        <p:spPr>
          <a:xfrm>
            <a:off x="445477" y="1095837"/>
            <a:ext cx="10909708" cy="4297330"/>
          </a:xfrm>
          <a:prstGeom prst="rect">
            <a:avLst/>
          </a:prstGeom>
          <a:noFill/>
        </p:spPr>
        <p:txBody>
          <a:bodyPr wrap="square" rtlCol="0">
            <a:spAutoFit/>
          </a:bodyPr>
          <a:lstStyle/>
          <a:p>
            <a:pPr lvl="1" fontAlgn="base">
              <a:lnSpc>
                <a:spcPct val="107000"/>
              </a:lnSpc>
              <a:spcAft>
                <a:spcPts val="800"/>
              </a:spcAft>
              <a:buFont typeface="Wingdings" panose="05000000000000000000" pitchFamily="2" charset="2"/>
              <a:buChar char="ü"/>
            </a:pPr>
            <a:r>
              <a:rPr lang="en-AU" sz="2200" dirty="0"/>
              <a:t>Cases: All individuals in NSW </a:t>
            </a:r>
            <a:r>
              <a:rPr lang="en-AU" sz="2200" b="1" u="sng" dirty="0"/>
              <a:t>diagnosed</a:t>
            </a:r>
            <a:r>
              <a:rPr lang="en-AU" sz="2200" dirty="0"/>
              <a:t> with psychosis on admission for a hospital episode (APDC), or emergency department (EDDC) between 2001 and 2020, regardless of age (n = </a:t>
            </a:r>
            <a:r>
              <a:rPr lang="en-AU" sz="2200" b="1" dirty="0">
                <a:effectLst/>
                <a:ea typeface="Times New Roman" panose="02020603050405020304" pitchFamily="18" charset="0"/>
                <a:cs typeface="Calibri" panose="020F0502020204030204" pitchFamily="34" charset="0"/>
              </a:rPr>
              <a:t>143,506</a:t>
            </a:r>
            <a:r>
              <a:rPr lang="en-AU" sz="2200" dirty="0">
                <a:effectLst/>
                <a:ea typeface="Times New Roman" panose="02020603050405020304" pitchFamily="18" charset="0"/>
                <a:cs typeface="Calibri" panose="020F0502020204030204" pitchFamily="34" charset="0"/>
              </a:rPr>
              <a:t>) </a:t>
            </a:r>
            <a:endParaRPr lang="en-AU" sz="2200" dirty="0"/>
          </a:p>
          <a:p>
            <a:pPr>
              <a:buSzPct val="115000"/>
            </a:pPr>
            <a:endParaRPr lang="en-AU" sz="2200" dirty="0"/>
          </a:p>
          <a:p>
            <a:pPr lvl="1" fontAlgn="base">
              <a:lnSpc>
                <a:spcPct val="107000"/>
              </a:lnSpc>
              <a:spcAft>
                <a:spcPts val="800"/>
              </a:spcAft>
              <a:buFont typeface="Wingdings" panose="05000000000000000000" pitchFamily="2" charset="2"/>
              <a:buChar char="ü"/>
            </a:pPr>
            <a:r>
              <a:rPr lang="en-AU" sz="2200" dirty="0"/>
              <a:t>Controls: For each case, two controls </a:t>
            </a:r>
            <a:r>
              <a:rPr lang="en-AU" sz="2200" u="sng" dirty="0"/>
              <a:t>without</a:t>
            </a:r>
            <a:r>
              <a:rPr lang="en-AU" sz="2200" dirty="0"/>
              <a:t> any record of a diagnosis of psychosis during the study period matched by birth year and sex identified from the </a:t>
            </a:r>
            <a:r>
              <a:rPr lang="en-AU" sz="2200" dirty="0" err="1"/>
              <a:t>CHeReL</a:t>
            </a:r>
            <a:r>
              <a:rPr lang="en-AU" sz="2200" dirty="0"/>
              <a:t> Master Linkage Key</a:t>
            </a:r>
            <a:r>
              <a:rPr lang="en-AU" sz="2200" baseline="30000" dirty="0"/>
              <a:t>1 </a:t>
            </a:r>
            <a:r>
              <a:rPr lang="en-AU" sz="2200" dirty="0">
                <a:effectLst/>
                <a:ea typeface="Times New Roman" panose="02020603050405020304" pitchFamily="18" charset="0"/>
                <a:cs typeface="Calibri" panose="020F0502020204030204" pitchFamily="34" charset="0"/>
              </a:rPr>
              <a:t>(n = </a:t>
            </a:r>
            <a:r>
              <a:rPr lang="en-AU" sz="2200" b="1" dirty="0">
                <a:effectLst/>
                <a:ea typeface="Times New Roman" panose="02020603050405020304" pitchFamily="18" charset="0"/>
                <a:cs typeface="Calibri" panose="020F0502020204030204" pitchFamily="34" charset="0"/>
              </a:rPr>
              <a:t>270,848</a:t>
            </a:r>
            <a:r>
              <a:rPr lang="en-AU" sz="2200" dirty="0">
                <a:effectLst/>
                <a:ea typeface="Times New Roman" panose="02020603050405020304" pitchFamily="18" charset="0"/>
                <a:cs typeface="Calibri" panose="020F0502020204030204" pitchFamily="34" charset="0"/>
              </a:rPr>
              <a:t>)</a:t>
            </a:r>
            <a:endParaRPr lang="en-AU" sz="2200" baseline="30000" dirty="0"/>
          </a:p>
          <a:p>
            <a:pPr marL="457200" indent="-457200">
              <a:buSzPct val="115000"/>
              <a:buFont typeface="Calibri" panose="020F0502020204030204" pitchFamily="34" charset="0"/>
              <a:buChar char="●"/>
            </a:pPr>
            <a:r>
              <a:rPr lang="en-AU" sz="2200" dirty="0"/>
              <a:t>Focussed on three types of psychosis based on ICD codes:</a:t>
            </a:r>
          </a:p>
          <a:p>
            <a:pPr marL="1200150" lvl="1" indent="-457200">
              <a:buFont typeface="+mj-lt"/>
              <a:buAutoNum type="arabicPeriod"/>
            </a:pPr>
            <a:r>
              <a:rPr lang="en-AU" sz="2000" dirty="0"/>
              <a:t>Schizophrenia and related psychoses</a:t>
            </a:r>
          </a:p>
          <a:p>
            <a:pPr marL="1200150" lvl="1" indent="-457200">
              <a:buFont typeface="+mj-lt"/>
              <a:buAutoNum type="arabicPeriod"/>
            </a:pPr>
            <a:r>
              <a:rPr lang="en-AU" sz="2000" dirty="0"/>
              <a:t>Affective psychoses</a:t>
            </a:r>
          </a:p>
          <a:p>
            <a:pPr marL="1200150" lvl="1" indent="-457200">
              <a:buFont typeface="+mj-lt"/>
              <a:buAutoNum type="arabicPeriod"/>
            </a:pPr>
            <a:r>
              <a:rPr lang="en-AU" sz="2000" dirty="0"/>
              <a:t>Substance-related psychoses</a:t>
            </a:r>
          </a:p>
          <a:p>
            <a:pPr marL="342900" indent="-342900">
              <a:buFont typeface="Arial" panose="020B0604020202020204" pitchFamily="34" charset="0"/>
              <a:buChar char="•"/>
            </a:pPr>
            <a:endParaRPr lang="en-AU" sz="2200" baseline="30000" dirty="0"/>
          </a:p>
        </p:txBody>
      </p:sp>
      <p:sp>
        <p:nvSpPr>
          <p:cNvPr id="4" name="TextBox 3"/>
          <p:cNvSpPr txBox="1"/>
          <p:nvPr/>
        </p:nvSpPr>
        <p:spPr>
          <a:xfrm>
            <a:off x="445477" y="6085060"/>
            <a:ext cx="8934587" cy="400110"/>
          </a:xfrm>
          <a:prstGeom prst="rect">
            <a:avLst/>
          </a:prstGeom>
          <a:noFill/>
        </p:spPr>
        <p:txBody>
          <a:bodyPr wrap="square" rtlCol="0">
            <a:spAutoFit/>
          </a:bodyPr>
          <a:lstStyle/>
          <a:p>
            <a:endParaRPr lang="en-AU" sz="1000" b="1" dirty="0"/>
          </a:p>
          <a:p>
            <a:r>
              <a:rPr lang="en-AU" sz="1000" b="1" baseline="30000" dirty="0"/>
              <a:t>1 </a:t>
            </a:r>
            <a:r>
              <a:rPr lang="en-AU" sz="1000" b="1" dirty="0"/>
              <a:t>Contains around 151 million records of 13 million people and was constructed by the Centre for Health Record Linkage (</a:t>
            </a:r>
            <a:r>
              <a:rPr lang="en-AU" sz="1000" b="1" dirty="0" err="1"/>
              <a:t>CHeReL</a:t>
            </a:r>
            <a:r>
              <a:rPr lang="en-AU" sz="1000" b="1" dirty="0"/>
              <a:t>)</a:t>
            </a:r>
            <a:endParaRPr lang="en-AU" sz="1000" b="1" baseline="30000" dirty="0"/>
          </a:p>
        </p:txBody>
      </p:sp>
      <p:cxnSp>
        <p:nvCxnSpPr>
          <p:cNvPr id="5" name="Straight Connector 4">
            <a:extLst>
              <a:ext uri="{FF2B5EF4-FFF2-40B4-BE49-F238E27FC236}">
                <a16:creationId xmlns:a16="http://schemas.microsoft.com/office/drawing/2014/main" id="{EB276534-F8FF-C5F0-EB69-B2F11A6AE93D}"/>
              </a:ext>
            </a:extLst>
          </p:cNvPr>
          <p:cNvCxnSpPr>
            <a:cxnSpLocks/>
          </p:cNvCxnSpPr>
          <p:nvPr/>
        </p:nvCxnSpPr>
        <p:spPr>
          <a:xfrm>
            <a:off x="606325" y="805237"/>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28329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9D5F9-C731-80FB-0C14-601C44DD9EB4}"/>
              </a:ext>
            </a:extLst>
          </p:cNvPr>
          <p:cNvSpPr>
            <a:spLocks noGrp="1"/>
          </p:cNvSpPr>
          <p:nvPr>
            <p:ph sz="quarter" idx="4294967295"/>
          </p:nvPr>
        </p:nvSpPr>
        <p:spPr>
          <a:xfrm>
            <a:off x="609890" y="938212"/>
            <a:ext cx="10400488" cy="4981575"/>
          </a:xfrm>
        </p:spPr>
        <p:txBody>
          <a:bodyPr>
            <a:normAutofit/>
          </a:bodyPr>
          <a:lstStyle/>
          <a:p>
            <a:pPr marL="342900" lvl="0" indent="-342900">
              <a:lnSpc>
                <a:spcPct val="107000"/>
              </a:lnSpc>
              <a:spcAft>
                <a:spcPts val="600"/>
              </a:spcAft>
              <a:buFont typeface="Symbol" panose="05050102010706020507" pitchFamily="18" charset="2"/>
              <a:buChar char=""/>
            </a:pPr>
            <a:r>
              <a:rPr lang="en-AU" sz="2000">
                <a:solidFill>
                  <a:srgbClr val="000000"/>
                </a:solidFill>
                <a:effectLst/>
                <a:ea typeface="Times New Roman" panose="02020603050405020304" pitchFamily="18" charset="0"/>
              </a:rPr>
              <a:t>Median age of individuals with psychosis was 44 years (IQR: 31-62) at the time of their most recent diagnosis and for controls 46 years (IQR:32-66)</a:t>
            </a:r>
          </a:p>
          <a:p>
            <a:pPr marL="342900" lvl="0" indent="-342900">
              <a:lnSpc>
                <a:spcPct val="107000"/>
              </a:lnSpc>
              <a:spcAft>
                <a:spcPts val="600"/>
              </a:spcAft>
              <a:buFont typeface="Symbol" panose="05050102010706020507" pitchFamily="18" charset="2"/>
              <a:buChar char=""/>
            </a:pPr>
            <a:r>
              <a:rPr lang="en-AU" sz="2000">
                <a:solidFill>
                  <a:srgbClr val="000000"/>
                </a:solidFill>
                <a:effectLst/>
                <a:ea typeface="Times New Roman" panose="02020603050405020304" pitchFamily="18" charset="0"/>
              </a:rPr>
              <a:t>55% of the study population men</a:t>
            </a:r>
          </a:p>
          <a:p>
            <a:pPr marL="342900" lvl="0" indent="-342900">
              <a:lnSpc>
                <a:spcPct val="107000"/>
              </a:lnSpc>
              <a:spcAft>
                <a:spcPts val="600"/>
              </a:spcAft>
              <a:buFont typeface="Symbol" panose="05050102010706020507" pitchFamily="18" charset="2"/>
              <a:buChar char=""/>
            </a:pPr>
            <a:r>
              <a:rPr lang="en-AU" sz="2000">
                <a:solidFill>
                  <a:srgbClr val="000000"/>
                </a:solidFill>
                <a:effectLst/>
                <a:ea typeface="Times New Roman" panose="02020603050405020304" pitchFamily="18" charset="0"/>
              </a:rPr>
              <a:t>6.2% individuals with psychosis were identified as being of Aboriginal heritage compared with 1.7% of controls</a:t>
            </a:r>
          </a:p>
          <a:p>
            <a:pPr marL="342900" lvl="0" indent="-342900">
              <a:lnSpc>
                <a:spcPct val="107000"/>
              </a:lnSpc>
              <a:spcAft>
                <a:spcPts val="600"/>
              </a:spcAft>
              <a:buFont typeface="Symbol" panose="05050102010706020507" pitchFamily="18" charset="2"/>
              <a:buChar char=""/>
            </a:pPr>
            <a:r>
              <a:rPr lang="en-AU" sz="2000">
                <a:solidFill>
                  <a:srgbClr val="000000"/>
                </a:solidFill>
                <a:effectLst/>
                <a:ea typeface="Times New Roman" panose="02020603050405020304" pitchFamily="18" charset="0"/>
              </a:rPr>
              <a:t>Cases were more likely to be from disadvantaged areas according to the SEIFA (51.7% vs. 44.3%, p&lt;0.001)</a:t>
            </a:r>
          </a:p>
          <a:p>
            <a:pPr marL="0" indent="0">
              <a:buNone/>
            </a:pPr>
            <a:endParaRPr lang="en-AU" sz="3200"/>
          </a:p>
        </p:txBody>
      </p:sp>
      <p:sp>
        <p:nvSpPr>
          <p:cNvPr id="4" name="Title 3">
            <a:extLst>
              <a:ext uri="{FF2B5EF4-FFF2-40B4-BE49-F238E27FC236}">
                <a16:creationId xmlns:a16="http://schemas.microsoft.com/office/drawing/2014/main" id="{177C9A88-2620-1006-5099-957CF20E9720}"/>
              </a:ext>
            </a:extLst>
          </p:cNvPr>
          <p:cNvSpPr>
            <a:spLocks noGrp="1"/>
          </p:cNvSpPr>
          <p:nvPr>
            <p:ph type="title" idx="4294967295"/>
          </p:nvPr>
        </p:nvSpPr>
        <p:spPr>
          <a:xfrm>
            <a:off x="542204" y="230246"/>
            <a:ext cx="10800051" cy="342409"/>
          </a:xfrm>
        </p:spPr>
        <p:txBody>
          <a:bodyPr>
            <a:noAutofit/>
          </a:bodyPr>
          <a:lstStyle/>
          <a:p>
            <a:r>
              <a:rPr lang="en-AU" sz="3200" b="1">
                <a:latin typeface="Calibri" panose="020F0502020204030204" pitchFamily="34" charset="0"/>
                <a:ea typeface="Yu Gothic Light" panose="020B0300000000000000" pitchFamily="34" charset="-128"/>
                <a:cs typeface="Times New Roman" panose="02020603050405020304" pitchFamily="18" charset="0"/>
              </a:rPr>
              <a:t>Characteristics of the study population</a:t>
            </a:r>
            <a:endParaRPr lang="en-AU" sz="3600" b="1">
              <a:latin typeface="+mn-lt"/>
            </a:endParaRPr>
          </a:p>
        </p:txBody>
      </p:sp>
      <p:cxnSp>
        <p:nvCxnSpPr>
          <p:cNvPr id="2" name="Straight Connector 1">
            <a:extLst>
              <a:ext uri="{FF2B5EF4-FFF2-40B4-BE49-F238E27FC236}">
                <a16:creationId xmlns:a16="http://schemas.microsoft.com/office/drawing/2014/main" id="{E55F8131-8ABD-E9F7-E6A1-F03B42826F96}"/>
              </a:ext>
            </a:extLst>
          </p:cNvPr>
          <p:cNvCxnSpPr>
            <a:cxnSpLocks/>
          </p:cNvCxnSpPr>
          <p:nvPr/>
        </p:nvCxnSpPr>
        <p:spPr>
          <a:xfrm>
            <a:off x="722624" y="732540"/>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06848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70FD-B5FE-304E-B1A7-5867AFB50B62}"/>
              </a:ext>
            </a:extLst>
          </p:cNvPr>
          <p:cNvSpPr>
            <a:spLocks noGrp="1"/>
          </p:cNvSpPr>
          <p:nvPr>
            <p:ph type="title"/>
          </p:nvPr>
        </p:nvSpPr>
        <p:spPr>
          <a:xfrm>
            <a:off x="1740408" y="1983613"/>
            <a:ext cx="10515600" cy="1325563"/>
          </a:xfrm>
        </p:spPr>
        <p:txBody>
          <a:bodyPr>
            <a:normAutofit/>
          </a:bodyPr>
          <a:lstStyle/>
          <a:p>
            <a:r>
              <a:rPr lang="en-AU" sz="4800" b="1">
                <a:solidFill>
                  <a:schemeClr val="tx2"/>
                </a:solidFill>
              </a:rPr>
              <a:t>Recency of psychosis diagnosis</a:t>
            </a:r>
          </a:p>
        </p:txBody>
      </p:sp>
      <p:sp>
        <p:nvSpPr>
          <p:cNvPr id="3" name="Slide Number Placeholder 2">
            <a:extLst>
              <a:ext uri="{FF2B5EF4-FFF2-40B4-BE49-F238E27FC236}">
                <a16:creationId xmlns:a16="http://schemas.microsoft.com/office/drawing/2014/main" id="{4D92D9E9-FD45-1E78-3464-52CD8C1EEB86}"/>
              </a:ext>
            </a:extLst>
          </p:cNvPr>
          <p:cNvSpPr>
            <a:spLocks noGrp="1"/>
          </p:cNvSpPr>
          <p:nvPr>
            <p:ph type="sldNum" sz="quarter" idx="12"/>
          </p:nvPr>
        </p:nvSpPr>
        <p:spPr/>
        <p:txBody>
          <a:bodyPr/>
          <a:lstStyle/>
          <a:p>
            <a:fld id="{BB2056DB-AB5F-448D-B65E-271BF78FBD2A}" type="slidenum">
              <a:rPr lang="en-AU" smtClean="0"/>
              <a:t>13</a:t>
            </a:fld>
            <a:endParaRPr lang="en-AU"/>
          </a:p>
        </p:txBody>
      </p:sp>
    </p:spTree>
    <p:extLst>
      <p:ext uri="{BB962C8B-B14F-4D97-AF65-F5344CB8AC3E}">
        <p14:creationId xmlns:p14="http://schemas.microsoft.com/office/powerpoint/2010/main" val="391803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9A88-2620-1006-5099-957CF20E9720}"/>
              </a:ext>
            </a:extLst>
          </p:cNvPr>
          <p:cNvSpPr>
            <a:spLocks noGrp="1"/>
          </p:cNvSpPr>
          <p:nvPr>
            <p:ph type="title" idx="4294967295"/>
          </p:nvPr>
        </p:nvSpPr>
        <p:spPr>
          <a:xfrm>
            <a:off x="486383" y="207962"/>
            <a:ext cx="10770319" cy="781389"/>
          </a:xfrm>
        </p:spPr>
        <p:txBody>
          <a:bodyPr>
            <a:noAutofit/>
          </a:bodyPr>
          <a:lstStyle/>
          <a:p>
            <a:r>
              <a:rPr lang="en-US" sz="2800" b="1">
                <a:latin typeface="+mn-lt"/>
              </a:rPr>
              <a:t>Recency of diagnosis of psychosis by year &amp; lifetime diagnosis (all cases) – July 2001-June 2020</a:t>
            </a:r>
            <a:endParaRPr lang="en-AU" sz="2800" b="1">
              <a:latin typeface="+mn-lt"/>
            </a:endParaRPr>
          </a:p>
        </p:txBody>
      </p:sp>
      <p:cxnSp>
        <p:nvCxnSpPr>
          <p:cNvPr id="2" name="Straight Connector 1">
            <a:extLst>
              <a:ext uri="{FF2B5EF4-FFF2-40B4-BE49-F238E27FC236}">
                <a16:creationId xmlns:a16="http://schemas.microsoft.com/office/drawing/2014/main" id="{E55F8131-8ABD-E9F7-E6A1-F03B42826F96}"/>
              </a:ext>
            </a:extLst>
          </p:cNvPr>
          <p:cNvCxnSpPr>
            <a:cxnSpLocks/>
          </p:cNvCxnSpPr>
          <p:nvPr/>
        </p:nvCxnSpPr>
        <p:spPr>
          <a:xfrm>
            <a:off x="580707" y="1139103"/>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3529463C-3DDD-7051-A5F8-6784822447C2}"/>
              </a:ext>
            </a:extLst>
          </p:cNvPr>
          <p:cNvGraphicFramePr>
            <a:graphicFrameLocks noGrp="1"/>
          </p:cNvGraphicFramePr>
          <p:nvPr>
            <p:ph sz="quarter" idx="4294967295"/>
            <p:extLst>
              <p:ext uri="{D42A27DB-BD31-4B8C-83A1-F6EECF244321}">
                <p14:modId xmlns:p14="http://schemas.microsoft.com/office/powerpoint/2010/main" val="3421079913"/>
              </p:ext>
            </p:extLst>
          </p:nvPr>
        </p:nvGraphicFramePr>
        <p:xfrm>
          <a:off x="124693" y="1342437"/>
          <a:ext cx="10770319" cy="4969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39390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9D5F9-C731-80FB-0C14-601C44DD9EB4}"/>
              </a:ext>
            </a:extLst>
          </p:cNvPr>
          <p:cNvSpPr>
            <a:spLocks noGrp="1"/>
          </p:cNvSpPr>
          <p:nvPr>
            <p:ph sz="quarter" idx="4294967295"/>
          </p:nvPr>
        </p:nvSpPr>
        <p:spPr>
          <a:xfrm>
            <a:off x="609890" y="1066733"/>
            <a:ext cx="10275228" cy="4549809"/>
          </a:xfrm>
        </p:spPr>
        <p:txBody>
          <a:bodyPr>
            <a:noAutofit/>
          </a:bodyPr>
          <a:lstStyle/>
          <a:p>
            <a:pPr marL="0" indent="0" fontAlgn="base">
              <a:lnSpc>
                <a:spcPct val="107000"/>
              </a:lnSpc>
              <a:spcAft>
                <a:spcPts val="800"/>
              </a:spcAft>
              <a:buNone/>
            </a:pPr>
            <a:endParaRPr lang="en-US" sz="2000">
              <a:effectLst/>
              <a:ea typeface="Times New Roman" panose="02020603050405020304" pitchFamily="18" charset="0"/>
              <a:cs typeface="Calibri" panose="020F0502020204030204" pitchFamily="34" charset="0"/>
            </a:endParaRPr>
          </a:p>
          <a:p>
            <a:pPr marL="0" indent="0" fontAlgn="base">
              <a:lnSpc>
                <a:spcPct val="107000"/>
              </a:lnSpc>
              <a:spcAft>
                <a:spcPts val="800"/>
              </a:spcAft>
              <a:buNone/>
            </a:pPr>
            <a:endParaRPr lang="en-US" sz="2000">
              <a:effectLst/>
              <a:ea typeface="Times New Roman" panose="02020603050405020304" pitchFamily="18" charset="0"/>
              <a:cs typeface="Calibri" panose="020F0502020204030204" pitchFamily="34" charset="0"/>
            </a:endParaRPr>
          </a:p>
          <a:p>
            <a:pPr fontAlgn="base">
              <a:lnSpc>
                <a:spcPct val="107000"/>
              </a:lnSpc>
              <a:spcAft>
                <a:spcPts val="800"/>
              </a:spcAft>
              <a:buFont typeface="Wingdings" panose="05000000000000000000" pitchFamily="2" charset="2"/>
              <a:buChar char="Ø"/>
            </a:pPr>
            <a:r>
              <a:rPr lang="en-US" sz="2000">
                <a:effectLst/>
                <a:ea typeface="Times New Roman" panose="02020603050405020304" pitchFamily="18" charset="0"/>
                <a:cs typeface="Calibri" panose="020F0502020204030204" pitchFamily="34" charset="0"/>
              </a:rPr>
              <a:t>32.7% had their most recent diagnosis over a decade ago (i.e., cumulative percentages from 2001-2009), 11.5% in 2019-2020, and 8.4% in 2018-2019 etc.  Lag between the most recent diagnosis for a treatment episode and incarceration episode may give an indication of current treatment burden of the prisoner population.</a:t>
            </a:r>
            <a:endParaRPr lang="en-US" sz="2000" strike="dblStrike">
              <a:effectLst/>
              <a:ea typeface="Times New Roman" panose="02020603050405020304" pitchFamily="18" charset="0"/>
              <a:cs typeface="Calibri" panose="020F0502020204030204" pitchFamily="34" charset="0"/>
            </a:endParaRPr>
          </a:p>
          <a:p>
            <a:pPr marL="0" indent="0" fontAlgn="base">
              <a:lnSpc>
                <a:spcPct val="107000"/>
              </a:lnSpc>
              <a:spcAft>
                <a:spcPts val="800"/>
              </a:spcAft>
              <a:buNone/>
            </a:pPr>
            <a:r>
              <a:rPr lang="en-US" sz="2000">
                <a:effectLst/>
                <a:ea typeface="Times New Roman" panose="02020603050405020304" pitchFamily="18" charset="0"/>
                <a:cs typeface="Calibri" panose="020F0502020204030204" pitchFamily="34" charset="0"/>
              </a:rPr>
              <a:t> </a:t>
            </a:r>
          </a:p>
          <a:p>
            <a:endParaRPr lang="en-AU" sz="2000"/>
          </a:p>
        </p:txBody>
      </p:sp>
      <p:sp>
        <p:nvSpPr>
          <p:cNvPr id="4" name="Title 3">
            <a:extLst>
              <a:ext uri="{FF2B5EF4-FFF2-40B4-BE49-F238E27FC236}">
                <a16:creationId xmlns:a16="http://schemas.microsoft.com/office/drawing/2014/main" id="{177C9A88-2620-1006-5099-957CF20E9720}"/>
              </a:ext>
            </a:extLst>
          </p:cNvPr>
          <p:cNvSpPr>
            <a:spLocks noGrp="1"/>
          </p:cNvSpPr>
          <p:nvPr>
            <p:ph type="title" idx="4294967295"/>
          </p:nvPr>
        </p:nvSpPr>
        <p:spPr>
          <a:xfrm>
            <a:off x="523876" y="207962"/>
            <a:ext cx="10726016" cy="447820"/>
          </a:xfrm>
        </p:spPr>
        <p:txBody>
          <a:bodyPr>
            <a:noAutofit/>
          </a:bodyPr>
          <a:lstStyle/>
          <a:p>
            <a:r>
              <a:rPr lang="en-US" sz="3600" b="1">
                <a:latin typeface="+mn-lt"/>
              </a:rPr>
              <a:t>Recency of psychosis diagnosis</a:t>
            </a:r>
            <a:endParaRPr lang="en-AU" sz="3600" b="1">
              <a:latin typeface="+mn-lt"/>
            </a:endParaRPr>
          </a:p>
        </p:txBody>
      </p:sp>
      <p:cxnSp>
        <p:nvCxnSpPr>
          <p:cNvPr id="2" name="Straight Connector 1">
            <a:extLst>
              <a:ext uri="{FF2B5EF4-FFF2-40B4-BE49-F238E27FC236}">
                <a16:creationId xmlns:a16="http://schemas.microsoft.com/office/drawing/2014/main" id="{E55F8131-8ABD-E9F7-E6A1-F03B42826F96}"/>
              </a:ext>
            </a:extLst>
          </p:cNvPr>
          <p:cNvCxnSpPr>
            <a:cxnSpLocks/>
          </p:cNvCxnSpPr>
          <p:nvPr/>
        </p:nvCxnSpPr>
        <p:spPr>
          <a:xfrm>
            <a:off x="609890" y="788907"/>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62173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9D5F9-C731-80FB-0C14-601C44DD9EB4}"/>
              </a:ext>
            </a:extLst>
          </p:cNvPr>
          <p:cNvSpPr>
            <a:spLocks noGrp="1"/>
          </p:cNvSpPr>
          <p:nvPr>
            <p:ph sz="quarter" idx="4294967295"/>
          </p:nvPr>
        </p:nvSpPr>
        <p:spPr>
          <a:xfrm>
            <a:off x="87030" y="1034321"/>
            <a:ext cx="4656908" cy="5280185"/>
          </a:xfrm>
        </p:spPr>
        <p:txBody>
          <a:bodyPr>
            <a:normAutofit/>
          </a:bodyPr>
          <a:lstStyle/>
          <a:p>
            <a:pPr>
              <a:lnSpc>
                <a:spcPct val="107000"/>
              </a:lnSpc>
              <a:spcAft>
                <a:spcPts val="800"/>
              </a:spcAft>
              <a:buFont typeface="Wingdings" panose="05000000000000000000" pitchFamily="2" charset="2"/>
              <a:buChar char="ü"/>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Almost one-third of psychosis cases (32.9%) and </a:t>
            </a:r>
            <a:r>
              <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rPr>
              <a:t>6.9% of controls had </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been convicted of an offence between July 2001 and June 2020</a:t>
            </a:r>
          </a:p>
          <a:p>
            <a:pPr>
              <a:lnSpc>
                <a:spcPct val="107000"/>
              </a:lnSpc>
              <a:spcAft>
                <a:spcPts val="800"/>
              </a:spcAft>
              <a:buFont typeface="Wingdings" panose="05000000000000000000" pitchFamily="2" charset="2"/>
              <a:buChar char="ü"/>
            </a:pPr>
            <a:r>
              <a:rPr lang="en-AU" sz="1800">
                <a:latin typeface="Calibri" panose="020F0502020204030204" pitchFamily="34" charset="0"/>
                <a:ea typeface="Yu Mincho" panose="02020400000000000000" pitchFamily="18" charset="-128"/>
                <a:cs typeface="Calibri" panose="020F0502020204030204" pitchFamily="34" charset="0"/>
              </a:rPr>
              <a:t>Convictions were highest in those with substance-related psychoses across most offence categories. </a:t>
            </a:r>
          </a:p>
          <a:p>
            <a:pPr>
              <a:lnSpc>
                <a:spcPct val="107000"/>
              </a:lnSpc>
              <a:spcAft>
                <a:spcPts val="800"/>
              </a:spcAft>
              <a:buFont typeface="Wingdings" panose="05000000000000000000" pitchFamily="2" charset="2"/>
              <a:buChar char="ü"/>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than one fifth of the cases (22.2%) and 3.6% of the controls had a conviction for a violent offence </a:t>
            </a:r>
          </a:p>
          <a:p>
            <a:pPr>
              <a:lnSpc>
                <a:spcPct val="107000"/>
              </a:lnSpc>
              <a:spcAft>
                <a:spcPts val="800"/>
              </a:spcAft>
              <a:buFont typeface="Wingdings" panose="05000000000000000000" pitchFamily="2" charset="2"/>
              <a:buChar char="ü"/>
            </a:pPr>
            <a:r>
              <a:rPr lang="en-AU" sz="1800">
                <a:effectLst/>
                <a:latin typeface="Calibri" panose="020F0502020204030204" pitchFamily="34" charset="0"/>
                <a:ea typeface="Yu Mincho" panose="02020400000000000000" pitchFamily="18" charset="-128"/>
                <a:cs typeface="Calibri" panose="020F0502020204030204" pitchFamily="34" charset="0"/>
              </a:rPr>
              <a:t>The median number of convictions among cases was 10 versus 4 for controls</a:t>
            </a:r>
          </a:p>
          <a:p>
            <a:endParaRPr lang="en-AU" sz="1000"/>
          </a:p>
        </p:txBody>
      </p:sp>
      <p:sp>
        <p:nvSpPr>
          <p:cNvPr id="4" name="Title 3">
            <a:extLst>
              <a:ext uri="{FF2B5EF4-FFF2-40B4-BE49-F238E27FC236}">
                <a16:creationId xmlns:a16="http://schemas.microsoft.com/office/drawing/2014/main" id="{177C9A88-2620-1006-5099-957CF20E9720}"/>
              </a:ext>
            </a:extLst>
          </p:cNvPr>
          <p:cNvSpPr>
            <a:spLocks noGrp="1"/>
          </p:cNvSpPr>
          <p:nvPr>
            <p:ph type="title" idx="4294967295"/>
          </p:nvPr>
        </p:nvSpPr>
        <p:spPr>
          <a:xfrm>
            <a:off x="398701" y="207962"/>
            <a:ext cx="10770319" cy="338105"/>
          </a:xfrm>
        </p:spPr>
        <p:txBody>
          <a:bodyPr>
            <a:noAutofit/>
          </a:bodyPr>
          <a:lstStyle/>
          <a:p>
            <a:r>
              <a:rPr lang="en-AU" sz="3600" b="1">
                <a:latin typeface="Calibri" panose="020F0502020204030204" pitchFamily="34" charset="0"/>
                <a:ea typeface="Yu Gothic Light" panose="020B0300000000000000" pitchFamily="34" charset="-128"/>
                <a:cs typeface="Times New Roman" panose="02020603050405020304" pitchFamily="18" charset="0"/>
              </a:rPr>
              <a:t>Offending behaviour</a:t>
            </a:r>
            <a:endParaRPr lang="en-AU" sz="3600" b="1">
              <a:latin typeface="+mn-lt"/>
            </a:endParaRPr>
          </a:p>
        </p:txBody>
      </p:sp>
      <p:cxnSp>
        <p:nvCxnSpPr>
          <p:cNvPr id="2" name="Straight Connector 1">
            <a:extLst>
              <a:ext uri="{FF2B5EF4-FFF2-40B4-BE49-F238E27FC236}">
                <a16:creationId xmlns:a16="http://schemas.microsoft.com/office/drawing/2014/main" id="{E55F8131-8ABD-E9F7-E6A1-F03B42826F96}"/>
              </a:ext>
            </a:extLst>
          </p:cNvPr>
          <p:cNvCxnSpPr>
            <a:cxnSpLocks/>
          </p:cNvCxnSpPr>
          <p:nvPr/>
        </p:nvCxnSpPr>
        <p:spPr>
          <a:xfrm>
            <a:off x="486383" y="676173"/>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2AEC59-21EA-226F-8288-AA275F2509CE}"/>
              </a:ext>
            </a:extLst>
          </p:cNvPr>
          <p:cNvPicPr>
            <a:picLocks noChangeAspect="1"/>
          </p:cNvPicPr>
          <p:nvPr/>
        </p:nvPicPr>
        <p:blipFill>
          <a:blip r:embed="rId3"/>
          <a:stretch>
            <a:fillRect/>
          </a:stretch>
        </p:blipFill>
        <p:spPr>
          <a:xfrm>
            <a:off x="4970157" y="1375007"/>
            <a:ext cx="6347351" cy="4884635"/>
          </a:xfrm>
          <a:prstGeom prst="rect">
            <a:avLst/>
          </a:prstGeom>
        </p:spPr>
      </p:pic>
      <p:sp>
        <p:nvSpPr>
          <p:cNvPr id="7" name="TextBox 6">
            <a:extLst>
              <a:ext uri="{FF2B5EF4-FFF2-40B4-BE49-F238E27FC236}">
                <a16:creationId xmlns:a16="http://schemas.microsoft.com/office/drawing/2014/main" id="{4815E1B3-EDB5-00F3-AA36-DEDA20267AFA}"/>
              </a:ext>
            </a:extLst>
          </p:cNvPr>
          <p:cNvSpPr txBox="1"/>
          <p:nvPr/>
        </p:nvSpPr>
        <p:spPr>
          <a:xfrm>
            <a:off x="5276674" y="803488"/>
            <a:ext cx="6094520" cy="584775"/>
          </a:xfrm>
          <a:prstGeom prst="rect">
            <a:avLst/>
          </a:prstGeom>
          <a:noFill/>
        </p:spPr>
        <p:txBody>
          <a:bodyPr wrap="square">
            <a:spAutoFit/>
          </a:bodyPr>
          <a:lstStyle/>
          <a:p>
            <a:r>
              <a:rPr lang="en-US" sz="1600" b="1"/>
              <a:t>Proportion of offences committed by individuals with psychosis (overall) and controls – July 2001-June 2020</a:t>
            </a:r>
            <a:endParaRPr lang="en-AU" sz="1600" b="1"/>
          </a:p>
        </p:txBody>
      </p:sp>
      <p:sp>
        <p:nvSpPr>
          <p:cNvPr id="6" name="TextBox 5">
            <a:extLst>
              <a:ext uri="{FF2B5EF4-FFF2-40B4-BE49-F238E27FC236}">
                <a16:creationId xmlns:a16="http://schemas.microsoft.com/office/drawing/2014/main" id="{834C2891-E3AD-44ED-7B81-88438F40B308}"/>
              </a:ext>
            </a:extLst>
          </p:cNvPr>
          <p:cNvSpPr txBox="1"/>
          <p:nvPr/>
        </p:nvSpPr>
        <p:spPr>
          <a:xfrm>
            <a:off x="270341" y="6595011"/>
            <a:ext cx="184731" cy="253916"/>
          </a:xfrm>
          <a:prstGeom prst="rect">
            <a:avLst/>
          </a:prstGeom>
          <a:noFill/>
        </p:spPr>
        <p:txBody>
          <a:bodyPr wrap="none" rtlCol="0">
            <a:spAutoFit/>
          </a:bodyPr>
          <a:lstStyle/>
          <a:p>
            <a:endParaRPr lang="en-AU" sz="1050"/>
          </a:p>
        </p:txBody>
      </p:sp>
    </p:spTree>
    <p:extLst>
      <p:ext uri="{BB962C8B-B14F-4D97-AF65-F5344CB8AC3E}">
        <p14:creationId xmlns:p14="http://schemas.microsoft.com/office/powerpoint/2010/main" val="6414292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65FB-CCE4-F259-A459-C319D14E0B62}"/>
              </a:ext>
            </a:extLst>
          </p:cNvPr>
          <p:cNvSpPr>
            <a:spLocks noGrp="1"/>
          </p:cNvSpPr>
          <p:nvPr>
            <p:ph type="title"/>
          </p:nvPr>
        </p:nvSpPr>
        <p:spPr>
          <a:xfrm>
            <a:off x="3544824" y="2103437"/>
            <a:ext cx="10515600" cy="1325563"/>
          </a:xfrm>
        </p:spPr>
        <p:txBody>
          <a:bodyPr>
            <a:normAutofit/>
          </a:bodyPr>
          <a:lstStyle/>
          <a:p>
            <a:r>
              <a:rPr lang="en-AU" sz="4800" b="1">
                <a:solidFill>
                  <a:schemeClr val="tx2"/>
                </a:solidFill>
              </a:rPr>
              <a:t>Prison Episodes</a:t>
            </a:r>
          </a:p>
        </p:txBody>
      </p:sp>
      <p:sp>
        <p:nvSpPr>
          <p:cNvPr id="3" name="Slide Number Placeholder 2">
            <a:extLst>
              <a:ext uri="{FF2B5EF4-FFF2-40B4-BE49-F238E27FC236}">
                <a16:creationId xmlns:a16="http://schemas.microsoft.com/office/drawing/2014/main" id="{08DEDE4D-0D33-8771-8B78-8A6D925B72D0}"/>
              </a:ext>
            </a:extLst>
          </p:cNvPr>
          <p:cNvSpPr>
            <a:spLocks noGrp="1"/>
          </p:cNvSpPr>
          <p:nvPr>
            <p:ph type="sldNum" sz="quarter" idx="12"/>
          </p:nvPr>
        </p:nvSpPr>
        <p:spPr/>
        <p:txBody>
          <a:bodyPr/>
          <a:lstStyle/>
          <a:p>
            <a:fld id="{BB2056DB-AB5F-448D-B65E-271BF78FBD2A}" type="slidenum">
              <a:rPr lang="en-AU" smtClean="0"/>
              <a:t>17</a:t>
            </a:fld>
            <a:endParaRPr lang="en-AU"/>
          </a:p>
        </p:txBody>
      </p:sp>
    </p:spTree>
    <p:extLst>
      <p:ext uri="{BB962C8B-B14F-4D97-AF65-F5344CB8AC3E}">
        <p14:creationId xmlns:p14="http://schemas.microsoft.com/office/powerpoint/2010/main" val="285208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F13770-C6C0-6673-4DF0-905B1156EB7F}"/>
              </a:ext>
            </a:extLst>
          </p:cNvPr>
          <p:cNvSpPr txBox="1"/>
          <p:nvPr/>
        </p:nvSpPr>
        <p:spPr>
          <a:xfrm>
            <a:off x="345722" y="1019900"/>
            <a:ext cx="10964357" cy="2988703"/>
          </a:xfrm>
          <a:prstGeom prst="rect">
            <a:avLst/>
          </a:prstGeom>
          <a:noFill/>
        </p:spPr>
        <p:txBody>
          <a:bodyPr wrap="square" lIns="91440" tIns="45720" rIns="91440" bIns="45720" anchor="t">
            <a:spAutoFit/>
          </a:bodyPr>
          <a:lstStyle/>
          <a:p>
            <a:pPr marL="342900" lvl="0" indent="-342900">
              <a:lnSpc>
                <a:spcPct val="107000"/>
              </a:lnSpc>
              <a:spcAft>
                <a:spcPts val="600"/>
              </a:spcAft>
              <a:buFont typeface="Symbol" panose="05050102010706020507" pitchFamily="18" charset="2"/>
              <a:buChar char=""/>
            </a:pPr>
            <a:r>
              <a:rPr lang="en-AU" sz="1800">
                <a:solidFill>
                  <a:srgbClr val="000000"/>
                </a:solidFill>
                <a:effectLst/>
                <a:latin typeface="Calibri"/>
                <a:ea typeface="Times New Roman" panose="02020603050405020304" pitchFamily="18" charset="0"/>
                <a:cs typeface="Calibri"/>
              </a:rPr>
              <a:t>Overall, 14,900 (10.4%) cases and 2,713 (1%) controls were incarcerated at least once between 2001 and 2020</a:t>
            </a:r>
          </a:p>
          <a:p>
            <a:pPr marL="800100" lvl="1" indent="-342900">
              <a:lnSpc>
                <a:spcPct val="107000"/>
              </a:lnSpc>
              <a:spcAft>
                <a:spcPts val="600"/>
              </a:spcAft>
              <a:buFont typeface="Wingdings" panose="05000000000000000000" pitchFamily="2" charset="2"/>
              <a:buChar char="Ø"/>
            </a:pPr>
            <a:r>
              <a:rPr lang="en-US">
                <a:ea typeface="Yu Mincho"/>
                <a:cs typeface="Calibri"/>
              </a:rPr>
              <a:t>21.6% cases were Aboriginal vs. 18.0% of controls.</a:t>
            </a:r>
          </a:p>
          <a:p>
            <a:pPr marL="800100" lvl="1" indent="-342900">
              <a:lnSpc>
                <a:spcPct val="107000"/>
              </a:lnSpc>
              <a:spcAft>
                <a:spcPts val="600"/>
              </a:spcAft>
              <a:buFont typeface="Wingdings" panose="05000000000000000000" pitchFamily="2" charset="2"/>
              <a:buChar char="Ø"/>
            </a:pPr>
            <a:endParaRPr lang="en-AU">
              <a:cs typeface="Calibri" panose="020F0502020204030204"/>
            </a:endParaRPr>
          </a:p>
          <a:p>
            <a:pPr marL="342900" indent="-342900">
              <a:lnSpc>
                <a:spcPct val="107000"/>
              </a:lnSpc>
              <a:spcAft>
                <a:spcPts val="600"/>
              </a:spcAft>
              <a:buFont typeface="Symbol" panose="05050102010706020507" pitchFamily="18" charset="2"/>
              <a:buChar char=""/>
            </a:pPr>
            <a:r>
              <a:rPr lang="en-AU">
                <a:solidFill>
                  <a:srgbClr val="000000"/>
                </a:solidFill>
                <a:ea typeface="Times New Roman" panose="02020603050405020304" pitchFamily="18" charset="0"/>
                <a:cs typeface="Calibri"/>
              </a:rPr>
              <a:t>Among cases who were incarcerated </a:t>
            </a:r>
            <a:endParaRPr lang="en-AU">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spcAft>
                <a:spcPts val="600"/>
              </a:spcAft>
              <a:buFont typeface="Wingdings" panose="05050102010706020507" pitchFamily="18" charset="2"/>
              <a:buChar char="Ø"/>
            </a:pPr>
            <a:r>
              <a:rPr lang="en-AU">
                <a:latin typeface="Calibri"/>
                <a:ea typeface="Yu Mincho"/>
                <a:cs typeface="Calibri"/>
              </a:rPr>
              <a:t>18.6% had their most recent prison episode in 2019-2020</a:t>
            </a:r>
            <a:endParaRPr lang="en-AU">
              <a:highlight>
                <a:srgbClr val="00FFFF"/>
              </a:highlight>
              <a:latin typeface="Calibri" panose="020F0502020204030204" pitchFamily="34" charset="0"/>
              <a:ea typeface="Yu Mincho" panose="02020400000000000000" pitchFamily="18" charset="-128"/>
              <a:cs typeface="Arial" panose="020B0604020202020204" pitchFamily="34" charset="0"/>
            </a:endParaRPr>
          </a:p>
          <a:p>
            <a:pPr lvl="1">
              <a:lnSpc>
                <a:spcPct val="107000"/>
              </a:lnSpc>
              <a:spcAft>
                <a:spcPts val="600"/>
              </a:spcAft>
            </a:pPr>
            <a:endParaRPr lang="en-AU">
              <a:latin typeface="Calibri" panose="020F0502020204030204" pitchFamily="34" charset="0"/>
              <a:ea typeface="Yu Mincho" panose="02020400000000000000" pitchFamily="18" charset="-128"/>
            </a:endParaRPr>
          </a:p>
          <a:p>
            <a:pPr marL="800100" indent="-342900">
              <a:lnSpc>
                <a:spcPct val="107000"/>
              </a:lnSpc>
              <a:spcAft>
                <a:spcPts val="600"/>
              </a:spcAft>
              <a:buFont typeface="Wingdings" panose="05050102010706020507" pitchFamily="18" charset="2"/>
              <a:buChar char="Ø"/>
            </a:pPr>
            <a:endParaRPr lang="en-AU">
              <a:ea typeface="Yu Mincho"/>
              <a:cs typeface="Calibri"/>
            </a:endParaRPr>
          </a:p>
          <a:p>
            <a:pPr marL="800100" lvl="1" indent="-342900">
              <a:lnSpc>
                <a:spcPct val="107000"/>
              </a:lnSpc>
              <a:spcAft>
                <a:spcPts val="600"/>
              </a:spcAft>
              <a:buFont typeface="Wingdings" panose="05050102010706020507" pitchFamily="18" charset="2"/>
              <a:buChar char="Ø"/>
            </a:pPr>
            <a:endParaRPr lang="en-AU" sz="1800">
              <a:effectLst/>
              <a:latin typeface="Calibri"/>
              <a:ea typeface="Yu Mincho"/>
              <a:cs typeface="Calibri"/>
            </a:endParaRPr>
          </a:p>
        </p:txBody>
      </p:sp>
      <p:sp>
        <p:nvSpPr>
          <p:cNvPr id="5" name="TextBox 4">
            <a:extLst>
              <a:ext uri="{FF2B5EF4-FFF2-40B4-BE49-F238E27FC236}">
                <a16:creationId xmlns:a16="http://schemas.microsoft.com/office/drawing/2014/main" id="{FC6102E6-0FC2-B290-82A2-694EE6C9E29A}"/>
              </a:ext>
            </a:extLst>
          </p:cNvPr>
          <p:cNvSpPr txBox="1"/>
          <p:nvPr/>
        </p:nvSpPr>
        <p:spPr>
          <a:xfrm>
            <a:off x="652878" y="126198"/>
            <a:ext cx="6096000" cy="1015663"/>
          </a:xfrm>
          <a:prstGeom prst="rect">
            <a:avLst/>
          </a:prstGeom>
          <a:noFill/>
        </p:spPr>
        <p:txBody>
          <a:bodyPr wrap="square">
            <a:spAutoFit/>
          </a:bodyPr>
          <a:lstStyle/>
          <a:p>
            <a:r>
              <a:rPr lang="en-US" sz="3600" b="1"/>
              <a:t>Prison episodes (2001-2020) </a:t>
            </a:r>
          </a:p>
          <a:p>
            <a:endParaRPr lang="en-AU" sz="2400" b="1"/>
          </a:p>
        </p:txBody>
      </p:sp>
      <p:cxnSp>
        <p:nvCxnSpPr>
          <p:cNvPr id="6" name="Straight Connector 5">
            <a:extLst>
              <a:ext uri="{FF2B5EF4-FFF2-40B4-BE49-F238E27FC236}">
                <a16:creationId xmlns:a16="http://schemas.microsoft.com/office/drawing/2014/main" id="{8C39A19B-F0E6-260C-7A55-CBDDE6BF2C44}"/>
              </a:ext>
            </a:extLst>
          </p:cNvPr>
          <p:cNvCxnSpPr>
            <a:cxnSpLocks/>
          </p:cNvCxnSpPr>
          <p:nvPr/>
        </p:nvCxnSpPr>
        <p:spPr>
          <a:xfrm>
            <a:off x="727969" y="832472"/>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67019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9D5F9-C731-80FB-0C14-601C44DD9EB4}"/>
              </a:ext>
            </a:extLst>
          </p:cNvPr>
          <p:cNvSpPr>
            <a:spLocks noGrp="1"/>
          </p:cNvSpPr>
          <p:nvPr>
            <p:ph sz="quarter" idx="4294967295"/>
          </p:nvPr>
        </p:nvSpPr>
        <p:spPr>
          <a:xfrm>
            <a:off x="486382" y="1720800"/>
            <a:ext cx="10407885" cy="4472297"/>
          </a:xfrm>
        </p:spPr>
        <p:txBody>
          <a:bodyPr>
            <a:normAutofit/>
          </a:bodyPr>
          <a:lstStyle/>
          <a:p>
            <a:pPr>
              <a:lnSpc>
                <a:spcPct val="107000"/>
              </a:lnSpc>
              <a:spcAft>
                <a:spcPts val="800"/>
              </a:spcAft>
            </a:pPr>
            <a:r>
              <a:rPr lang="en-AU" sz="2000">
                <a:effectLst/>
                <a:latin typeface="Calibri" panose="020F0502020204030204" pitchFamily="34" charset="0"/>
                <a:ea typeface="Yu Mincho" panose="02020400000000000000" pitchFamily="18" charset="-128"/>
                <a:cs typeface="Arial" panose="020B0604020202020204" pitchFamily="34" charset="0"/>
              </a:rPr>
              <a:t>991 of 2,779 (35.7%) cases had their most recent diagnosis of psychosis in 2019-2020 and </a:t>
            </a:r>
            <a:r>
              <a:rPr lang="en-AU" sz="2000" u="sng">
                <a:effectLst/>
                <a:latin typeface="Calibri" panose="020F0502020204030204" pitchFamily="34" charset="0"/>
                <a:ea typeface="Yu Mincho" panose="02020400000000000000" pitchFamily="18" charset="-128"/>
                <a:cs typeface="Arial" panose="020B0604020202020204" pitchFamily="34" charset="0"/>
              </a:rPr>
              <a:t>also</a:t>
            </a:r>
            <a:r>
              <a:rPr lang="en-AU" sz="2000">
                <a:effectLst/>
                <a:latin typeface="Calibri" panose="020F0502020204030204" pitchFamily="34" charset="0"/>
                <a:ea typeface="Yu Mincho" panose="02020400000000000000" pitchFamily="18" charset="-128"/>
                <a:cs typeface="Arial" panose="020B0604020202020204" pitchFamily="34" charset="0"/>
              </a:rPr>
              <a:t> a prison episode during this time period. </a:t>
            </a:r>
          </a:p>
          <a:p>
            <a:pPr>
              <a:lnSpc>
                <a:spcPct val="107000"/>
              </a:lnSpc>
              <a:spcAft>
                <a:spcPts val="800"/>
              </a:spcAft>
            </a:pPr>
            <a:r>
              <a:rPr lang="en-AU" sz="2000">
                <a:latin typeface="Calibri" panose="020F0502020204030204" pitchFamily="34" charset="0"/>
                <a:ea typeface="Yu Mincho" panose="02020400000000000000" pitchFamily="18" charset="-128"/>
                <a:cs typeface="Arial" panose="020B0604020202020204" pitchFamily="34" charset="0"/>
              </a:rPr>
              <a:t>A further 239 had a recent diagnosis of psychosis in 2017-2018  and 455 in 2018-2019   </a:t>
            </a:r>
          </a:p>
          <a:p>
            <a:pPr>
              <a:lnSpc>
                <a:spcPct val="107000"/>
              </a:lnSpc>
              <a:spcAft>
                <a:spcPts val="800"/>
              </a:spcAft>
            </a:pPr>
            <a:r>
              <a:rPr lang="en-AU" sz="2000" b="1">
                <a:solidFill>
                  <a:schemeClr val="accent2">
                    <a:lumMod val="75000"/>
                  </a:schemeClr>
                </a:solidFill>
                <a:latin typeface="Calibri" panose="020F0502020204030204" pitchFamily="34" charset="0"/>
                <a:ea typeface="Yu Mincho" panose="02020400000000000000" pitchFamily="18" charset="-128"/>
                <a:cs typeface="Arial" panose="020B0604020202020204" pitchFamily="34" charset="0"/>
              </a:rPr>
              <a:t>Thus, we estimate that somewhere between 5% and 8.8% of the total prisoner population have had a recent (past 3 years) diagnosis of psychosis </a:t>
            </a:r>
            <a:r>
              <a:rPr lang="en-AU" sz="2000">
                <a:latin typeface="Calibri" panose="020F0502020204030204" pitchFamily="34" charset="0"/>
                <a:ea typeface="Yu Mincho" panose="02020400000000000000" pitchFamily="18" charset="-128"/>
                <a:cs typeface="Arial" panose="020B0604020202020204" pitchFamily="34" charset="0"/>
              </a:rPr>
              <a:t>(considering the total prisoner population of 19,089 in 2019 According </a:t>
            </a:r>
            <a:r>
              <a:rPr lang="en-AU" sz="2000">
                <a:effectLst/>
                <a:latin typeface="Calibri" panose="020F0502020204030204" pitchFamily="34" charset="0"/>
                <a:ea typeface="Yu Mincho" panose="02020400000000000000" pitchFamily="18" charset="-128"/>
                <a:cs typeface="Arial" panose="020B0604020202020204" pitchFamily="34" charset="0"/>
              </a:rPr>
              <a:t>to the Australian Bureau of Statistics).</a:t>
            </a:r>
            <a:endParaRPr lang="en-AU" sz="3200"/>
          </a:p>
        </p:txBody>
      </p:sp>
      <p:sp>
        <p:nvSpPr>
          <p:cNvPr id="4" name="Title 3">
            <a:extLst>
              <a:ext uri="{FF2B5EF4-FFF2-40B4-BE49-F238E27FC236}">
                <a16:creationId xmlns:a16="http://schemas.microsoft.com/office/drawing/2014/main" id="{177C9A88-2620-1006-5099-957CF20E9720}"/>
              </a:ext>
            </a:extLst>
          </p:cNvPr>
          <p:cNvSpPr>
            <a:spLocks noGrp="1"/>
          </p:cNvSpPr>
          <p:nvPr>
            <p:ph type="title" idx="4294967295"/>
          </p:nvPr>
        </p:nvSpPr>
        <p:spPr>
          <a:xfrm>
            <a:off x="607657" y="28080"/>
            <a:ext cx="10649044" cy="1411920"/>
          </a:xfrm>
        </p:spPr>
        <p:txBody>
          <a:bodyPr>
            <a:noAutofit/>
          </a:bodyPr>
          <a:lstStyle/>
          <a:p>
            <a:br>
              <a:rPr lang="en-AU" sz="3200" b="1">
                <a:latin typeface="+mn-lt"/>
                <a:ea typeface="Yu Gothic Light" panose="020B0300000000000000" pitchFamily="34" charset="-128"/>
                <a:cs typeface="Times New Roman" panose="02020603050405020304" pitchFamily="18" charset="0"/>
              </a:rPr>
            </a:br>
            <a:br>
              <a:rPr lang="en-AU" sz="3200" b="1">
                <a:latin typeface="+mn-lt"/>
                <a:ea typeface="Yu Gothic Light" panose="020B0300000000000000" pitchFamily="34" charset="-128"/>
                <a:cs typeface="Times New Roman" panose="02020603050405020304" pitchFamily="18" charset="0"/>
              </a:rPr>
            </a:br>
            <a:r>
              <a:rPr lang="en-AU" sz="3200" b="1">
                <a:latin typeface="+mn-lt"/>
                <a:ea typeface="Yu Gothic Light" panose="020B0300000000000000" pitchFamily="34" charset="-128"/>
                <a:cs typeface="Times New Roman" panose="02020603050405020304" pitchFamily="18" charset="0"/>
              </a:rPr>
              <a:t>Recency of diagnosis of psychosis and prison episodes for most recent year (2019-2020)</a:t>
            </a:r>
            <a:br>
              <a:rPr lang="en-AU" b="1">
                <a:solidFill>
                  <a:srgbClr val="2F5496"/>
                </a:solidFill>
                <a:latin typeface="+mn-lt"/>
                <a:ea typeface="Yu Gothic Light" panose="020B0300000000000000" pitchFamily="34" charset="-128"/>
                <a:cs typeface="Times New Roman" panose="02020603050405020304" pitchFamily="18" charset="0"/>
              </a:rPr>
            </a:br>
            <a:endParaRPr lang="en-AU" b="1">
              <a:latin typeface="+mn-lt"/>
            </a:endParaRPr>
          </a:p>
        </p:txBody>
      </p:sp>
      <p:cxnSp>
        <p:nvCxnSpPr>
          <p:cNvPr id="2" name="Straight Connector 1">
            <a:extLst>
              <a:ext uri="{FF2B5EF4-FFF2-40B4-BE49-F238E27FC236}">
                <a16:creationId xmlns:a16="http://schemas.microsoft.com/office/drawing/2014/main" id="{E55F8131-8ABD-E9F7-E6A1-F03B42826F96}"/>
              </a:ext>
            </a:extLst>
          </p:cNvPr>
          <p:cNvCxnSpPr>
            <a:cxnSpLocks/>
          </p:cNvCxnSpPr>
          <p:nvPr/>
        </p:nvCxnSpPr>
        <p:spPr>
          <a:xfrm>
            <a:off x="722857" y="1324692"/>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67119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893B91-5CC1-F3C5-C1E3-26E8EDA9AEFC}"/>
              </a:ext>
            </a:extLst>
          </p:cNvPr>
          <p:cNvSpPr txBox="1">
            <a:spLocks/>
          </p:cNvSpPr>
          <p:nvPr/>
        </p:nvSpPr>
        <p:spPr>
          <a:xfrm>
            <a:off x="634049" y="1010463"/>
            <a:ext cx="8658807" cy="5542737"/>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r>
              <a:rPr lang="en-AU" sz="1700" b="0" kern="0"/>
              <a:t>A/Professor Stephen Allnutt – Conjoint Lecturer, UNSW Psychiatry</a:t>
            </a:r>
          </a:p>
          <a:p>
            <a:r>
              <a:rPr lang="en-AU" sz="1700" b="0" kern="0"/>
              <a:t>A/Professor Handan Wand - Kirby Institute, UNSW Australia</a:t>
            </a:r>
          </a:p>
          <a:p>
            <a:r>
              <a:rPr lang="en-AU" sz="1700" b="0" kern="0"/>
              <a:t>Dr Azar Kariminia - Kirby Institute, UNSW Australia </a:t>
            </a:r>
          </a:p>
          <a:p>
            <a:r>
              <a:rPr lang="en-AU" sz="1700" b="0" kern="0"/>
              <a:t>Dr Armita Adily - Kirby Institute, UNSW Australia</a:t>
            </a:r>
          </a:p>
          <a:p>
            <a:r>
              <a:rPr lang="en-AU" sz="1700" b="0" kern="0"/>
              <a:t>Professor Peter Schofield - Hunter New England Local Health District  </a:t>
            </a:r>
          </a:p>
          <a:p>
            <a:r>
              <a:rPr lang="en-AU" sz="1700" b="0" kern="0"/>
              <a:t>Dale Owens – Justice Health &amp; Forensic Mental Health Network</a:t>
            </a:r>
          </a:p>
          <a:p>
            <a:r>
              <a:rPr lang="en-AU" sz="1700" b="0" kern="0"/>
              <a:t>Luke Grant - Corrective Services NSW  </a:t>
            </a:r>
          </a:p>
          <a:p>
            <a:r>
              <a:rPr lang="en-AU" sz="1700" b="0" kern="0"/>
              <a:t>Professor James Ogloff - Swinburne University of Technology</a:t>
            </a:r>
          </a:p>
          <a:p>
            <a:r>
              <a:rPr lang="en-AU" sz="1700" b="0" kern="0"/>
              <a:t>Dr Grant Sara - NSW Ministry of Health</a:t>
            </a:r>
          </a:p>
          <a:p>
            <a:r>
              <a:rPr lang="en-AU" sz="1700" b="0" kern="0"/>
              <a:t>Dr Elizabeth Moore - NSW Ministry of Health</a:t>
            </a:r>
          </a:p>
          <a:p>
            <a:r>
              <a:rPr lang="en-AU" sz="1700" b="0"/>
              <a:t>A/Professor Don Weatherburn - NSW Bureau of Crime Statistics and Research </a:t>
            </a:r>
            <a:endParaRPr lang="en-AU" sz="1700" b="0" kern="0"/>
          </a:p>
          <a:p>
            <a:r>
              <a:rPr lang="en-AU" sz="1700" b="0" kern="0"/>
              <a:t>Colman O’Driscoll - Medibank </a:t>
            </a:r>
          </a:p>
          <a:p>
            <a:r>
              <a:rPr lang="en-AU" sz="1700" b="0" kern="0"/>
              <a:t>Professor David Greenberg AM - Justice Health &amp; Forensic Mental Health Network</a:t>
            </a:r>
          </a:p>
          <a:p>
            <a:r>
              <a:rPr lang="en-AU" sz="1700" b="0" kern="0"/>
              <a:t>Professor Malcolm Hudson – Macquarie University</a:t>
            </a:r>
          </a:p>
          <a:p>
            <a:r>
              <a:rPr lang="en-AU" sz="1700" b="0" kern="0"/>
              <a:t>Dr </a:t>
            </a:r>
            <a:r>
              <a:rPr lang="en-AU" sz="1700" b="0" kern="0" err="1"/>
              <a:t>Olayan</a:t>
            </a:r>
            <a:r>
              <a:rPr lang="en-AU" sz="1700" b="0" kern="0"/>
              <a:t> </a:t>
            </a:r>
            <a:r>
              <a:rPr lang="en-AU" sz="1700" b="0" kern="0" err="1"/>
              <a:t>Albalawi</a:t>
            </a:r>
            <a:r>
              <a:rPr lang="en-AU" sz="1700" b="0" kern="0"/>
              <a:t> –University of Saudi Arabia</a:t>
            </a:r>
          </a:p>
          <a:p>
            <a:r>
              <a:rPr lang="en-AU" sz="1700" b="0" kern="0"/>
              <a:t>Dr Erin Spike- Kirby Institute, UNSW Australia</a:t>
            </a:r>
          </a:p>
          <a:p>
            <a:endParaRPr lang="en-AU" sz="1600" b="0"/>
          </a:p>
          <a:p>
            <a:endParaRPr lang="en-AU" sz="1600" b="0" kern="0"/>
          </a:p>
          <a:p>
            <a:endParaRPr lang="en-AU" sz="1600" b="0" kern="0"/>
          </a:p>
        </p:txBody>
      </p:sp>
      <p:sp>
        <p:nvSpPr>
          <p:cNvPr id="3" name="TextBox 2">
            <a:extLst>
              <a:ext uri="{FF2B5EF4-FFF2-40B4-BE49-F238E27FC236}">
                <a16:creationId xmlns:a16="http://schemas.microsoft.com/office/drawing/2014/main" id="{79CFCB66-9402-C050-68DF-CA3537101EBF}"/>
              </a:ext>
            </a:extLst>
          </p:cNvPr>
          <p:cNvSpPr txBox="1"/>
          <p:nvPr/>
        </p:nvSpPr>
        <p:spPr>
          <a:xfrm>
            <a:off x="577342" y="216448"/>
            <a:ext cx="3113866" cy="523220"/>
          </a:xfrm>
          <a:prstGeom prst="rect">
            <a:avLst/>
          </a:prstGeom>
          <a:noFill/>
        </p:spPr>
        <p:txBody>
          <a:bodyPr wrap="none" rtlCol="0">
            <a:spAutoFit/>
          </a:bodyPr>
          <a:lstStyle/>
          <a:p>
            <a:r>
              <a:rPr lang="en-AU" sz="2800" b="1"/>
              <a:t>Acknowledgements</a:t>
            </a:r>
          </a:p>
        </p:txBody>
      </p:sp>
      <p:cxnSp>
        <p:nvCxnSpPr>
          <p:cNvPr id="4" name="Straight Connector 3">
            <a:extLst>
              <a:ext uri="{FF2B5EF4-FFF2-40B4-BE49-F238E27FC236}">
                <a16:creationId xmlns:a16="http://schemas.microsoft.com/office/drawing/2014/main" id="{17FD1CA9-19BE-B4DA-26B6-44D0F6934A42}"/>
              </a:ext>
            </a:extLst>
          </p:cNvPr>
          <p:cNvCxnSpPr>
            <a:cxnSpLocks/>
          </p:cNvCxnSpPr>
          <p:nvPr/>
        </p:nvCxnSpPr>
        <p:spPr>
          <a:xfrm>
            <a:off x="669489" y="778404"/>
            <a:ext cx="1828800" cy="5738"/>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47897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D88C-432A-E34B-74ED-B4B2A6EE21E6}"/>
              </a:ext>
            </a:extLst>
          </p:cNvPr>
          <p:cNvSpPr>
            <a:spLocks noGrp="1"/>
          </p:cNvSpPr>
          <p:nvPr>
            <p:ph type="title"/>
          </p:nvPr>
        </p:nvSpPr>
        <p:spPr>
          <a:xfrm>
            <a:off x="2977896" y="2020189"/>
            <a:ext cx="10515600" cy="1325563"/>
          </a:xfrm>
        </p:spPr>
        <p:txBody>
          <a:bodyPr>
            <a:normAutofit/>
          </a:bodyPr>
          <a:lstStyle/>
          <a:p>
            <a:r>
              <a:rPr lang="en-AU" sz="4800" b="1">
                <a:solidFill>
                  <a:schemeClr val="tx2"/>
                </a:solidFill>
              </a:rPr>
              <a:t>Self-harm in Prison</a:t>
            </a:r>
          </a:p>
        </p:txBody>
      </p:sp>
      <p:sp>
        <p:nvSpPr>
          <p:cNvPr id="3" name="Slide Number Placeholder 2">
            <a:extLst>
              <a:ext uri="{FF2B5EF4-FFF2-40B4-BE49-F238E27FC236}">
                <a16:creationId xmlns:a16="http://schemas.microsoft.com/office/drawing/2014/main" id="{A41C105B-8D4C-324F-3B11-AA54319AA23A}"/>
              </a:ext>
            </a:extLst>
          </p:cNvPr>
          <p:cNvSpPr>
            <a:spLocks noGrp="1"/>
          </p:cNvSpPr>
          <p:nvPr>
            <p:ph type="sldNum" sz="quarter" idx="12"/>
          </p:nvPr>
        </p:nvSpPr>
        <p:spPr/>
        <p:txBody>
          <a:bodyPr/>
          <a:lstStyle/>
          <a:p>
            <a:fld id="{BB2056DB-AB5F-448D-B65E-271BF78FBD2A}" type="slidenum">
              <a:rPr lang="en-AU" smtClean="0"/>
              <a:t>20</a:t>
            </a:fld>
            <a:endParaRPr lang="en-AU"/>
          </a:p>
        </p:txBody>
      </p:sp>
    </p:spTree>
    <p:extLst>
      <p:ext uri="{BB962C8B-B14F-4D97-AF65-F5344CB8AC3E}">
        <p14:creationId xmlns:p14="http://schemas.microsoft.com/office/powerpoint/2010/main" val="41199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7742-A28F-A645-60E9-7842BEA37E86}"/>
              </a:ext>
            </a:extLst>
          </p:cNvPr>
          <p:cNvSpPr>
            <a:spLocks noGrp="1"/>
          </p:cNvSpPr>
          <p:nvPr>
            <p:ph type="title" idx="4294967295"/>
          </p:nvPr>
        </p:nvSpPr>
        <p:spPr>
          <a:xfrm>
            <a:off x="288098" y="720670"/>
            <a:ext cx="10509211" cy="689676"/>
          </a:xfrm>
        </p:spPr>
        <p:txBody>
          <a:bodyPr>
            <a:normAutofit/>
          </a:bodyPr>
          <a:lstStyle/>
          <a:p>
            <a:r>
              <a:rPr lang="en-AU" sz="3600" b="1">
                <a:latin typeface="Calibri" panose="020F0502020204030204" pitchFamily="34" charset="0"/>
                <a:ea typeface="Yu Gothic Light" panose="020B0300000000000000" pitchFamily="34" charset="-128"/>
                <a:cs typeface="Times New Roman" panose="02020603050405020304" pitchFamily="18" charset="0"/>
              </a:rPr>
              <a:t>Self-harm incidents in prison</a:t>
            </a:r>
            <a:endParaRPr lang="en-AU" sz="3600" b="1"/>
          </a:p>
        </p:txBody>
      </p:sp>
      <p:sp>
        <p:nvSpPr>
          <p:cNvPr id="3" name="Content Placeholder 2">
            <a:extLst>
              <a:ext uri="{FF2B5EF4-FFF2-40B4-BE49-F238E27FC236}">
                <a16:creationId xmlns:a16="http://schemas.microsoft.com/office/drawing/2014/main" id="{81350AA2-A6E8-3CF4-AA0A-3F4BE69B7711}"/>
              </a:ext>
            </a:extLst>
          </p:cNvPr>
          <p:cNvSpPr>
            <a:spLocks noGrp="1"/>
          </p:cNvSpPr>
          <p:nvPr>
            <p:ph idx="4294967295"/>
          </p:nvPr>
        </p:nvSpPr>
        <p:spPr>
          <a:xfrm>
            <a:off x="288097" y="1927528"/>
            <a:ext cx="10939535" cy="4803055"/>
          </a:xfrm>
        </p:spPr>
        <p:txBody>
          <a:bodyPr>
            <a:normAutofit/>
          </a:bodyPr>
          <a:lstStyle/>
          <a:p>
            <a:pPr marL="342900" indent="-342900">
              <a:lnSpc>
                <a:spcPct val="107000"/>
              </a:lnSpc>
              <a:buFont typeface="Symbol" panose="05050102010706020507" pitchFamily="18" charset="2"/>
              <a:buChar char=""/>
            </a:pPr>
            <a:r>
              <a:rPr lang="en-AU" sz="2200">
                <a:latin typeface="Calibri" panose="020F0502020204030204" pitchFamily="34" charset="0"/>
                <a:ea typeface="Yu Mincho" panose="02020400000000000000" pitchFamily="18" charset="-128"/>
                <a:cs typeface="Calibri" panose="020F0502020204030204" pitchFamily="34" charset="0"/>
              </a:rPr>
              <a:t>Overall, 15.0% of cases who went to prison self-harmed inside prison vs. 3.6% of controls</a:t>
            </a:r>
          </a:p>
          <a:p>
            <a:pPr marL="342900" indent="-342900">
              <a:lnSpc>
                <a:spcPct val="107000"/>
              </a:lnSpc>
              <a:buFont typeface="Symbol" panose="05050102010706020507" pitchFamily="18" charset="2"/>
              <a:buChar char=""/>
            </a:pPr>
            <a:endParaRPr lang="en-AU" sz="2200">
              <a:latin typeface="Calibri" panose="020F0502020204030204" pitchFamily="34" charset="0"/>
              <a:ea typeface="Yu Mincho" panose="02020400000000000000" pitchFamily="18" charset="-128"/>
              <a:cs typeface="Arial" panose="020B0604020202020204" pitchFamily="34" charset="0"/>
            </a:endParaRPr>
          </a:p>
          <a:p>
            <a:pPr lvl="1">
              <a:lnSpc>
                <a:spcPct val="107000"/>
              </a:lnSpc>
              <a:buFont typeface="Wingdings" panose="05000000000000000000" pitchFamily="2" charset="2"/>
              <a:buChar char="ü"/>
            </a:pPr>
            <a:r>
              <a:rPr lang="en-AU" sz="1800">
                <a:latin typeface="Calibri" panose="020F0502020204030204" pitchFamily="34" charset="0"/>
                <a:ea typeface="Yu Mincho" panose="02020400000000000000" pitchFamily="18" charset="-128"/>
                <a:cs typeface="Calibri" panose="020F0502020204030204" pitchFamily="34" charset="0"/>
              </a:rPr>
              <a:t>Those with a diagnosis of schizophrenia and related psychoses were </a:t>
            </a:r>
            <a:r>
              <a:rPr lang="en-AU" sz="1800" b="1">
                <a:latin typeface="Calibri" panose="020F0502020204030204" pitchFamily="34" charset="0"/>
                <a:ea typeface="Yu Mincho" panose="02020400000000000000" pitchFamily="18" charset="-128"/>
                <a:cs typeface="Calibri" panose="020F0502020204030204" pitchFamily="34" charset="0"/>
              </a:rPr>
              <a:t>5 times more likely</a:t>
            </a:r>
            <a:r>
              <a:rPr lang="en-AU" sz="1800">
                <a:latin typeface="Calibri" panose="020F0502020204030204" pitchFamily="34" charset="0"/>
                <a:ea typeface="Yu Mincho" panose="02020400000000000000" pitchFamily="18" charset="-128"/>
                <a:cs typeface="Calibri" panose="020F0502020204030204" pitchFamily="34" charset="0"/>
              </a:rPr>
              <a:t> than the controls to have self-harmed in prison. </a:t>
            </a:r>
          </a:p>
          <a:p>
            <a:pPr lvl="1">
              <a:lnSpc>
                <a:spcPct val="107000"/>
              </a:lnSpc>
              <a:buFont typeface="Wingdings" panose="05000000000000000000" pitchFamily="2" charset="2"/>
              <a:buChar char="ü"/>
            </a:pPr>
            <a:r>
              <a:rPr lang="en-AU" sz="1800">
                <a:latin typeface="Calibri" panose="020F0502020204030204" pitchFamily="34" charset="0"/>
                <a:ea typeface="Yu Mincho" panose="02020400000000000000" pitchFamily="18" charset="-128"/>
                <a:cs typeface="Calibri" panose="020F0502020204030204" pitchFamily="34" charset="0"/>
              </a:rPr>
              <a:t>Similarly, those with affective psychoses and substance-related psychoses were also </a:t>
            </a:r>
            <a:r>
              <a:rPr lang="en-AU" sz="1800" b="1">
                <a:latin typeface="Calibri" panose="020F0502020204030204" pitchFamily="34" charset="0"/>
                <a:ea typeface="Yu Mincho" panose="02020400000000000000" pitchFamily="18" charset="-128"/>
                <a:cs typeface="Calibri" panose="020F0502020204030204" pitchFamily="34" charset="0"/>
              </a:rPr>
              <a:t>more likely </a:t>
            </a:r>
            <a:r>
              <a:rPr lang="en-AU" sz="1800">
                <a:latin typeface="Calibri" panose="020F0502020204030204" pitchFamily="34" charset="0"/>
                <a:ea typeface="Yu Mincho" panose="02020400000000000000" pitchFamily="18" charset="-128"/>
                <a:cs typeface="Calibri" panose="020F0502020204030204" pitchFamily="34" charset="0"/>
              </a:rPr>
              <a:t>to self-harm</a:t>
            </a:r>
          </a:p>
          <a:p>
            <a:pPr lvl="1">
              <a:lnSpc>
                <a:spcPct val="107000"/>
              </a:lnSpc>
              <a:buFont typeface="Wingdings" panose="05000000000000000000" pitchFamily="2" charset="2"/>
              <a:buChar char="ü"/>
            </a:pPr>
            <a:r>
              <a:rPr lang="en-AU" sz="1800">
                <a:latin typeface="Calibri" panose="020F0502020204030204" pitchFamily="34" charset="0"/>
                <a:ea typeface="Yu Mincho" panose="02020400000000000000" pitchFamily="18" charset="-128"/>
                <a:cs typeface="Calibri" panose="020F0502020204030204" pitchFamily="34" charset="0"/>
              </a:rPr>
              <a:t>Men </a:t>
            </a:r>
            <a:r>
              <a:rPr lang="en-AU" sz="1800" b="1">
                <a:latin typeface="Calibri" panose="020F0502020204030204" pitchFamily="34" charset="0"/>
                <a:ea typeface="Yu Mincho" panose="02020400000000000000" pitchFamily="18" charset="-128"/>
                <a:cs typeface="Calibri" panose="020F0502020204030204" pitchFamily="34" charset="0"/>
              </a:rPr>
              <a:t>less likely </a:t>
            </a:r>
            <a:r>
              <a:rPr lang="en-AU" sz="1800">
                <a:latin typeface="Calibri" panose="020F0502020204030204" pitchFamily="34" charset="0"/>
                <a:ea typeface="Yu Mincho" panose="02020400000000000000" pitchFamily="18" charset="-128"/>
                <a:cs typeface="Calibri" panose="020F0502020204030204" pitchFamily="34" charset="0"/>
              </a:rPr>
              <a:t>than women to self-harm  </a:t>
            </a:r>
            <a:endParaRPr lang="en-AU" sz="1800">
              <a:latin typeface="Calibri" panose="020F0502020204030204" pitchFamily="34" charset="0"/>
              <a:ea typeface="Yu Mincho" panose="02020400000000000000" pitchFamily="18" charset="-128"/>
              <a:cs typeface="Arial" panose="020B0604020202020204" pitchFamily="34" charset="0"/>
            </a:endParaRPr>
          </a:p>
          <a:p>
            <a:pPr lvl="1">
              <a:lnSpc>
                <a:spcPct val="107000"/>
              </a:lnSpc>
              <a:buFont typeface="Wingdings" panose="05000000000000000000" pitchFamily="2" charset="2"/>
              <a:buChar char="ü"/>
            </a:pPr>
            <a:r>
              <a:rPr lang="en-AU" sz="1800">
                <a:latin typeface="Calibri" panose="020F0502020204030204" pitchFamily="34" charset="0"/>
                <a:ea typeface="Yu Mincho" panose="02020400000000000000" pitchFamily="18" charset="-128"/>
                <a:cs typeface="Calibri" panose="020F0502020204030204" pitchFamily="34" charset="0"/>
              </a:rPr>
              <a:t>Aboriginal people </a:t>
            </a:r>
            <a:r>
              <a:rPr lang="en-AU" sz="1800" b="1">
                <a:latin typeface="Calibri" panose="020F0502020204030204" pitchFamily="34" charset="0"/>
                <a:ea typeface="Yu Mincho" panose="02020400000000000000" pitchFamily="18" charset="-128"/>
                <a:cs typeface="Calibri" panose="020F0502020204030204" pitchFamily="34" charset="0"/>
              </a:rPr>
              <a:t>more likely </a:t>
            </a:r>
            <a:r>
              <a:rPr lang="en-AU" sz="1800">
                <a:latin typeface="Calibri" panose="020F0502020204030204" pitchFamily="34" charset="0"/>
                <a:ea typeface="Yu Mincho" panose="02020400000000000000" pitchFamily="18" charset="-128"/>
                <a:cs typeface="Calibri" panose="020F0502020204030204" pitchFamily="34" charset="0"/>
              </a:rPr>
              <a:t>to self-harm</a:t>
            </a:r>
            <a:endParaRPr lang="en-AU" sz="1800">
              <a:latin typeface="Calibri" panose="020F0502020204030204" pitchFamily="34" charset="0"/>
              <a:ea typeface="Yu Mincho" panose="02020400000000000000" pitchFamily="18" charset="-128"/>
              <a:cs typeface="Arial" panose="020B0604020202020204" pitchFamily="34" charset="0"/>
            </a:endParaRPr>
          </a:p>
          <a:p>
            <a:pPr lvl="1">
              <a:lnSpc>
                <a:spcPct val="107000"/>
              </a:lnSpc>
              <a:buFont typeface="Wingdings" panose="05000000000000000000" pitchFamily="2" charset="2"/>
              <a:buChar char="ü"/>
            </a:pPr>
            <a:r>
              <a:rPr lang="en-AU" sz="1800">
                <a:latin typeface="Calibri" panose="020F0502020204030204" pitchFamily="34" charset="0"/>
                <a:ea typeface="Yu Mincho" panose="02020400000000000000" pitchFamily="18" charset="-128"/>
                <a:cs typeface="Calibri" panose="020F0502020204030204" pitchFamily="34" charset="0"/>
              </a:rPr>
              <a:t>Older individuals </a:t>
            </a:r>
            <a:r>
              <a:rPr lang="en-AU" sz="1800" b="1">
                <a:latin typeface="Calibri" panose="020F0502020204030204" pitchFamily="34" charset="0"/>
                <a:ea typeface="Yu Mincho" panose="02020400000000000000" pitchFamily="18" charset="-128"/>
                <a:cs typeface="Calibri" panose="020F0502020204030204" pitchFamily="34" charset="0"/>
              </a:rPr>
              <a:t>less likely </a:t>
            </a:r>
            <a:r>
              <a:rPr lang="en-AU" sz="1800">
                <a:latin typeface="Calibri" panose="020F0502020204030204" pitchFamily="34" charset="0"/>
                <a:ea typeface="Yu Mincho" panose="02020400000000000000" pitchFamily="18" charset="-128"/>
                <a:cs typeface="Calibri" panose="020F0502020204030204" pitchFamily="34" charset="0"/>
              </a:rPr>
              <a:t>than those under 25 years to self-harm  </a:t>
            </a:r>
            <a:endParaRPr lang="en-AU" sz="1800">
              <a:latin typeface="Calibri" panose="020F0502020204030204" pitchFamily="34" charset="0"/>
              <a:ea typeface="Yu Mincho" panose="02020400000000000000" pitchFamily="18" charset="-128"/>
              <a:cs typeface="Arial" panose="020B0604020202020204" pitchFamily="34" charset="0"/>
            </a:endParaRPr>
          </a:p>
          <a:p>
            <a:endParaRPr lang="en-AU" sz="2200"/>
          </a:p>
        </p:txBody>
      </p:sp>
      <p:cxnSp>
        <p:nvCxnSpPr>
          <p:cNvPr id="4" name="Straight Connector 3">
            <a:extLst>
              <a:ext uri="{FF2B5EF4-FFF2-40B4-BE49-F238E27FC236}">
                <a16:creationId xmlns:a16="http://schemas.microsoft.com/office/drawing/2014/main" id="{93ABDB19-36D9-F1C1-FC56-4657A02989E3}"/>
              </a:ext>
            </a:extLst>
          </p:cNvPr>
          <p:cNvCxnSpPr>
            <a:cxnSpLocks/>
          </p:cNvCxnSpPr>
          <p:nvPr/>
        </p:nvCxnSpPr>
        <p:spPr>
          <a:xfrm>
            <a:off x="364210" y="1410346"/>
            <a:ext cx="1944881"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9197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9A73-B3E9-962F-9358-3C2BD798067A}"/>
              </a:ext>
            </a:extLst>
          </p:cNvPr>
          <p:cNvSpPr>
            <a:spLocks noGrp="1"/>
          </p:cNvSpPr>
          <p:nvPr>
            <p:ph type="title" idx="4294967295"/>
          </p:nvPr>
        </p:nvSpPr>
        <p:spPr>
          <a:xfrm>
            <a:off x="473717" y="-30187"/>
            <a:ext cx="11765386" cy="784753"/>
          </a:xfrm>
        </p:spPr>
        <p:txBody>
          <a:bodyPr>
            <a:noAutofit/>
          </a:bodyPr>
          <a:lstStyle/>
          <a:p>
            <a:r>
              <a:rPr lang="en-AU" sz="2400" b="1">
                <a:latin typeface="Calibri" panose="020F0502020204030204" pitchFamily="34" charset="0"/>
                <a:ea typeface="Yu Mincho" panose="02020400000000000000" pitchFamily="18" charset="-128"/>
                <a:cs typeface="Calibri" panose="020F0502020204030204" pitchFamily="34" charset="0"/>
              </a:rPr>
              <a:t>Adjusted* odds ratios for self-harm in prison- 2001-2020 </a:t>
            </a:r>
            <a:endParaRPr lang="en-AU" sz="2400" b="1"/>
          </a:p>
        </p:txBody>
      </p:sp>
      <p:pic>
        <p:nvPicPr>
          <p:cNvPr id="5" name="Content Placeholder 4">
            <a:extLst>
              <a:ext uri="{FF2B5EF4-FFF2-40B4-BE49-F238E27FC236}">
                <a16:creationId xmlns:a16="http://schemas.microsoft.com/office/drawing/2014/main" id="{0BAE4664-7E9A-249E-9A4F-22A3FC54CDEE}"/>
              </a:ext>
            </a:extLst>
          </p:cNvPr>
          <p:cNvPicPr>
            <a:picLocks noGrp="1" noChangeAspect="1"/>
          </p:cNvPicPr>
          <p:nvPr>
            <p:ph idx="4294967295"/>
          </p:nvPr>
        </p:nvPicPr>
        <p:blipFill>
          <a:blip r:embed="rId2"/>
          <a:stretch>
            <a:fillRect/>
          </a:stretch>
        </p:blipFill>
        <p:spPr>
          <a:xfrm>
            <a:off x="852521" y="802748"/>
            <a:ext cx="10486958" cy="5501388"/>
          </a:xfrm>
        </p:spPr>
      </p:pic>
      <p:cxnSp>
        <p:nvCxnSpPr>
          <p:cNvPr id="3" name="Straight Connector 2">
            <a:extLst>
              <a:ext uri="{FF2B5EF4-FFF2-40B4-BE49-F238E27FC236}">
                <a16:creationId xmlns:a16="http://schemas.microsoft.com/office/drawing/2014/main" id="{04EB1A68-C76C-6ECD-514D-FB3B09CF7D41}"/>
              </a:ext>
            </a:extLst>
          </p:cNvPr>
          <p:cNvCxnSpPr>
            <a:cxnSpLocks/>
          </p:cNvCxnSpPr>
          <p:nvPr/>
        </p:nvCxnSpPr>
        <p:spPr>
          <a:xfrm>
            <a:off x="546150" y="619728"/>
            <a:ext cx="1828800" cy="5738"/>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AC03235-22CF-9F8A-513C-BB3E59C56842}"/>
              </a:ext>
            </a:extLst>
          </p:cNvPr>
          <p:cNvSpPr/>
          <p:nvPr/>
        </p:nvSpPr>
        <p:spPr>
          <a:xfrm>
            <a:off x="4011528" y="1615216"/>
            <a:ext cx="1379914" cy="9992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A300C35A-12E6-0948-4E68-26EF80D13C2D}"/>
              </a:ext>
            </a:extLst>
          </p:cNvPr>
          <p:cNvSpPr/>
          <p:nvPr/>
        </p:nvSpPr>
        <p:spPr>
          <a:xfrm>
            <a:off x="3944780" y="3052078"/>
            <a:ext cx="1438103" cy="6941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D24B1CA-9E3F-7CAF-808B-06311DF61949}"/>
              </a:ext>
            </a:extLst>
          </p:cNvPr>
          <p:cNvSpPr txBox="1"/>
          <p:nvPr/>
        </p:nvSpPr>
        <p:spPr>
          <a:xfrm>
            <a:off x="951292" y="6173331"/>
            <a:ext cx="6120472" cy="261610"/>
          </a:xfrm>
          <a:prstGeom prst="rect">
            <a:avLst/>
          </a:prstGeom>
          <a:noFill/>
        </p:spPr>
        <p:txBody>
          <a:bodyPr wrap="square">
            <a:spAutoFit/>
          </a:bodyPr>
          <a:lstStyle/>
          <a:p>
            <a:r>
              <a:rPr lang="en-AU" sz="1100">
                <a:latin typeface="Calibri" panose="020F0502020204030204" pitchFamily="34" charset="0"/>
                <a:ea typeface="Yu Mincho" panose="02020400000000000000" pitchFamily="18" charset="-128"/>
                <a:cs typeface="Calibri" panose="020F0502020204030204" pitchFamily="34" charset="0"/>
              </a:rPr>
              <a:t>* Adjusted by psychosis type, age, sex, and Aboriginality</a:t>
            </a:r>
            <a:endParaRPr lang="en-AU" sz="1100"/>
          </a:p>
        </p:txBody>
      </p:sp>
    </p:spTree>
    <p:extLst>
      <p:ext uri="{BB962C8B-B14F-4D97-AF65-F5344CB8AC3E}">
        <p14:creationId xmlns:p14="http://schemas.microsoft.com/office/powerpoint/2010/main" val="399201688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3B58-39CA-4B84-310A-23C8F78FD8EC}"/>
              </a:ext>
            </a:extLst>
          </p:cNvPr>
          <p:cNvSpPr>
            <a:spLocks noGrp="1"/>
          </p:cNvSpPr>
          <p:nvPr>
            <p:ph type="title" idx="4294967295"/>
          </p:nvPr>
        </p:nvSpPr>
        <p:spPr>
          <a:xfrm>
            <a:off x="486256" y="155650"/>
            <a:ext cx="10515600" cy="539670"/>
          </a:xfrm>
        </p:spPr>
        <p:txBody>
          <a:bodyPr>
            <a:noAutofit/>
          </a:bodyPr>
          <a:lstStyle/>
          <a:p>
            <a:pPr>
              <a:spcBef>
                <a:spcPts val="200"/>
              </a:spcBef>
            </a:pPr>
            <a:r>
              <a:rPr lang="en-AU" sz="3600" b="1">
                <a:latin typeface="Calibri" panose="020F0502020204030204" pitchFamily="34" charset="0"/>
                <a:ea typeface="Yu Gothic Light" panose="020B0300000000000000" pitchFamily="34" charset="-128"/>
                <a:cs typeface="Times New Roman" panose="02020603050405020304" pitchFamily="18" charset="0"/>
              </a:rPr>
              <a:t>Prison alerts and self-harm</a:t>
            </a:r>
            <a:endParaRPr lang="en-AU" sz="3600" b="1"/>
          </a:p>
        </p:txBody>
      </p:sp>
      <p:sp>
        <p:nvSpPr>
          <p:cNvPr id="3" name="Content Placeholder 2">
            <a:extLst>
              <a:ext uri="{FF2B5EF4-FFF2-40B4-BE49-F238E27FC236}">
                <a16:creationId xmlns:a16="http://schemas.microsoft.com/office/drawing/2014/main" id="{7ED64817-DBEC-5958-A4FA-5005FB52121F}"/>
              </a:ext>
            </a:extLst>
          </p:cNvPr>
          <p:cNvSpPr>
            <a:spLocks noGrp="1"/>
          </p:cNvSpPr>
          <p:nvPr>
            <p:ph idx="4294967295"/>
          </p:nvPr>
        </p:nvSpPr>
        <p:spPr>
          <a:xfrm>
            <a:off x="486255" y="877034"/>
            <a:ext cx="10607125" cy="5894126"/>
          </a:xfrm>
        </p:spPr>
        <p:txBody>
          <a:bodyPr vert="horz" lIns="91440" tIns="45720" rIns="91440" bIns="45720" rtlCol="0" anchor="t">
            <a:normAutofit/>
          </a:bodyPr>
          <a:lstStyle/>
          <a:p>
            <a:pPr marL="0" indent="0">
              <a:lnSpc>
                <a:spcPct val="107000"/>
              </a:lnSpc>
              <a:spcAft>
                <a:spcPts val="800"/>
              </a:spcAft>
              <a:buNone/>
            </a:pPr>
            <a:r>
              <a:rPr lang="en-AU" b="1">
                <a:latin typeface="Calibri"/>
                <a:ea typeface="Yu Mincho"/>
                <a:cs typeface="Calibri"/>
              </a:rPr>
              <a:t>Study population</a:t>
            </a:r>
          </a:p>
          <a:p>
            <a:pPr>
              <a:lnSpc>
                <a:spcPct val="107000"/>
              </a:lnSpc>
              <a:spcAft>
                <a:spcPts val="800"/>
              </a:spcAft>
              <a:buFont typeface="Wingdings" panose="05000000000000000000" pitchFamily="2" charset="2"/>
              <a:buChar char="Ø"/>
            </a:pPr>
            <a:r>
              <a:rPr lang="en-AU">
                <a:latin typeface="Calibri"/>
                <a:ea typeface="Yu Mincho"/>
                <a:cs typeface="Calibri"/>
              </a:rPr>
              <a:t>11,344 cases (had a prior diagnosis before prison episode) and 2,680 controls  </a:t>
            </a:r>
            <a:endParaRPr lang="en-AU">
              <a:latin typeface="Calibri" panose="020F0502020204030204" pitchFamily="34" charset="0"/>
              <a:ea typeface="Yu Mincho" panose="02020400000000000000" pitchFamily="18" charset="-128"/>
              <a:cs typeface="Calibri" panose="020F0502020204030204" pitchFamily="34" charset="0"/>
            </a:endParaRPr>
          </a:p>
          <a:p>
            <a:pPr marL="0" indent="0">
              <a:lnSpc>
                <a:spcPct val="107000"/>
              </a:lnSpc>
              <a:spcAft>
                <a:spcPts val="800"/>
              </a:spcAft>
              <a:buNone/>
            </a:pPr>
            <a:r>
              <a:rPr lang="en-AU" b="1">
                <a:latin typeface="Calibri"/>
                <a:ea typeface="Yu Mincho"/>
                <a:cs typeface="Arial"/>
              </a:rPr>
              <a:t>Alerts during prison episodes</a:t>
            </a:r>
          </a:p>
          <a:p>
            <a:pPr lvl="1">
              <a:lnSpc>
                <a:spcPct val="107000"/>
              </a:lnSpc>
              <a:spcAft>
                <a:spcPts val="600"/>
              </a:spcAft>
              <a:buFont typeface="Wingdings" panose="05000000000000000000" pitchFamily="2" charset="2"/>
              <a:buChar char="Ø"/>
            </a:pPr>
            <a:r>
              <a:rPr lang="en-AU" sz="2800" b="1">
                <a:latin typeface="Calibri"/>
                <a:ea typeface="Yu Mincho"/>
                <a:cs typeface="Calibri"/>
              </a:rPr>
              <a:t>2,066 (18.2%) </a:t>
            </a:r>
            <a:r>
              <a:rPr lang="en-AU" sz="2800" b="1" u="sng">
                <a:latin typeface="Calibri"/>
                <a:ea typeface="Yu Mincho"/>
                <a:cs typeface="Calibri"/>
              </a:rPr>
              <a:t>cases</a:t>
            </a:r>
            <a:r>
              <a:rPr lang="en-AU" sz="2800" b="1">
                <a:latin typeface="Calibri"/>
                <a:ea typeface="Yu Mincho"/>
                <a:cs typeface="Calibri"/>
              </a:rPr>
              <a:t> </a:t>
            </a:r>
            <a:r>
              <a:rPr lang="en-AU" sz="2800" b="1">
                <a:latin typeface="Calibri"/>
                <a:ea typeface="Yu Mincho"/>
                <a:cs typeface="Arial"/>
                <a:sym typeface="Wingdings" panose="05000000000000000000" pitchFamily="2" charset="2"/>
              </a:rPr>
              <a:t> 2</a:t>
            </a:r>
            <a:r>
              <a:rPr lang="en-AU" sz="2800" b="1">
                <a:latin typeface="Calibri"/>
                <a:ea typeface="Yu Mincho"/>
                <a:cs typeface="Calibri"/>
              </a:rPr>
              <a:t>,808 alert records </a:t>
            </a:r>
            <a:endParaRPr lang="en-AU" sz="2800" b="1">
              <a:latin typeface="Calibri" panose="020F0502020204030204" pitchFamily="34" charset="0"/>
              <a:ea typeface="Yu Mincho" panose="02020400000000000000" pitchFamily="18" charset="-128"/>
              <a:cs typeface="Calibri" panose="020F0502020204030204" pitchFamily="34" charset="0"/>
            </a:endParaRPr>
          </a:p>
          <a:p>
            <a:pPr lvl="2">
              <a:lnSpc>
                <a:spcPct val="107000"/>
              </a:lnSpc>
              <a:spcAft>
                <a:spcPts val="600"/>
              </a:spcAft>
              <a:buFont typeface="Wingdings" panose="05000000000000000000" pitchFamily="2" charset="2"/>
              <a:buChar char="ü"/>
            </a:pPr>
            <a:r>
              <a:rPr lang="en-AU" sz="2800">
                <a:latin typeface="Calibri"/>
                <a:ea typeface="Yu Mincho"/>
                <a:cs typeface="Calibri"/>
              </a:rPr>
              <a:t>70.1% alerts were mandatory alerts followed by 27.4% alerts for a history of mental illness</a:t>
            </a:r>
            <a:endParaRPr lang="en-AU" sz="2800">
              <a:latin typeface="Calibri" panose="020F0502020204030204" pitchFamily="34" charset="0"/>
              <a:ea typeface="Yu Mincho" panose="02020400000000000000" pitchFamily="18" charset="-128"/>
              <a:cs typeface="Calibri"/>
            </a:endParaRPr>
          </a:p>
          <a:p>
            <a:pPr marL="457200" lvl="1" indent="0">
              <a:lnSpc>
                <a:spcPct val="107000"/>
              </a:lnSpc>
              <a:spcAft>
                <a:spcPts val="600"/>
              </a:spcAft>
              <a:buNone/>
            </a:pPr>
            <a:endParaRPr lang="en-AU" sz="4800" b="1">
              <a:latin typeface="Calibri" panose="020F0502020204030204" pitchFamily="34" charset="0"/>
              <a:ea typeface="Yu Mincho" panose="02020400000000000000" pitchFamily="18" charset="-128"/>
              <a:cs typeface="Arial" panose="020B0604020202020204" pitchFamily="34" charset="0"/>
            </a:endParaRPr>
          </a:p>
          <a:p>
            <a:endParaRPr lang="en-AU" sz="2400"/>
          </a:p>
        </p:txBody>
      </p:sp>
      <p:cxnSp>
        <p:nvCxnSpPr>
          <p:cNvPr id="4" name="Straight Connector 3">
            <a:extLst>
              <a:ext uri="{FF2B5EF4-FFF2-40B4-BE49-F238E27FC236}">
                <a16:creationId xmlns:a16="http://schemas.microsoft.com/office/drawing/2014/main" id="{953ADCF6-0F79-FFC5-0061-6D6C1DF22C26}"/>
              </a:ext>
            </a:extLst>
          </p:cNvPr>
          <p:cNvCxnSpPr>
            <a:cxnSpLocks/>
          </p:cNvCxnSpPr>
          <p:nvPr/>
        </p:nvCxnSpPr>
        <p:spPr>
          <a:xfrm>
            <a:off x="551568" y="689582"/>
            <a:ext cx="1828800" cy="5738"/>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57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een and orange bar graph&#10;&#10;Description automatically generated">
            <a:extLst>
              <a:ext uri="{FF2B5EF4-FFF2-40B4-BE49-F238E27FC236}">
                <a16:creationId xmlns:a16="http://schemas.microsoft.com/office/drawing/2014/main" id="{C7E0EE71-102F-35D0-CE32-F6480F2F476A}"/>
              </a:ext>
            </a:extLst>
          </p:cNvPr>
          <p:cNvPicPr>
            <a:picLocks noChangeAspect="1"/>
          </p:cNvPicPr>
          <p:nvPr/>
        </p:nvPicPr>
        <p:blipFill>
          <a:blip r:embed="rId2"/>
          <a:stretch>
            <a:fillRect/>
          </a:stretch>
        </p:blipFill>
        <p:spPr>
          <a:xfrm>
            <a:off x="1518250" y="285515"/>
            <a:ext cx="8867953" cy="6100065"/>
          </a:xfrm>
          <a:prstGeom prst="rect">
            <a:avLst/>
          </a:prstGeom>
        </p:spPr>
      </p:pic>
    </p:spTree>
    <p:extLst>
      <p:ext uri="{BB962C8B-B14F-4D97-AF65-F5344CB8AC3E}">
        <p14:creationId xmlns:p14="http://schemas.microsoft.com/office/powerpoint/2010/main" val="219786730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AAFC-382E-3DD0-3191-D8710684ED97}"/>
              </a:ext>
            </a:extLst>
          </p:cNvPr>
          <p:cNvSpPr>
            <a:spLocks noGrp="1"/>
          </p:cNvSpPr>
          <p:nvPr>
            <p:ph type="title"/>
          </p:nvPr>
        </p:nvSpPr>
        <p:spPr>
          <a:xfrm>
            <a:off x="3563112" y="1919605"/>
            <a:ext cx="10515600" cy="1325563"/>
          </a:xfrm>
        </p:spPr>
        <p:txBody>
          <a:bodyPr>
            <a:normAutofit/>
          </a:bodyPr>
          <a:lstStyle/>
          <a:p>
            <a:r>
              <a:rPr lang="en-AU" sz="4800" b="1">
                <a:solidFill>
                  <a:schemeClr val="tx2"/>
                </a:solidFill>
              </a:rPr>
              <a:t>Prison Programs</a:t>
            </a:r>
          </a:p>
        </p:txBody>
      </p:sp>
      <p:sp>
        <p:nvSpPr>
          <p:cNvPr id="3" name="Slide Number Placeholder 2">
            <a:extLst>
              <a:ext uri="{FF2B5EF4-FFF2-40B4-BE49-F238E27FC236}">
                <a16:creationId xmlns:a16="http://schemas.microsoft.com/office/drawing/2014/main" id="{43B840CE-05BF-1D7B-9E36-8A986A668D09}"/>
              </a:ext>
            </a:extLst>
          </p:cNvPr>
          <p:cNvSpPr>
            <a:spLocks noGrp="1"/>
          </p:cNvSpPr>
          <p:nvPr>
            <p:ph type="sldNum" sz="quarter" idx="12"/>
          </p:nvPr>
        </p:nvSpPr>
        <p:spPr/>
        <p:txBody>
          <a:bodyPr/>
          <a:lstStyle/>
          <a:p>
            <a:fld id="{BB2056DB-AB5F-448D-B65E-271BF78FBD2A}" type="slidenum">
              <a:rPr lang="en-AU" smtClean="0"/>
              <a:t>25</a:t>
            </a:fld>
            <a:endParaRPr lang="en-AU"/>
          </a:p>
        </p:txBody>
      </p:sp>
    </p:spTree>
    <p:extLst>
      <p:ext uri="{BB962C8B-B14F-4D97-AF65-F5344CB8AC3E}">
        <p14:creationId xmlns:p14="http://schemas.microsoft.com/office/powerpoint/2010/main" val="30804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887C-AF15-4090-840B-FCFEF3FD989C}"/>
              </a:ext>
            </a:extLst>
          </p:cNvPr>
          <p:cNvSpPr>
            <a:spLocks noGrp="1"/>
          </p:cNvSpPr>
          <p:nvPr>
            <p:ph type="title" idx="4294967295"/>
          </p:nvPr>
        </p:nvSpPr>
        <p:spPr>
          <a:xfrm>
            <a:off x="427220" y="244188"/>
            <a:ext cx="10515600" cy="436849"/>
          </a:xfrm>
        </p:spPr>
        <p:txBody>
          <a:bodyPr>
            <a:noAutofit/>
          </a:bodyPr>
          <a:lstStyle/>
          <a:p>
            <a:r>
              <a:rPr lang="en-AU" sz="3600" b="1">
                <a:latin typeface="Calibri" panose="020F0502020204030204" pitchFamily="34" charset="0"/>
                <a:ea typeface="Yu Gothic Light" panose="020B0300000000000000" pitchFamily="34" charset="-128"/>
                <a:cs typeface="Times New Roman" panose="02020603050405020304" pitchFamily="18" charset="0"/>
              </a:rPr>
              <a:t>Prison programs</a:t>
            </a:r>
            <a:endParaRPr lang="en-AU" sz="3600"/>
          </a:p>
        </p:txBody>
      </p:sp>
      <p:sp>
        <p:nvSpPr>
          <p:cNvPr id="3" name="Content Placeholder 2">
            <a:extLst>
              <a:ext uri="{FF2B5EF4-FFF2-40B4-BE49-F238E27FC236}">
                <a16:creationId xmlns:a16="http://schemas.microsoft.com/office/drawing/2014/main" id="{FA3F8DE9-9D4F-9207-E6E1-DE98D52FBCAD}"/>
              </a:ext>
            </a:extLst>
          </p:cNvPr>
          <p:cNvSpPr>
            <a:spLocks noGrp="1"/>
          </p:cNvSpPr>
          <p:nvPr>
            <p:ph idx="4294967295"/>
          </p:nvPr>
        </p:nvSpPr>
        <p:spPr>
          <a:xfrm>
            <a:off x="427220" y="1156997"/>
            <a:ext cx="10515600" cy="5213657"/>
          </a:xfrm>
        </p:spPr>
        <p:txBody>
          <a:bodyPr>
            <a:normAutofit fontScale="85000" lnSpcReduction="20000"/>
          </a:bodyPr>
          <a:lstStyle/>
          <a:p>
            <a:pPr>
              <a:lnSpc>
                <a:spcPct val="107000"/>
              </a:lnSpc>
            </a:pPr>
            <a:r>
              <a:rPr lang="en-US" sz="3100">
                <a:solidFill>
                  <a:srgbClr val="000000"/>
                </a:solidFill>
                <a:latin typeface="Calibri" panose="020F0502020204030204" pitchFamily="34" charset="0"/>
                <a:ea typeface="Times New Roman" panose="02020603050405020304" pitchFamily="18" charset="0"/>
                <a:cs typeface="Arial" panose="020B0604020202020204" pitchFamily="34" charset="0"/>
              </a:rPr>
              <a:t>CSNSW delivers programs including the Explore, Question, Understand, Investigate, Practice, Succeed (EQUIPS) suite of programs:</a:t>
            </a:r>
          </a:p>
          <a:p>
            <a:pPr>
              <a:lnSpc>
                <a:spcPct val="107000"/>
              </a:lnSpc>
            </a:pPr>
            <a:endParaRPr lang="en-US" sz="310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EQUIPS Foundation program</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EQUIPS Aggression program</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EQUIPS Addiction program</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EQUIPS Domestic Violence program</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Intensive Drug and Alcohol Treatment Program </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Sex Offender Treatment program</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Violent Offender Treatment program</a:t>
            </a:r>
            <a:endParaRPr lang="en-AU" sz="2600">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AU" sz="2600">
                <a:solidFill>
                  <a:srgbClr val="000000"/>
                </a:solidFill>
                <a:latin typeface="Calibri" panose="020F0502020204030204" pitchFamily="34" charset="0"/>
                <a:ea typeface="Times New Roman" panose="02020603050405020304" pitchFamily="18" charset="0"/>
                <a:cs typeface="Calibri" panose="020F0502020204030204" pitchFamily="34" charset="0"/>
              </a:rPr>
              <a:t>Education program</a:t>
            </a:r>
          </a:p>
          <a:p>
            <a:pPr>
              <a:lnSpc>
                <a:spcPct val="107000"/>
              </a:lnSpc>
              <a:spcAft>
                <a:spcPts val="800"/>
              </a:spcAft>
              <a:buFont typeface="Wingdings" panose="05000000000000000000" pitchFamily="2" charset="2"/>
              <a:buChar char="§"/>
            </a:pPr>
            <a:r>
              <a:rPr lang="en-AU" sz="3100">
                <a:latin typeface="Calibri"/>
                <a:ea typeface="Yu Mincho"/>
                <a:cs typeface="Arial"/>
              </a:rPr>
              <a:t>2,882 (19.5%) cases commenced or completed at least one program vs. 459 (17.1%) controls</a:t>
            </a:r>
            <a:endParaRPr lang="en-AU" sz="3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endParaRPr lang="en-AU" sz="5600">
              <a:latin typeface="Calibri" panose="020F0502020204030204" pitchFamily="34" charset="0"/>
              <a:ea typeface="Yu Mincho" panose="02020400000000000000" pitchFamily="18" charset="-128"/>
              <a:cs typeface="Arial" panose="020B0604020202020204" pitchFamily="34" charset="0"/>
            </a:endParaRPr>
          </a:p>
          <a:p>
            <a:pPr marL="0" indent="0">
              <a:lnSpc>
                <a:spcPct val="107000"/>
              </a:lnSpc>
              <a:spcAft>
                <a:spcPts val="600"/>
              </a:spcAft>
              <a:buNone/>
            </a:pPr>
            <a:endParaRPr lang="en-AU" sz="5600">
              <a:latin typeface="Calibri" panose="020F0502020204030204" pitchFamily="34" charset="0"/>
              <a:ea typeface="Yu Mincho" panose="02020400000000000000" pitchFamily="18" charset="-128"/>
              <a:cs typeface="Arial" panose="020B0604020202020204" pitchFamily="34" charset="0"/>
            </a:endParaRPr>
          </a:p>
        </p:txBody>
      </p:sp>
      <p:cxnSp>
        <p:nvCxnSpPr>
          <p:cNvPr id="4" name="Straight Connector 3">
            <a:extLst>
              <a:ext uri="{FF2B5EF4-FFF2-40B4-BE49-F238E27FC236}">
                <a16:creationId xmlns:a16="http://schemas.microsoft.com/office/drawing/2014/main" id="{18118CC8-5491-10A6-27CD-A44918191870}"/>
              </a:ext>
            </a:extLst>
          </p:cNvPr>
          <p:cNvCxnSpPr>
            <a:cxnSpLocks/>
          </p:cNvCxnSpPr>
          <p:nvPr/>
        </p:nvCxnSpPr>
        <p:spPr>
          <a:xfrm>
            <a:off x="502171" y="824999"/>
            <a:ext cx="1828800" cy="5738"/>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1833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403701F-45D5-C5C0-6295-5C3A205A76FF}"/>
              </a:ext>
            </a:extLst>
          </p:cNvPr>
          <p:cNvGraphicFramePr>
            <a:graphicFrameLocks/>
          </p:cNvGraphicFramePr>
          <p:nvPr>
            <p:extLst>
              <p:ext uri="{D42A27DB-BD31-4B8C-83A1-F6EECF244321}">
                <p14:modId xmlns:p14="http://schemas.microsoft.com/office/powerpoint/2010/main" val="1681905871"/>
              </p:ext>
            </p:extLst>
          </p:nvPr>
        </p:nvGraphicFramePr>
        <p:xfrm>
          <a:off x="812753" y="1251940"/>
          <a:ext cx="10326302" cy="52726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97824BE-0BAD-8D2B-CB1F-D0FDC5CA059B}"/>
              </a:ext>
            </a:extLst>
          </p:cNvPr>
          <p:cNvSpPr>
            <a:spLocks noGrp="1"/>
          </p:cNvSpPr>
          <p:nvPr>
            <p:ph type="title" idx="4294967295"/>
          </p:nvPr>
        </p:nvSpPr>
        <p:spPr>
          <a:xfrm>
            <a:off x="624459" y="236010"/>
            <a:ext cx="10514596" cy="930275"/>
          </a:xfrm>
        </p:spPr>
        <p:txBody>
          <a:bodyPr>
            <a:normAutofit/>
          </a:bodyPr>
          <a:lstStyle/>
          <a:p>
            <a:r>
              <a:rPr lang="en-AU" sz="2800" b="1">
                <a:latin typeface="Calibri" panose="020F0502020204030204" pitchFamily="34" charset="0"/>
                <a:ea typeface="Yu Mincho" panose="02020400000000000000" pitchFamily="18" charset="-128"/>
                <a:cs typeface="Arial" panose="020B0604020202020204" pitchFamily="34" charset="0"/>
              </a:rPr>
              <a:t>Programs commenced vs. completed in cases (n=14,769) and controls (n=2,680) –2001 - 2020</a:t>
            </a:r>
            <a:endParaRPr lang="en-AU" sz="6000" b="1"/>
          </a:p>
        </p:txBody>
      </p:sp>
      <p:cxnSp>
        <p:nvCxnSpPr>
          <p:cNvPr id="3" name="Straight Connector 2">
            <a:extLst>
              <a:ext uri="{FF2B5EF4-FFF2-40B4-BE49-F238E27FC236}">
                <a16:creationId xmlns:a16="http://schemas.microsoft.com/office/drawing/2014/main" id="{B8C368D5-61DF-A604-53DB-5C7BB3EA5AE5}"/>
              </a:ext>
            </a:extLst>
          </p:cNvPr>
          <p:cNvCxnSpPr>
            <a:cxnSpLocks/>
          </p:cNvCxnSpPr>
          <p:nvPr/>
        </p:nvCxnSpPr>
        <p:spPr>
          <a:xfrm>
            <a:off x="734518" y="1099540"/>
            <a:ext cx="1828800" cy="5738"/>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9A7D7E0-F222-B13F-99D0-919FB5C0F860}"/>
              </a:ext>
            </a:extLst>
          </p:cNvPr>
          <p:cNvCxnSpPr/>
          <p:nvPr/>
        </p:nvCxnSpPr>
        <p:spPr>
          <a:xfrm>
            <a:off x="2409475" y="1755381"/>
            <a:ext cx="0" cy="3704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E38A8D-F002-DC75-67EE-9C595CC2D1D2}"/>
              </a:ext>
            </a:extLst>
          </p:cNvPr>
          <p:cNvCxnSpPr/>
          <p:nvPr/>
        </p:nvCxnSpPr>
        <p:spPr>
          <a:xfrm>
            <a:off x="3749922" y="1807668"/>
            <a:ext cx="0" cy="3704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507F10-58A5-945A-C6AC-D7A65FB65ACE}"/>
              </a:ext>
            </a:extLst>
          </p:cNvPr>
          <p:cNvCxnSpPr/>
          <p:nvPr/>
        </p:nvCxnSpPr>
        <p:spPr>
          <a:xfrm>
            <a:off x="5063678" y="1779865"/>
            <a:ext cx="0" cy="37043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61951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347E-FF63-D163-00EE-AB06F72491C3}"/>
              </a:ext>
            </a:extLst>
          </p:cNvPr>
          <p:cNvSpPr>
            <a:spLocks noGrp="1"/>
          </p:cNvSpPr>
          <p:nvPr>
            <p:ph type="title" idx="4294967295"/>
          </p:nvPr>
        </p:nvSpPr>
        <p:spPr>
          <a:xfrm>
            <a:off x="1386590" y="1767436"/>
            <a:ext cx="9024079" cy="2763838"/>
          </a:xfrm>
        </p:spPr>
        <p:txBody>
          <a:bodyPr vert="horz" lIns="91440" tIns="45720" rIns="91440" bIns="45720" rtlCol="0" anchor="ctr">
            <a:normAutofit/>
          </a:bodyPr>
          <a:lstStyle/>
          <a:p>
            <a:pPr algn="ctr">
              <a:lnSpc>
                <a:spcPct val="90000"/>
              </a:lnSpc>
            </a:pPr>
            <a:r>
              <a:rPr lang="en-US" sz="5400" b="1">
                <a:solidFill>
                  <a:schemeClr val="accent1">
                    <a:lumMod val="50000"/>
                  </a:schemeClr>
                </a:solidFill>
                <a:latin typeface="+mn-lt"/>
              </a:rPr>
              <a:t>Post-release</a:t>
            </a:r>
            <a:r>
              <a:rPr lang="en-US" sz="5400">
                <a:solidFill>
                  <a:schemeClr val="accent1">
                    <a:lumMod val="50000"/>
                  </a:schemeClr>
                </a:solidFill>
                <a:latin typeface="+mn-lt"/>
              </a:rPr>
              <a:t> </a:t>
            </a:r>
            <a:r>
              <a:rPr lang="en-US" sz="5400" b="1">
                <a:solidFill>
                  <a:schemeClr val="accent1">
                    <a:lumMod val="50000"/>
                  </a:schemeClr>
                </a:solidFill>
                <a:latin typeface="+mn-lt"/>
              </a:rPr>
              <a:t>reoffending</a:t>
            </a:r>
            <a:r>
              <a:rPr lang="en-US" sz="5400">
                <a:solidFill>
                  <a:schemeClr val="accent1">
                    <a:lumMod val="50000"/>
                  </a:schemeClr>
                </a:solidFill>
                <a:latin typeface="+mn-lt"/>
              </a:rPr>
              <a:t> </a:t>
            </a:r>
            <a:br>
              <a:rPr lang="en-US" sz="5400">
                <a:solidFill>
                  <a:schemeClr val="accent1">
                    <a:lumMod val="50000"/>
                  </a:schemeClr>
                </a:solidFill>
                <a:latin typeface="+mn-lt"/>
              </a:rPr>
            </a:br>
            <a:endParaRPr lang="en-US" sz="5400">
              <a:solidFill>
                <a:schemeClr val="accent1">
                  <a:lumMod val="50000"/>
                </a:schemeClr>
              </a:solidFill>
              <a:latin typeface="+mn-lt"/>
            </a:endParaRPr>
          </a:p>
        </p:txBody>
      </p:sp>
    </p:spTree>
    <p:extLst>
      <p:ext uri="{BB962C8B-B14F-4D97-AF65-F5344CB8AC3E}">
        <p14:creationId xmlns:p14="http://schemas.microsoft.com/office/powerpoint/2010/main" val="135592537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9B9FC-1DF1-20CB-9420-FA55732BF906}"/>
              </a:ext>
            </a:extLst>
          </p:cNvPr>
          <p:cNvSpPr>
            <a:spLocks noGrp="1"/>
          </p:cNvSpPr>
          <p:nvPr>
            <p:ph idx="4294967295"/>
          </p:nvPr>
        </p:nvSpPr>
        <p:spPr>
          <a:xfrm>
            <a:off x="413908" y="1031614"/>
            <a:ext cx="10833853" cy="4802744"/>
          </a:xfrm>
        </p:spPr>
        <p:txBody>
          <a:bodyPr>
            <a:normAutofit/>
          </a:bodyPr>
          <a:lstStyle/>
          <a:p>
            <a:pPr marL="0" indent="0">
              <a:buNone/>
            </a:pPr>
            <a:endParaRPr lang="en-US" sz="1600"/>
          </a:p>
          <a:p>
            <a:pPr lvl="1">
              <a:lnSpc>
                <a:spcPct val="150000"/>
              </a:lnSpc>
              <a:buFont typeface="Wingdings" panose="05000000000000000000" pitchFamily="2" charset="2"/>
              <a:buChar char="§"/>
            </a:pPr>
            <a:r>
              <a:rPr lang="en-US"/>
              <a:t>11,720 cases and 2,109 controls were selected who were released from prison (2001-2018)  </a:t>
            </a:r>
          </a:p>
          <a:p>
            <a:pPr lvl="2">
              <a:lnSpc>
                <a:spcPct val="150000"/>
              </a:lnSpc>
              <a:buFont typeface="Wingdings" panose="05000000000000000000" pitchFamily="2" charset="2"/>
              <a:buChar char="ü"/>
            </a:pPr>
            <a:r>
              <a:rPr lang="en-US" sz="2200"/>
              <a:t>These individuals were followed-up until their first occurrence of an offence or death or completion of the study period at the end of June 2020 </a:t>
            </a:r>
          </a:p>
          <a:p>
            <a:pPr lvl="2">
              <a:lnSpc>
                <a:spcPct val="150000"/>
              </a:lnSpc>
              <a:buFont typeface="Wingdings" panose="05000000000000000000" pitchFamily="2" charset="2"/>
              <a:buChar char="ü"/>
            </a:pPr>
            <a:r>
              <a:rPr lang="en-US" sz="2200"/>
              <a:t>The median follow-up time was 4.5 years (IQR: 2.2-8.6)</a:t>
            </a:r>
            <a:endParaRPr lang="en-US" sz="2200" b="1"/>
          </a:p>
          <a:p>
            <a:pPr lvl="1">
              <a:lnSpc>
                <a:spcPct val="150000"/>
              </a:lnSpc>
              <a:buFont typeface="Wingdings" panose="05000000000000000000" pitchFamily="2" charset="2"/>
              <a:buChar char="§"/>
            </a:pPr>
            <a:r>
              <a:rPr lang="en-US"/>
              <a:t>66.8% of cases  reoffended vs. 59.5% of controls (2001-2020)</a:t>
            </a:r>
          </a:p>
          <a:p>
            <a:pPr marL="457200" lvl="1" indent="0">
              <a:lnSpc>
                <a:spcPct val="150000"/>
              </a:lnSpc>
              <a:buNone/>
            </a:pPr>
            <a:endParaRPr lang="en-US" sz="1600"/>
          </a:p>
        </p:txBody>
      </p:sp>
      <p:sp>
        <p:nvSpPr>
          <p:cNvPr id="2" name="Title 1">
            <a:extLst>
              <a:ext uri="{FF2B5EF4-FFF2-40B4-BE49-F238E27FC236}">
                <a16:creationId xmlns:a16="http://schemas.microsoft.com/office/drawing/2014/main" id="{FC5B1F24-C5EE-BE24-CAEF-0694F93309C9}"/>
              </a:ext>
            </a:extLst>
          </p:cNvPr>
          <p:cNvSpPr txBox="1">
            <a:spLocks/>
          </p:cNvSpPr>
          <p:nvPr/>
        </p:nvSpPr>
        <p:spPr>
          <a:xfrm>
            <a:off x="413908" y="117785"/>
            <a:ext cx="10101692" cy="10908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t>Findings</a:t>
            </a:r>
            <a:br>
              <a:rPr lang="en-US"/>
            </a:br>
            <a:endParaRPr lang="en-AU"/>
          </a:p>
        </p:txBody>
      </p:sp>
      <p:cxnSp>
        <p:nvCxnSpPr>
          <p:cNvPr id="4" name="Straight Connector 3">
            <a:extLst>
              <a:ext uri="{FF2B5EF4-FFF2-40B4-BE49-F238E27FC236}">
                <a16:creationId xmlns:a16="http://schemas.microsoft.com/office/drawing/2014/main" id="{E32659F0-1C38-A674-D630-969186DCD585}"/>
              </a:ext>
            </a:extLst>
          </p:cNvPr>
          <p:cNvCxnSpPr>
            <a:cxnSpLocks/>
          </p:cNvCxnSpPr>
          <p:nvPr/>
        </p:nvCxnSpPr>
        <p:spPr>
          <a:xfrm>
            <a:off x="486016" y="708044"/>
            <a:ext cx="1446423"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2338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43748" y="1091837"/>
            <a:ext cx="10329052" cy="4981575"/>
          </a:xfrm>
        </p:spPr>
        <p:txBody>
          <a:bodyPr vert="horz" lIns="91440" tIns="45720" rIns="91440" bIns="45720" rtlCol="0" anchor="t">
            <a:normAutofit/>
          </a:bodyPr>
          <a:lstStyle/>
          <a:p>
            <a:pPr marL="457200" indent="-457200"/>
            <a:r>
              <a:rPr lang="en-AU" sz="2800" b="0" dirty="0"/>
              <a:t>First Psychosis data linkage study </a:t>
            </a:r>
            <a:r>
              <a:rPr lang="en-AU" dirty="0"/>
              <a:t>– commenced in 2016</a:t>
            </a:r>
            <a:endParaRPr lang="en-AU" sz="2800" b="0" dirty="0"/>
          </a:p>
          <a:p>
            <a:pPr marL="457200" indent="-457200">
              <a:buFont typeface="Arial" panose="020B0604020202020204" pitchFamily="34" charset="0"/>
              <a:buChar char="•"/>
            </a:pPr>
            <a:r>
              <a:rPr lang="en-AU" sz="2800" b="0" dirty="0"/>
              <a:t>Updated data linkage study (2001-2020)</a:t>
            </a:r>
            <a:endParaRPr lang="en-AU" sz="2800" b="0" dirty="0">
              <a:cs typeface="Calibri"/>
            </a:endParaRPr>
          </a:p>
          <a:p>
            <a:pPr marL="1085850" lvl="1" indent="-342900">
              <a:buFont typeface="Symbol" panose="05050102010706020507" pitchFamily="18" charset="2"/>
              <a:buChar char="-"/>
            </a:pPr>
            <a:r>
              <a:rPr lang="en-AU" sz="2000" dirty="0"/>
              <a:t>Association between psychosis and offending behaviour</a:t>
            </a:r>
            <a:endParaRPr lang="en-AU" sz="2000" dirty="0">
              <a:cs typeface="Calibri"/>
            </a:endParaRPr>
          </a:p>
          <a:p>
            <a:pPr marL="1085850" lvl="1" indent="-342900">
              <a:buFont typeface="Symbol" panose="05050102010706020507" pitchFamily="18" charset="2"/>
              <a:buChar char="-"/>
            </a:pPr>
            <a:r>
              <a:rPr lang="en-US" sz="2000" dirty="0"/>
              <a:t>Recency of diagnosis of psychosis and prison episodes for most recent year (2019-2020)</a:t>
            </a:r>
            <a:endParaRPr lang="en-AU" sz="2000" dirty="0"/>
          </a:p>
          <a:p>
            <a:pPr marL="1085850" lvl="1" indent="-342900">
              <a:buFont typeface="Symbol" panose="05050102010706020507" pitchFamily="18" charset="2"/>
              <a:buChar char="-"/>
            </a:pPr>
            <a:r>
              <a:rPr lang="en-AU" sz="2000" dirty="0"/>
              <a:t>Prison EQUIPS programs, alerts and self-harm inside prison</a:t>
            </a:r>
            <a:endParaRPr lang="en-AU" sz="2000" dirty="0">
              <a:cs typeface="Calibri"/>
            </a:endParaRPr>
          </a:p>
          <a:p>
            <a:pPr marL="1085850" lvl="1" indent="-342900">
              <a:buFont typeface="Symbol" panose="05050102010706020507" pitchFamily="18" charset="2"/>
              <a:buChar char="-"/>
            </a:pPr>
            <a:r>
              <a:rPr lang="en-AU" sz="2000" dirty="0"/>
              <a:t>Post release reoffending</a:t>
            </a:r>
            <a:endParaRPr lang="en-AU" sz="2000" dirty="0">
              <a:cs typeface="Calibri"/>
            </a:endParaRPr>
          </a:p>
          <a:p>
            <a:pPr marL="1085850" lvl="1" indent="-342900">
              <a:buFont typeface="Symbol" panose="05050102010706020507" pitchFamily="18" charset="2"/>
              <a:buChar char="-"/>
            </a:pPr>
            <a:r>
              <a:rPr lang="en-US" sz="2000" dirty="0"/>
              <a:t>Role of social housing in post-release contact with community mental health services </a:t>
            </a:r>
            <a:endParaRPr lang="en-US" sz="2000" dirty="0">
              <a:cs typeface="Calibri"/>
            </a:endParaRPr>
          </a:p>
          <a:p>
            <a:pPr marL="1085850" lvl="1" indent="-342900">
              <a:buFont typeface="Symbol" panose="05050102010706020507" pitchFamily="18" charset="2"/>
              <a:buChar char="-"/>
            </a:pPr>
            <a:r>
              <a:rPr lang="en-AU" sz="2000" dirty="0"/>
              <a:t>Mortality in the cohort</a:t>
            </a:r>
            <a:endParaRPr lang="en-AU" dirty="0"/>
          </a:p>
          <a:p>
            <a:pPr marL="457200" indent="-457200"/>
            <a:r>
              <a:rPr lang="en-AU" sz="2800" b="0" dirty="0"/>
              <a:t>Future research </a:t>
            </a:r>
            <a:r>
              <a:rPr lang="en-AU" dirty="0"/>
              <a:t>based on these data</a:t>
            </a:r>
            <a:endParaRPr lang="en-AU" sz="2800" b="0" dirty="0">
              <a:cs typeface="Calibri"/>
            </a:endParaRP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sz="2800" b="0" dirty="0"/>
          </a:p>
          <a:p>
            <a:pPr marL="457200" indent="-457200">
              <a:buFont typeface="Arial" panose="020B0604020202020204" pitchFamily="34" charset="0"/>
              <a:buChar char="•"/>
            </a:pPr>
            <a:endParaRPr lang="en-AU" sz="2400" dirty="0"/>
          </a:p>
        </p:txBody>
      </p:sp>
      <p:sp>
        <p:nvSpPr>
          <p:cNvPr id="4" name="Title 3"/>
          <p:cNvSpPr>
            <a:spLocks noGrp="1"/>
          </p:cNvSpPr>
          <p:nvPr>
            <p:ph type="title" idx="4294967295"/>
          </p:nvPr>
        </p:nvSpPr>
        <p:spPr>
          <a:xfrm>
            <a:off x="298315" y="254946"/>
            <a:ext cx="10780713" cy="412750"/>
          </a:xfrm>
        </p:spPr>
        <p:txBody>
          <a:bodyPr>
            <a:noAutofit/>
          </a:bodyPr>
          <a:lstStyle/>
          <a:p>
            <a:r>
              <a:rPr lang="en-AU" sz="3600" b="1">
                <a:latin typeface="+mn-lt"/>
              </a:rPr>
              <a:t>Presentation</a:t>
            </a:r>
          </a:p>
        </p:txBody>
      </p:sp>
      <p:cxnSp>
        <p:nvCxnSpPr>
          <p:cNvPr id="2" name="Straight Connector 1">
            <a:extLst>
              <a:ext uri="{FF2B5EF4-FFF2-40B4-BE49-F238E27FC236}">
                <a16:creationId xmlns:a16="http://schemas.microsoft.com/office/drawing/2014/main" id="{36BD53F7-6721-1277-39EA-2EC2D5C8A73E}"/>
              </a:ext>
            </a:extLst>
          </p:cNvPr>
          <p:cNvCxnSpPr>
            <a:cxnSpLocks/>
          </p:cNvCxnSpPr>
          <p:nvPr/>
        </p:nvCxnSpPr>
        <p:spPr>
          <a:xfrm>
            <a:off x="428308" y="879766"/>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1206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F05D-ECF4-F2D3-D56B-40AA30808AD1}"/>
              </a:ext>
            </a:extLst>
          </p:cNvPr>
          <p:cNvSpPr>
            <a:spLocks noGrp="1"/>
          </p:cNvSpPr>
          <p:nvPr>
            <p:ph type="title" idx="4294967295"/>
          </p:nvPr>
        </p:nvSpPr>
        <p:spPr>
          <a:xfrm>
            <a:off x="406845" y="1547"/>
            <a:ext cx="10487584" cy="597374"/>
          </a:xfrm>
        </p:spPr>
        <p:txBody>
          <a:bodyPr>
            <a:noAutofit/>
          </a:bodyPr>
          <a:lstStyle/>
          <a:p>
            <a:br>
              <a:rPr lang="en-AU" sz="2000" b="1">
                <a:latin typeface="Calibri" panose="020F0502020204030204" pitchFamily="34" charset="0"/>
                <a:ea typeface="Yu Mincho" panose="02020400000000000000" pitchFamily="18" charset="-128"/>
                <a:cs typeface="Calibri" panose="020F0502020204030204" pitchFamily="34" charset="0"/>
              </a:rPr>
            </a:br>
            <a:r>
              <a:rPr lang="en-AU" sz="1800" b="1">
                <a:latin typeface="Calibri" panose="020F0502020204030204" pitchFamily="34" charset="0"/>
                <a:ea typeface="Yu Mincho" panose="02020400000000000000" pitchFamily="18" charset="-128"/>
                <a:cs typeface="Calibri" panose="020F0502020204030204" pitchFamily="34" charset="0"/>
              </a:rPr>
              <a:t>Adjusted* hazard ratios for reoffending in prisoners with psychosis released from prison up to June 2018 and followed-up until 2020</a:t>
            </a:r>
            <a:endParaRPr lang="en-AU" sz="1800" b="1"/>
          </a:p>
        </p:txBody>
      </p:sp>
      <p:pic>
        <p:nvPicPr>
          <p:cNvPr id="9" name="Content Placeholder 8">
            <a:extLst>
              <a:ext uri="{FF2B5EF4-FFF2-40B4-BE49-F238E27FC236}">
                <a16:creationId xmlns:a16="http://schemas.microsoft.com/office/drawing/2014/main" id="{65384AF1-2E74-FA19-FB40-1A99ECEBD8B9}"/>
              </a:ext>
            </a:extLst>
          </p:cNvPr>
          <p:cNvPicPr>
            <a:picLocks noGrp="1" noChangeAspect="1"/>
          </p:cNvPicPr>
          <p:nvPr>
            <p:ph idx="4294967295"/>
          </p:nvPr>
        </p:nvPicPr>
        <p:blipFill>
          <a:blip r:embed="rId2"/>
          <a:stretch>
            <a:fillRect/>
          </a:stretch>
        </p:blipFill>
        <p:spPr>
          <a:xfrm>
            <a:off x="421835" y="785620"/>
            <a:ext cx="10271464" cy="5621945"/>
          </a:xfrm>
        </p:spPr>
      </p:pic>
      <p:cxnSp>
        <p:nvCxnSpPr>
          <p:cNvPr id="3" name="Straight Connector 2">
            <a:extLst>
              <a:ext uri="{FF2B5EF4-FFF2-40B4-BE49-F238E27FC236}">
                <a16:creationId xmlns:a16="http://schemas.microsoft.com/office/drawing/2014/main" id="{4ACC2461-15EA-D113-B426-A2EA08056134}"/>
              </a:ext>
            </a:extLst>
          </p:cNvPr>
          <p:cNvCxnSpPr>
            <a:cxnSpLocks/>
          </p:cNvCxnSpPr>
          <p:nvPr/>
        </p:nvCxnSpPr>
        <p:spPr>
          <a:xfrm>
            <a:off x="514905" y="785620"/>
            <a:ext cx="376006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6E9E846-57F5-ED50-1ABB-8E43AE203FC4}"/>
              </a:ext>
            </a:extLst>
          </p:cNvPr>
          <p:cNvSpPr txBox="1"/>
          <p:nvPr/>
        </p:nvSpPr>
        <p:spPr>
          <a:xfrm>
            <a:off x="406845" y="6332517"/>
            <a:ext cx="11041865" cy="261610"/>
          </a:xfrm>
          <a:prstGeom prst="rect">
            <a:avLst/>
          </a:prstGeom>
          <a:noFill/>
        </p:spPr>
        <p:txBody>
          <a:bodyPr wrap="square">
            <a:spAutoFit/>
          </a:bodyPr>
          <a:lstStyle/>
          <a:p>
            <a:r>
              <a:rPr lang="en-AU" sz="1100">
                <a:latin typeface="Calibri" panose="020F0502020204030204" pitchFamily="34" charset="0"/>
                <a:ea typeface="Yu Mincho" panose="02020400000000000000" pitchFamily="18" charset="-128"/>
                <a:cs typeface="Calibri" panose="020F0502020204030204" pitchFamily="34" charset="0"/>
              </a:rPr>
              <a:t>* Adjusted for psychosis type, Aboriginality, sex, age, and marital status.</a:t>
            </a:r>
            <a:endParaRPr lang="en-AU" sz="1100"/>
          </a:p>
        </p:txBody>
      </p:sp>
      <p:sp>
        <p:nvSpPr>
          <p:cNvPr id="4" name="Oval 3">
            <a:extLst>
              <a:ext uri="{FF2B5EF4-FFF2-40B4-BE49-F238E27FC236}">
                <a16:creationId xmlns:a16="http://schemas.microsoft.com/office/drawing/2014/main" id="{496C655A-4F6D-3728-0433-388654F03171}"/>
              </a:ext>
            </a:extLst>
          </p:cNvPr>
          <p:cNvSpPr/>
          <p:nvPr/>
        </p:nvSpPr>
        <p:spPr>
          <a:xfrm>
            <a:off x="4569540" y="1393320"/>
            <a:ext cx="407142" cy="6407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C482E640-9B21-A8EB-72B4-98217A5E76D0}"/>
              </a:ext>
            </a:extLst>
          </p:cNvPr>
          <p:cNvSpPr/>
          <p:nvPr/>
        </p:nvSpPr>
        <p:spPr>
          <a:xfrm>
            <a:off x="4542060" y="2272735"/>
            <a:ext cx="407142" cy="3372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EEDFFFC8-E192-5CC6-D4F1-170AFA6647CA}"/>
              </a:ext>
            </a:extLst>
          </p:cNvPr>
          <p:cNvSpPr/>
          <p:nvPr/>
        </p:nvSpPr>
        <p:spPr>
          <a:xfrm>
            <a:off x="4537065" y="3159653"/>
            <a:ext cx="407142" cy="3372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76BA453B-742E-A0A5-969E-CC0FD1268832}"/>
              </a:ext>
            </a:extLst>
          </p:cNvPr>
          <p:cNvSpPr/>
          <p:nvPr/>
        </p:nvSpPr>
        <p:spPr>
          <a:xfrm>
            <a:off x="4544560" y="4869635"/>
            <a:ext cx="407142" cy="14104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617024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2606" y="2386156"/>
            <a:ext cx="10129711" cy="2430462"/>
          </a:xfrm>
        </p:spPr>
        <p:txBody>
          <a:bodyPr anchor="t">
            <a:normAutofit/>
          </a:bodyPr>
          <a:lstStyle/>
          <a:p>
            <a:pPr marL="0" indent="0" algn="ctr">
              <a:buNone/>
            </a:pPr>
            <a:r>
              <a:rPr lang="en-AU" sz="4400" b="1">
                <a:solidFill>
                  <a:schemeClr val="tx2"/>
                </a:solidFill>
              </a:rPr>
              <a:t>Social Housing following release from prison and contact with community mental health services</a:t>
            </a:r>
            <a:endParaRPr lang="en-AU" sz="4400" b="1">
              <a:solidFill>
                <a:schemeClr val="tx2"/>
              </a:solidFill>
              <a:cs typeface="Calibri"/>
            </a:endParaRPr>
          </a:p>
        </p:txBody>
      </p:sp>
    </p:spTree>
    <p:extLst>
      <p:ext uri="{BB962C8B-B14F-4D97-AF65-F5344CB8AC3E}">
        <p14:creationId xmlns:p14="http://schemas.microsoft.com/office/powerpoint/2010/main" val="374395086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972023-0CC8-6733-7955-0A795B56E225}"/>
              </a:ext>
            </a:extLst>
          </p:cNvPr>
          <p:cNvSpPr>
            <a:spLocks noGrp="1"/>
          </p:cNvSpPr>
          <p:nvPr>
            <p:ph idx="4294967295"/>
          </p:nvPr>
        </p:nvSpPr>
        <p:spPr>
          <a:xfrm>
            <a:off x="545976" y="1472183"/>
            <a:ext cx="10515600" cy="4132485"/>
          </a:xfrm>
        </p:spPr>
        <p:txBody>
          <a:bodyPr vert="horz" lIns="91440" tIns="45720" rIns="91440" bIns="45720" rtlCol="0" anchor="t">
            <a:normAutofit/>
          </a:bodyPr>
          <a:lstStyle/>
          <a:p>
            <a:pPr>
              <a:lnSpc>
                <a:spcPct val="107000"/>
              </a:lnSpc>
              <a:spcAft>
                <a:spcPts val="800"/>
              </a:spcAft>
            </a:pPr>
            <a:r>
              <a:rPr lang="en-AU" sz="2400">
                <a:latin typeface="Calibri"/>
                <a:ea typeface="Yu Mincho"/>
                <a:cs typeface="Calibri"/>
              </a:rPr>
              <a:t>Housing database</a:t>
            </a:r>
            <a:endParaRPr lang="en-US" sz="2400">
              <a:latin typeface="Calibri"/>
              <a:ea typeface="Yu Mincho"/>
              <a:cs typeface="Calibri"/>
            </a:endParaRPr>
          </a:p>
          <a:p>
            <a:pPr lvl="1">
              <a:lnSpc>
                <a:spcPct val="107000"/>
              </a:lnSpc>
              <a:spcAft>
                <a:spcPts val="800"/>
              </a:spcAft>
              <a:buFont typeface="Wingdings,Sans-Serif" panose="020B0604020202020204" pitchFamily="34" charset="0"/>
              <a:buChar char="ü"/>
            </a:pPr>
            <a:r>
              <a:rPr lang="en-AU" sz="1600">
                <a:latin typeface="Calibri"/>
                <a:ea typeface="Yu Mincho"/>
                <a:cs typeface="Calibri"/>
              </a:rPr>
              <a:t>Housed applicants by social housing support</a:t>
            </a:r>
            <a:endParaRPr lang="en-US" sz="1600">
              <a:latin typeface="Calibri"/>
              <a:ea typeface="Yu Mincho"/>
              <a:cs typeface="Calibri"/>
            </a:endParaRPr>
          </a:p>
          <a:p>
            <a:pPr lvl="1">
              <a:lnSpc>
                <a:spcPct val="107000"/>
              </a:lnSpc>
              <a:spcAft>
                <a:spcPts val="800"/>
              </a:spcAft>
              <a:buFont typeface="Wingdings,Sans-Serif" panose="020B0604020202020204" pitchFamily="34" charset="0"/>
              <a:buChar char="ü"/>
            </a:pPr>
            <a:r>
              <a:rPr lang="en-AU" sz="1600">
                <a:latin typeface="Calibri"/>
                <a:ea typeface="Yu Mincho"/>
                <a:cs typeface="Calibri"/>
              </a:rPr>
              <a:t>Applicants on waiting list to get social housing </a:t>
            </a:r>
            <a:endParaRPr lang="en-US" sz="1600">
              <a:latin typeface="Calibri"/>
              <a:ea typeface="Yu Mincho"/>
              <a:cs typeface="Calibri"/>
            </a:endParaRPr>
          </a:p>
          <a:p>
            <a:pPr lvl="1">
              <a:lnSpc>
                <a:spcPct val="107000"/>
              </a:lnSpc>
              <a:spcAft>
                <a:spcPts val="800"/>
              </a:spcAft>
              <a:buFont typeface="Wingdings,Sans-Serif" panose="020B0604020202020204" pitchFamily="34" charset="0"/>
              <a:buChar char="ü"/>
            </a:pPr>
            <a:r>
              <a:rPr lang="en-AU" sz="1600">
                <a:latin typeface="Calibri"/>
                <a:ea typeface="Yu Mincho"/>
                <a:cs typeface="Calibri"/>
              </a:rPr>
              <a:t>Housed applicants by other providers</a:t>
            </a:r>
            <a:endParaRPr lang="en-US">
              <a:latin typeface="Calibri"/>
              <a:ea typeface="Yu Mincho"/>
              <a:cs typeface="Calibri"/>
            </a:endParaRPr>
          </a:p>
          <a:p>
            <a:pPr>
              <a:lnSpc>
                <a:spcPct val="107000"/>
              </a:lnSpc>
              <a:spcAft>
                <a:spcPts val="800"/>
              </a:spcAft>
              <a:buFont typeface="Wingdings" panose="020B0604020202020204" pitchFamily="34" charset="0"/>
              <a:buChar char="§"/>
            </a:pPr>
            <a:r>
              <a:rPr lang="en-US" sz="2000">
                <a:latin typeface="Calibri"/>
                <a:ea typeface="Yu Mincho"/>
                <a:cs typeface="Arial"/>
              </a:rPr>
              <a:t>75.3% cases had contact with community mental health services vs. 26.9% of controls</a:t>
            </a:r>
            <a:endParaRPr lang="en-US" sz="2000">
              <a:cs typeface="Calibri"/>
            </a:endParaRPr>
          </a:p>
          <a:p>
            <a:pPr marL="0" indent="0">
              <a:lnSpc>
                <a:spcPct val="107000"/>
              </a:lnSpc>
              <a:spcAft>
                <a:spcPts val="800"/>
              </a:spcAft>
              <a:buNone/>
            </a:pPr>
            <a:endParaRPr lang="en-AU" sz="2400">
              <a:latin typeface="Calibri" panose="020F0502020204030204" pitchFamily="34" charset="0"/>
              <a:ea typeface="Yu Mincho" panose="02020400000000000000" pitchFamily="18" charset="-128"/>
              <a:cs typeface="Calibri" panose="020F0502020204030204" pitchFamily="34" charset="0"/>
            </a:endParaRPr>
          </a:p>
          <a:p>
            <a:pPr marL="0" indent="0">
              <a:buNone/>
            </a:pPr>
            <a:endParaRPr lang="en-AU"/>
          </a:p>
        </p:txBody>
      </p:sp>
      <p:cxnSp>
        <p:nvCxnSpPr>
          <p:cNvPr id="2" name="Straight Connector 1">
            <a:extLst>
              <a:ext uri="{FF2B5EF4-FFF2-40B4-BE49-F238E27FC236}">
                <a16:creationId xmlns:a16="http://schemas.microsoft.com/office/drawing/2014/main" id="{F49DB3FA-8FDA-5918-A4D5-8FE403CA4925}"/>
              </a:ext>
            </a:extLst>
          </p:cNvPr>
          <p:cNvCxnSpPr>
            <a:cxnSpLocks/>
          </p:cNvCxnSpPr>
          <p:nvPr/>
        </p:nvCxnSpPr>
        <p:spPr>
          <a:xfrm>
            <a:off x="545976" y="1095760"/>
            <a:ext cx="1446423"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1178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E222-F2A2-43C2-B76A-A3171E924B19}"/>
              </a:ext>
            </a:extLst>
          </p:cNvPr>
          <p:cNvSpPr>
            <a:spLocks noGrp="1"/>
          </p:cNvSpPr>
          <p:nvPr>
            <p:ph type="title" idx="4294967295"/>
          </p:nvPr>
        </p:nvSpPr>
        <p:spPr>
          <a:xfrm>
            <a:off x="634082" y="492891"/>
            <a:ext cx="10515600" cy="786984"/>
          </a:xfrm>
        </p:spPr>
        <p:txBody>
          <a:bodyPr>
            <a:noAutofit/>
          </a:bodyPr>
          <a:lstStyle/>
          <a:p>
            <a:r>
              <a:rPr lang="en-AU" sz="2800" b="1">
                <a:latin typeface="Calibri" panose="020F0502020204030204" pitchFamily="34" charset="0"/>
                <a:ea typeface="Yu Mincho" panose="02020400000000000000" pitchFamily="18" charset="-128"/>
                <a:cs typeface="Calibri" panose="020F0502020204030204" pitchFamily="34" charset="0"/>
              </a:rPr>
              <a:t>Relationship between stable housing and p</a:t>
            </a:r>
            <a:r>
              <a:rPr lang="en-AU" sz="2800" b="1">
                <a:latin typeface="Calibri" panose="020F0502020204030204" pitchFamily="34" charset="0"/>
                <a:ea typeface="Yu Gothic Light" panose="020B0300000000000000" pitchFamily="34" charset="-128"/>
                <a:cs typeface="Times New Roman" panose="02020603050405020304" pitchFamily="18" charset="0"/>
              </a:rPr>
              <a:t>ost-release contact with </a:t>
            </a:r>
            <a:r>
              <a:rPr lang="en-AU" sz="2800" b="1" u="sng">
                <a:latin typeface="Calibri" panose="020F0502020204030204" pitchFamily="34" charset="0"/>
                <a:ea typeface="Yu Gothic Light" panose="020B0300000000000000" pitchFamily="34" charset="-128"/>
                <a:cs typeface="Times New Roman" panose="02020603050405020304" pitchFamily="18" charset="0"/>
              </a:rPr>
              <a:t>community mental health services</a:t>
            </a:r>
            <a:endParaRPr lang="en-AU" sz="2800"/>
          </a:p>
        </p:txBody>
      </p:sp>
      <p:sp>
        <p:nvSpPr>
          <p:cNvPr id="3" name="Content Placeholder 2">
            <a:extLst>
              <a:ext uri="{FF2B5EF4-FFF2-40B4-BE49-F238E27FC236}">
                <a16:creationId xmlns:a16="http://schemas.microsoft.com/office/drawing/2014/main" id="{4C0972AA-249A-AB95-4291-72F6994DDE8E}"/>
              </a:ext>
            </a:extLst>
          </p:cNvPr>
          <p:cNvSpPr>
            <a:spLocks noGrp="1"/>
          </p:cNvSpPr>
          <p:nvPr>
            <p:ph idx="4294967295"/>
          </p:nvPr>
        </p:nvSpPr>
        <p:spPr>
          <a:xfrm>
            <a:off x="634082" y="1624519"/>
            <a:ext cx="10515600" cy="3838853"/>
          </a:xfrm>
        </p:spPr>
        <p:txBody>
          <a:bodyPr>
            <a:normAutofit/>
          </a:bodyPr>
          <a:lstStyle/>
          <a:p>
            <a:pPr marL="342900" indent="-342900">
              <a:lnSpc>
                <a:spcPct val="107000"/>
              </a:lnSpc>
              <a:spcAft>
                <a:spcPts val="600"/>
              </a:spcAft>
              <a:buFont typeface="Symbol" panose="05050102010706020507" pitchFamily="18" charset="2"/>
              <a:buChar char=""/>
            </a:pPr>
            <a:r>
              <a:rPr lang="en-US" sz="1800" b="1">
                <a:latin typeface="Calibri" panose="020F0502020204030204" pitchFamily="34" charset="0"/>
                <a:ea typeface="Yu Mincho" panose="02020400000000000000" pitchFamily="18" charset="-128"/>
                <a:cs typeface="Arial" panose="020B0604020202020204" pitchFamily="34" charset="0"/>
              </a:rPr>
              <a:t>Multivariate logistic regression models were used </a:t>
            </a:r>
          </a:p>
          <a:p>
            <a:pPr lvl="1">
              <a:lnSpc>
                <a:spcPct val="107000"/>
              </a:lnSpc>
              <a:spcAft>
                <a:spcPts val="600"/>
              </a:spcAft>
              <a:buFont typeface="Wingdings" panose="05000000000000000000" pitchFamily="2" charset="2"/>
              <a:buChar char="ü"/>
            </a:pPr>
            <a:r>
              <a:rPr lang="en-US" sz="1600" b="1">
                <a:latin typeface="Calibri" panose="020F0502020204030204" pitchFamily="34" charset="0"/>
                <a:ea typeface="Yu Mincho" panose="02020400000000000000" pitchFamily="18" charset="-128"/>
                <a:cs typeface="Arial" panose="020B0604020202020204" pitchFamily="34" charset="0"/>
              </a:rPr>
              <a:t>Reference group- </a:t>
            </a:r>
            <a:r>
              <a:rPr lang="en-US" sz="1600">
                <a:latin typeface="Calibri" panose="020F0502020204030204" pitchFamily="34" charset="0"/>
                <a:ea typeface="Yu Mincho" panose="02020400000000000000" pitchFamily="18" charset="-128"/>
                <a:cs typeface="Arial" panose="020B0604020202020204" pitchFamily="34" charset="0"/>
              </a:rPr>
              <a:t>those with no housing record </a:t>
            </a:r>
          </a:p>
          <a:p>
            <a:pPr lvl="1">
              <a:lnSpc>
                <a:spcPct val="107000"/>
              </a:lnSpc>
              <a:spcAft>
                <a:spcPts val="600"/>
              </a:spcAft>
              <a:buFont typeface="Wingdings" panose="05000000000000000000" pitchFamily="2" charset="2"/>
              <a:buChar char="ü"/>
            </a:pPr>
            <a:r>
              <a:rPr lang="en-AU" sz="1600" b="1">
                <a:latin typeface="Calibri" panose="020F0502020204030204" pitchFamily="34" charset="0"/>
                <a:ea typeface="Yu Mincho" panose="02020400000000000000" pitchFamily="18" charset="-128"/>
                <a:cs typeface="Arial" panose="020B0604020202020204" pitchFamily="34" charset="0"/>
              </a:rPr>
              <a:t>Housed applicants by social housing support (n=1,663; 14.2%) were approximately 3 times more likely </a:t>
            </a:r>
            <a:r>
              <a:rPr lang="en-AU" sz="1600">
                <a:latin typeface="Calibri" panose="020F0502020204030204" pitchFamily="34" charset="0"/>
                <a:ea typeface="Yu Mincho" panose="02020400000000000000" pitchFamily="18" charset="-128"/>
                <a:cs typeface="Arial" panose="020B0604020202020204" pitchFamily="34" charset="0"/>
              </a:rPr>
              <a:t>to have mental health service contact in the community.</a:t>
            </a:r>
          </a:p>
          <a:p>
            <a:pPr lvl="1">
              <a:lnSpc>
                <a:spcPct val="107000"/>
              </a:lnSpc>
              <a:spcAft>
                <a:spcPts val="600"/>
              </a:spcAft>
              <a:buFont typeface="Wingdings" panose="05000000000000000000" pitchFamily="2" charset="2"/>
              <a:buChar char="ü"/>
            </a:pPr>
            <a:r>
              <a:rPr lang="en-AU" sz="1600" b="1">
                <a:latin typeface="Calibri" panose="020F0502020204030204" pitchFamily="34" charset="0"/>
                <a:ea typeface="Yu Mincho" panose="02020400000000000000" pitchFamily="18" charset="-128"/>
                <a:cs typeface="Arial" panose="020B0604020202020204" pitchFamily="34" charset="0"/>
              </a:rPr>
              <a:t>Applicants on waiting list (n=1,284; 11.0%) were approximately 2 times more likely </a:t>
            </a:r>
            <a:r>
              <a:rPr lang="en-AU" sz="1600">
                <a:latin typeface="Calibri" panose="020F0502020204030204" pitchFamily="34" charset="0"/>
                <a:ea typeface="Yu Mincho" panose="02020400000000000000" pitchFamily="18" charset="-128"/>
                <a:cs typeface="Arial" panose="020B0604020202020204" pitchFamily="34" charset="0"/>
              </a:rPr>
              <a:t>to have mental health service contact in the community.</a:t>
            </a:r>
          </a:p>
          <a:p>
            <a:pPr lvl="1">
              <a:lnSpc>
                <a:spcPct val="107000"/>
              </a:lnSpc>
              <a:spcAft>
                <a:spcPts val="600"/>
              </a:spcAft>
              <a:buFont typeface="Wingdings" panose="05000000000000000000" pitchFamily="2" charset="2"/>
              <a:buChar char="ü"/>
            </a:pPr>
            <a:r>
              <a:rPr lang="en-AU" sz="1600" b="1">
                <a:latin typeface="Calibri" panose="020F0502020204030204" pitchFamily="34" charset="0"/>
                <a:ea typeface="Yu Mincho" panose="02020400000000000000" pitchFamily="18" charset="-128"/>
                <a:cs typeface="Arial" panose="020B0604020202020204" pitchFamily="34" charset="0"/>
              </a:rPr>
              <a:t>Housed applicants by other providers (n=210; 1.8%) were approximately 3 times more likely </a:t>
            </a:r>
            <a:r>
              <a:rPr lang="en-AU" sz="1600">
                <a:latin typeface="Calibri" panose="020F0502020204030204" pitchFamily="34" charset="0"/>
                <a:ea typeface="Yu Mincho" panose="02020400000000000000" pitchFamily="18" charset="-128"/>
                <a:cs typeface="Arial" panose="020B0604020202020204" pitchFamily="34" charset="0"/>
              </a:rPr>
              <a:t>to have mental health service contact in the community.</a:t>
            </a:r>
          </a:p>
          <a:p>
            <a:pPr>
              <a:lnSpc>
                <a:spcPct val="107000"/>
              </a:lnSpc>
              <a:spcAft>
                <a:spcPts val="600"/>
              </a:spcAft>
              <a:buFont typeface="Wingdings" panose="05000000000000000000" pitchFamily="2" charset="2"/>
              <a:buChar char="ü"/>
            </a:pPr>
            <a:endParaRPr lang="en-AU" sz="1800">
              <a:latin typeface="Calibri" panose="020F0502020204030204" pitchFamily="34" charset="0"/>
              <a:ea typeface="Yu Mincho" panose="02020400000000000000" pitchFamily="18" charset="-128"/>
              <a:cs typeface="Arial" panose="020B0604020202020204" pitchFamily="34" charset="0"/>
            </a:endParaRPr>
          </a:p>
        </p:txBody>
      </p:sp>
      <p:cxnSp>
        <p:nvCxnSpPr>
          <p:cNvPr id="4" name="Straight Connector 3">
            <a:extLst>
              <a:ext uri="{FF2B5EF4-FFF2-40B4-BE49-F238E27FC236}">
                <a16:creationId xmlns:a16="http://schemas.microsoft.com/office/drawing/2014/main" id="{DC5F88D2-B0CC-4A26-11F2-0045FAE62F40}"/>
              </a:ext>
            </a:extLst>
          </p:cNvPr>
          <p:cNvCxnSpPr>
            <a:cxnSpLocks/>
          </p:cNvCxnSpPr>
          <p:nvPr/>
        </p:nvCxnSpPr>
        <p:spPr>
          <a:xfrm>
            <a:off x="739106" y="935230"/>
            <a:ext cx="1446423"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6634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1986-C66E-2FED-E32F-7056518A96AC}"/>
              </a:ext>
            </a:extLst>
          </p:cNvPr>
          <p:cNvSpPr>
            <a:spLocks noGrp="1"/>
          </p:cNvSpPr>
          <p:nvPr>
            <p:ph type="title" idx="4294967295"/>
          </p:nvPr>
        </p:nvSpPr>
        <p:spPr>
          <a:xfrm>
            <a:off x="488868" y="-162437"/>
            <a:ext cx="10800413" cy="1062037"/>
          </a:xfrm>
        </p:spPr>
        <p:txBody>
          <a:bodyPr>
            <a:normAutofit/>
          </a:bodyPr>
          <a:lstStyle/>
          <a:p>
            <a:r>
              <a:rPr lang="en-AU" sz="1800" b="1">
                <a:latin typeface="Calibri" panose="020F0502020204030204" pitchFamily="34" charset="0"/>
                <a:ea typeface="Yu Mincho" panose="02020400000000000000" pitchFamily="18" charset="-128"/>
                <a:cs typeface="Calibri" panose="020F0502020204030204" pitchFamily="34" charset="0"/>
              </a:rPr>
              <a:t>Adjusted odds of having post-release contact with community mental health services in released prisoners with a prior diagnosis of psychosis (released up to June 2018 and followed up until 2020) </a:t>
            </a:r>
            <a:endParaRPr lang="en-AU" b="1"/>
          </a:p>
        </p:txBody>
      </p:sp>
      <p:pic>
        <p:nvPicPr>
          <p:cNvPr id="5" name="Content Placeholder 4">
            <a:extLst>
              <a:ext uri="{FF2B5EF4-FFF2-40B4-BE49-F238E27FC236}">
                <a16:creationId xmlns:a16="http://schemas.microsoft.com/office/drawing/2014/main" id="{A97D4768-1FE2-0B0F-B171-0FC500AFCC5E}"/>
              </a:ext>
            </a:extLst>
          </p:cNvPr>
          <p:cNvPicPr>
            <a:picLocks noGrp="1" noChangeAspect="1"/>
          </p:cNvPicPr>
          <p:nvPr>
            <p:ph idx="4294967295"/>
          </p:nvPr>
        </p:nvPicPr>
        <p:blipFill>
          <a:blip r:embed="rId2"/>
          <a:stretch>
            <a:fillRect/>
          </a:stretch>
        </p:blipFill>
        <p:spPr>
          <a:xfrm>
            <a:off x="578396" y="808160"/>
            <a:ext cx="10318777" cy="5630483"/>
          </a:xfrm>
        </p:spPr>
      </p:pic>
      <p:cxnSp>
        <p:nvCxnSpPr>
          <p:cNvPr id="3" name="Straight Connector 2">
            <a:extLst>
              <a:ext uri="{FF2B5EF4-FFF2-40B4-BE49-F238E27FC236}">
                <a16:creationId xmlns:a16="http://schemas.microsoft.com/office/drawing/2014/main" id="{A3124B1C-2CD8-8AC2-28BF-CDF00B4CE6EC}"/>
              </a:ext>
            </a:extLst>
          </p:cNvPr>
          <p:cNvCxnSpPr>
            <a:cxnSpLocks/>
          </p:cNvCxnSpPr>
          <p:nvPr/>
        </p:nvCxnSpPr>
        <p:spPr>
          <a:xfrm>
            <a:off x="578396" y="691698"/>
            <a:ext cx="1446423"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E74BDFCD-ECAE-A3B1-4D4D-5993A92F3F07}"/>
              </a:ext>
            </a:extLst>
          </p:cNvPr>
          <p:cNvSpPr/>
          <p:nvPr/>
        </p:nvSpPr>
        <p:spPr>
          <a:xfrm>
            <a:off x="4089862" y="1467283"/>
            <a:ext cx="955963" cy="1130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946BE1A9-D199-7727-0CC7-4BE8693024BF}"/>
              </a:ext>
            </a:extLst>
          </p:cNvPr>
          <p:cNvSpPr/>
          <p:nvPr/>
        </p:nvSpPr>
        <p:spPr>
          <a:xfrm flipV="1">
            <a:off x="4089861" y="3255264"/>
            <a:ext cx="1097281" cy="438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7781788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DBE958-A1DE-3A25-F190-18454828F8C6}"/>
              </a:ext>
            </a:extLst>
          </p:cNvPr>
          <p:cNvSpPr>
            <a:spLocks noGrp="1"/>
          </p:cNvSpPr>
          <p:nvPr>
            <p:ph type="title" idx="4294967295"/>
          </p:nvPr>
        </p:nvSpPr>
        <p:spPr>
          <a:xfrm>
            <a:off x="2405921" y="1479494"/>
            <a:ext cx="6858000" cy="2763838"/>
          </a:xfrm>
        </p:spPr>
        <p:txBody>
          <a:bodyPr vert="horz" lIns="91440" tIns="45720" rIns="91440" bIns="45720" rtlCol="0" anchor="ctr">
            <a:normAutofit/>
          </a:bodyPr>
          <a:lstStyle/>
          <a:p>
            <a:pPr algn="ctr">
              <a:lnSpc>
                <a:spcPct val="90000"/>
              </a:lnSpc>
            </a:pPr>
            <a:r>
              <a:rPr lang="en-US" b="1">
                <a:solidFill>
                  <a:srgbClr val="002060"/>
                </a:solidFill>
                <a:latin typeface="+mn-lt"/>
              </a:rPr>
              <a:t>Mortality in the cohort</a:t>
            </a:r>
          </a:p>
        </p:txBody>
      </p:sp>
    </p:spTree>
    <p:extLst>
      <p:ext uri="{BB962C8B-B14F-4D97-AF65-F5344CB8AC3E}">
        <p14:creationId xmlns:p14="http://schemas.microsoft.com/office/powerpoint/2010/main" val="189837543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44CB-FD74-DBF4-27BE-9FAA2CD54640}"/>
              </a:ext>
            </a:extLst>
          </p:cNvPr>
          <p:cNvSpPr>
            <a:spLocks noGrp="1"/>
          </p:cNvSpPr>
          <p:nvPr>
            <p:ph type="title" idx="4294967295"/>
          </p:nvPr>
        </p:nvSpPr>
        <p:spPr>
          <a:xfrm>
            <a:off x="434715" y="237710"/>
            <a:ext cx="10515600" cy="511800"/>
          </a:xfrm>
        </p:spPr>
        <p:txBody>
          <a:bodyPr>
            <a:noAutofit/>
          </a:bodyPr>
          <a:lstStyle/>
          <a:p>
            <a:br>
              <a:rPr lang="en-AU" sz="5400" b="1">
                <a:solidFill>
                  <a:srgbClr val="002060"/>
                </a:solidFill>
                <a:latin typeface="Calibri" panose="020F0502020204030204" pitchFamily="34" charset="0"/>
                <a:ea typeface="Yu Mincho" panose="02020400000000000000" pitchFamily="18" charset="-128"/>
                <a:cs typeface="Calibri" panose="020F0502020204030204" pitchFamily="34" charset="0"/>
              </a:rPr>
            </a:br>
            <a:r>
              <a:rPr lang="en-AU" sz="3600" b="1">
                <a:latin typeface="Calibri" panose="020F0502020204030204" pitchFamily="34" charset="0"/>
                <a:ea typeface="Yu Mincho" panose="02020400000000000000" pitchFamily="18" charset="-128"/>
                <a:cs typeface="Calibri" panose="020F0502020204030204" pitchFamily="34" charset="0"/>
              </a:rPr>
              <a:t>Results </a:t>
            </a:r>
            <a:br>
              <a:rPr lang="en-AU" sz="5400">
                <a:solidFill>
                  <a:srgbClr val="002060"/>
                </a:solidFill>
                <a:latin typeface="Calibri" panose="020F0502020204030204" pitchFamily="34" charset="0"/>
                <a:ea typeface="Yu Mincho" panose="02020400000000000000" pitchFamily="18" charset="-128"/>
                <a:cs typeface="Arial" panose="020B0604020202020204" pitchFamily="34" charset="0"/>
              </a:rPr>
            </a:br>
            <a:endParaRPr lang="en-AU" sz="5400">
              <a:solidFill>
                <a:srgbClr val="002060"/>
              </a:solidFill>
            </a:endParaRPr>
          </a:p>
        </p:txBody>
      </p:sp>
      <p:sp>
        <p:nvSpPr>
          <p:cNvPr id="3" name="Content Placeholder 2">
            <a:extLst>
              <a:ext uri="{FF2B5EF4-FFF2-40B4-BE49-F238E27FC236}">
                <a16:creationId xmlns:a16="http://schemas.microsoft.com/office/drawing/2014/main" id="{2E6150BB-F8E9-4C35-5E88-7B49ACA2BE5F}"/>
              </a:ext>
            </a:extLst>
          </p:cNvPr>
          <p:cNvSpPr>
            <a:spLocks noGrp="1"/>
          </p:cNvSpPr>
          <p:nvPr>
            <p:ph idx="4294967295"/>
          </p:nvPr>
        </p:nvSpPr>
        <p:spPr>
          <a:xfrm>
            <a:off x="511315" y="843287"/>
            <a:ext cx="10874471" cy="5763174"/>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AU" sz="1800" dirty="0">
                <a:solidFill>
                  <a:srgbClr val="000000"/>
                </a:solidFill>
                <a:latin typeface="Calibri"/>
                <a:ea typeface="Yu Mincho"/>
                <a:cs typeface="Calibri"/>
              </a:rPr>
              <a:t>22.56% (n = 30,838) cases died vs. 11.48% controls (n = 31,819) died between July 2001 to June 2019  </a:t>
            </a:r>
          </a:p>
          <a:p>
            <a:pPr lvl="1">
              <a:lnSpc>
                <a:spcPct val="107000"/>
              </a:lnSpc>
              <a:buFont typeface="Wingdings" panose="05000000000000000000" pitchFamily="2" charset="2"/>
              <a:buChar char="Ø"/>
            </a:pPr>
            <a:r>
              <a:rPr lang="en-AU" sz="1600" dirty="0">
                <a:solidFill>
                  <a:srgbClr val="000000"/>
                </a:solidFill>
                <a:latin typeface="Calibri"/>
                <a:ea typeface="Yu Mincho"/>
                <a:cs typeface="Calibri"/>
              </a:rPr>
              <a:t>schizophrenia and related psychoses (25.5%; n = 26,056); affective psychoses (18.6%; n = 3,383); </a:t>
            </a:r>
            <a:r>
              <a:rPr lang="en-AU" sz="1600" dirty="0">
                <a:solidFill>
                  <a:srgbClr val="000000"/>
                </a:solidFill>
                <a:ea typeface="Yu Mincho"/>
                <a:cs typeface="Calibri"/>
              </a:rPr>
              <a:t>substance-related psychoses (8.6%; n = 1,399)</a:t>
            </a:r>
            <a:endParaRPr lang="en-AU" sz="1600" dirty="0">
              <a:solidFill>
                <a:srgbClr val="000000"/>
              </a:solidFill>
              <a:latin typeface="Calibri"/>
              <a:ea typeface="Yu Mincho"/>
              <a:cs typeface="Calibri"/>
            </a:endParaRPr>
          </a:p>
          <a:p>
            <a:pPr marL="360045" indent="-360045">
              <a:lnSpc>
                <a:spcPct val="107000"/>
              </a:lnSpc>
            </a:pPr>
            <a:endParaRPr lang="en-AU" sz="1800" b="1" dirty="0">
              <a:solidFill>
                <a:srgbClr val="000000"/>
              </a:solidFill>
              <a:latin typeface="Calibri"/>
              <a:ea typeface="Yu Mincho"/>
              <a:cs typeface="Calibri"/>
            </a:endParaRPr>
          </a:p>
          <a:p>
            <a:pPr marL="360045" indent="-360045">
              <a:lnSpc>
                <a:spcPct val="107000"/>
              </a:lnSpc>
            </a:pPr>
            <a:r>
              <a:rPr lang="en-AU" sz="1800" b="1" dirty="0">
                <a:solidFill>
                  <a:srgbClr val="000000"/>
                </a:solidFill>
                <a:latin typeface="Calibri"/>
                <a:ea typeface="Yu Mincho"/>
                <a:cs typeface="Calibri"/>
              </a:rPr>
              <a:t>Cases with no imprisonment history (n = 122,796) were over 2 times more likely to die </a:t>
            </a:r>
            <a:r>
              <a:rPr lang="en-AU" sz="1800" dirty="0">
                <a:solidFill>
                  <a:srgbClr val="000000"/>
                </a:solidFill>
                <a:latin typeface="Calibri"/>
                <a:ea typeface="Yu Mincho"/>
                <a:cs typeface="Calibri"/>
              </a:rPr>
              <a:t>than controls with no imprisonment history</a:t>
            </a:r>
          </a:p>
          <a:p>
            <a:pPr marL="360045" indent="-360045">
              <a:lnSpc>
                <a:spcPct val="107000"/>
              </a:lnSpc>
            </a:pPr>
            <a:r>
              <a:rPr lang="en-AU" sz="1800" dirty="0">
                <a:solidFill>
                  <a:srgbClr val="000000"/>
                </a:solidFill>
                <a:latin typeface="Calibri"/>
                <a:ea typeface="Yu Mincho"/>
                <a:cs typeface="Calibri"/>
              </a:rPr>
              <a:t>Cases with a history of imprisonment (n = 13,924) were also more likely to die compared with controls with no imprisonment history  </a:t>
            </a:r>
            <a:endParaRPr lang="en-AU" sz="1800" dirty="0">
              <a:solidFill>
                <a:srgbClr val="000000"/>
              </a:solidFill>
              <a:latin typeface="Calibri" panose="020F0502020204030204" pitchFamily="34" charset="0"/>
              <a:ea typeface="Yu Mincho" panose="02020400000000000000" pitchFamily="18" charset="-128"/>
              <a:cs typeface="Calibri" panose="020F0502020204030204" pitchFamily="34" charset="0"/>
            </a:endParaRPr>
          </a:p>
          <a:p>
            <a:pPr marL="360045" indent="-360045">
              <a:lnSpc>
                <a:spcPct val="107000"/>
              </a:lnSpc>
            </a:pPr>
            <a:r>
              <a:rPr lang="en-AU" sz="1800" b="1" dirty="0">
                <a:solidFill>
                  <a:srgbClr val="000000"/>
                </a:solidFill>
                <a:latin typeface="Calibri"/>
                <a:ea typeface="Yu Mincho"/>
                <a:cs typeface="Calibri"/>
              </a:rPr>
              <a:t>Controls with an imprisonment history (n = 2,617) were less likely to die </a:t>
            </a:r>
            <a:r>
              <a:rPr lang="en-AU" sz="1800" dirty="0">
                <a:solidFill>
                  <a:srgbClr val="000000"/>
                </a:solidFill>
                <a:latin typeface="Calibri"/>
                <a:ea typeface="Yu Mincho"/>
                <a:cs typeface="Calibri"/>
              </a:rPr>
              <a:t>compared with controls without an imprisonment history </a:t>
            </a:r>
          </a:p>
          <a:p>
            <a:pPr marL="342900" indent="-342900">
              <a:lnSpc>
                <a:spcPct val="107000"/>
              </a:lnSpc>
              <a:buFont typeface="Symbol" panose="05050102010706020507" pitchFamily="18" charset="2"/>
              <a:buChar char=""/>
            </a:pPr>
            <a:endParaRPr lang="en-AU" sz="1800" dirty="0">
              <a:solidFill>
                <a:srgbClr val="000000"/>
              </a:solidFill>
              <a:latin typeface="Calibri" panose="020F0502020204030204" pitchFamily="34" charset="0"/>
              <a:ea typeface="Yu Mincho" panose="02020400000000000000" pitchFamily="18" charset="-128"/>
              <a:cs typeface="Calibri" panose="020F0502020204030204" pitchFamily="34" charset="0"/>
            </a:endParaRPr>
          </a:p>
          <a:p>
            <a:pPr marL="342900" indent="-342900">
              <a:lnSpc>
                <a:spcPct val="107000"/>
              </a:lnSpc>
              <a:buFont typeface="Symbol" panose="05050102010706020507" pitchFamily="18" charset="2"/>
              <a:buChar char=""/>
            </a:pPr>
            <a:r>
              <a:rPr lang="en-AU" sz="1800" b="1" dirty="0">
                <a:solidFill>
                  <a:schemeClr val="accent2">
                    <a:lumMod val="75000"/>
                  </a:schemeClr>
                </a:solidFill>
                <a:latin typeface="Calibri"/>
                <a:ea typeface="Yu Mincho"/>
                <a:cs typeface="Calibri"/>
              </a:rPr>
              <a:t>Overall, there were 38 deaths in prison between 2001 and 2019 (35 men, 2 women).</a:t>
            </a:r>
          </a:p>
          <a:p>
            <a:pPr marL="342900" indent="-342900">
              <a:lnSpc>
                <a:spcPct val="107000"/>
              </a:lnSpc>
              <a:buFont typeface="Symbol" panose="05050102010706020507" pitchFamily="18" charset="2"/>
              <a:buChar char=""/>
            </a:pPr>
            <a:r>
              <a:rPr lang="en-AU" sz="1800" b="1" dirty="0">
                <a:solidFill>
                  <a:schemeClr val="accent2">
                    <a:lumMod val="75000"/>
                  </a:schemeClr>
                </a:solidFill>
                <a:latin typeface="Calibri"/>
                <a:ea typeface="Yu Mincho"/>
                <a:cs typeface="Calibri"/>
              </a:rPr>
              <a:t>37 had a prior diagnosis of psychosis (28 schizophrenia)! </a:t>
            </a:r>
          </a:p>
          <a:p>
            <a:pPr marL="342900" indent="-342900">
              <a:lnSpc>
                <a:spcPct val="107000"/>
              </a:lnSpc>
              <a:buFont typeface="Symbol" panose="05050102010706020507" pitchFamily="18" charset="2"/>
              <a:buChar char=""/>
            </a:pPr>
            <a:r>
              <a:rPr lang="en-AU" sz="1800" b="1" dirty="0">
                <a:solidFill>
                  <a:schemeClr val="accent2">
                    <a:lumMod val="75000"/>
                  </a:schemeClr>
                </a:solidFill>
                <a:ea typeface="Yu Mincho"/>
                <a:cs typeface="Calibri"/>
              </a:rPr>
              <a:t>17 suicide (o Controls; 12 schizophrenia; 1 affective psychosis; 4 substance-related psychosis)</a:t>
            </a:r>
          </a:p>
          <a:p>
            <a:pPr marL="800100" lvl="1" indent="-342900">
              <a:lnSpc>
                <a:spcPct val="107000"/>
              </a:lnSpc>
              <a:buFont typeface="Symbol" panose="05050102010706020507" pitchFamily="18" charset="2"/>
              <a:buChar char=""/>
            </a:pPr>
            <a:r>
              <a:rPr lang="en-AU" sz="1400" b="1" dirty="0">
                <a:solidFill>
                  <a:schemeClr val="accent2">
                    <a:lumMod val="75000"/>
                  </a:schemeClr>
                </a:solidFill>
                <a:ea typeface="Yu Mincho"/>
                <a:cs typeface="Calibri"/>
              </a:rPr>
              <a:t>6 individuals were given alert and 3 did self-harm</a:t>
            </a:r>
          </a:p>
        </p:txBody>
      </p:sp>
      <p:cxnSp>
        <p:nvCxnSpPr>
          <p:cNvPr id="4" name="Straight Connector 3">
            <a:extLst>
              <a:ext uri="{FF2B5EF4-FFF2-40B4-BE49-F238E27FC236}">
                <a16:creationId xmlns:a16="http://schemas.microsoft.com/office/drawing/2014/main" id="{711AAC16-9BEB-2657-E4A6-C481E84002F2}"/>
              </a:ext>
            </a:extLst>
          </p:cNvPr>
          <p:cNvCxnSpPr>
            <a:cxnSpLocks/>
          </p:cNvCxnSpPr>
          <p:nvPr/>
        </p:nvCxnSpPr>
        <p:spPr>
          <a:xfrm>
            <a:off x="502171" y="824999"/>
            <a:ext cx="1828800" cy="5738"/>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66191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4DDEF-AFF0-1671-D733-8C24AAEBF2FF}"/>
              </a:ext>
            </a:extLst>
          </p:cNvPr>
          <p:cNvSpPr>
            <a:spLocks noGrp="1"/>
          </p:cNvSpPr>
          <p:nvPr>
            <p:ph sz="quarter" idx="4294967295"/>
          </p:nvPr>
        </p:nvSpPr>
        <p:spPr>
          <a:xfrm>
            <a:off x="397239" y="1068336"/>
            <a:ext cx="10782300" cy="5572307"/>
          </a:xfrm>
        </p:spPr>
        <p:txBody>
          <a:bodyPr>
            <a:noAutofit/>
          </a:bodyPr>
          <a:lstStyle/>
          <a:p>
            <a:pPr marL="457200" indent="-457200">
              <a:lnSpc>
                <a:spcPct val="107000"/>
              </a:lnSpc>
              <a:spcBef>
                <a:spcPts val="375"/>
              </a:spcBef>
              <a:spcAft>
                <a:spcPts val="1200"/>
              </a:spcAft>
              <a:buFont typeface="Arial" panose="020B0604020202020204" pitchFamily="34" charset="0"/>
              <a:buChar char="•"/>
            </a:pPr>
            <a:r>
              <a:rPr lang="en-AU" sz="2400" b="0" dirty="0">
                <a:solidFill>
                  <a:srgbClr val="000000"/>
                </a:solidFill>
                <a:ea typeface="Yu Mincho" panose="02020400000000000000" pitchFamily="18" charset="-128"/>
                <a:cs typeface="Calibri" panose="020F0502020204030204" pitchFamily="34" charset="0"/>
              </a:rPr>
              <a:t>Those with a history of psychosis represent a sizeable segment of the prisoner population.</a:t>
            </a:r>
          </a:p>
          <a:p>
            <a:pPr marL="457200" indent="-457200">
              <a:lnSpc>
                <a:spcPct val="107000"/>
              </a:lnSpc>
              <a:spcBef>
                <a:spcPts val="375"/>
              </a:spcBef>
              <a:spcAft>
                <a:spcPts val="1200"/>
              </a:spcAft>
            </a:pPr>
            <a:r>
              <a:rPr lang="en-AU" sz="2400" dirty="0">
                <a:ea typeface="Yu Mincho" panose="02020400000000000000" pitchFamily="18" charset="-128"/>
                <a:cs typeface="Arial" panose="020B0604020202020204" pitchFamily="34" charset="0"/>
              </a:rPr>
              <a:t>Treatment (contact with mental health services) known to work in reducing recidivism. </a:t>
            </a:r>
          </a:p>
          <a:p>
            <a:pPr marL="457200" indent="-457200">
              <a:lnSpc>
                <a:spcPct val="107000"/>
              </a:lnSpc>
              <a:spcBef>
                <a:spcPts val="375"/>
              </a:spcBef>
              <a:spcAft>
                <a:spcPts val="1200"/>
              </a:spcAft>
            </a:pPr>
            <a:r>
              <a:rPr lang="en-US" sz="2400" dirty="0">
                <a:solidFill>
                  <a:srgbClr val="000000"/>
                </a:solidFill>
                <a:ea typeface="Yu Mincho" panose="02020400000000000000" pitchFamily="18" charset="-128"/>
                <a:cs typeface="Calibri" panose="020F0502020204030204" pitchFamily="34" charset="0"/>
              </a:rPr>
              <a:t>Most psychosis is unknown to the prison system (alerts).</a:t>
            </a:r>
          </a:p>
          <a:p>
            <a:pPr marL="457200" indent="-457200">
              <a:lnSpc>
                <a:spcPct val="107000"/>
              </a:lnSpc>
              <a:spcBef>
                <a:spcPts val="375"/>
              </a:spcBef>
              <a:spcAft>
                <a:spcPts val="1200"/>
              </a:spcAft>
              <a:buFont typeface="Arial" panose="020B0604020202020204" pitchFamily="34" charset="0"/>
              <a:buChar char="•"/>
            </a:pPr>
            <a:r>
              <a:rPr lang="en-US" sz="2400" dirty="0">
                <a:solidFill>
                  <a:srgbClr val="000000"/>
                </a:solidFill>
                <a:ea typeface="Yu Mincho" panose="02020400000000000000" pitchFamily="18" charset="-128"/>
                <a:cs typeface="Calibri" panose="020F0502020204030204" pitchFamily="34" charset="0"/>
              </a:rPr>
              <a:t>Imprisonment poses a risk of self-harm to those with serious mental illness.</a:t>
            </a:r>
          </a:p>
          <a:p>
            <a:pPr marL="457200" indent="-457200">
              <a:lnSpc>
                <a:spcPct val="107000"/>
              </a:lnSpc>
              <a:spcBef>
                <a:spcPts val="375"/>
              </a:spcBef>
              <a:spcAft>
                <a:spcPts val="1200"/>
              </a:spcAft>
              <a:buFont typeface="Arial" panose="020B0604020202020204" pitchFamily="34" charset="0"/>
              <a:buChar char="•"/>
            </a:pPr>
            <a:r>
              <a:rPr lang="en-AU" sz="2400" dirty="0">
                <a:solidFill>
                  <a:srgbClr val="000000"/>
                </a:solidFill>
                <a:ea typeface="Yu Mincho" panose="02020400000000000000" pitchFamily="18" charset="-128"/>
                <a:cs typeface="Calibri" panose="020F0502020204030204" pitchFamily="34" charset="0"/>
              </a:rPr>
              <a:t>Prison programs do not have any effect on reoffending</a:t>
            </a:r>
          </a:p>
          <a:p>
            <a:pPr marL="457200" indent="-457200">
              <a:lnSpc>
                <a:spcPct val="107000"/>
              </a:lnSpc>
              <a:spcBef>
                <a:spcPts val="375"/>
              </a:spcBef>
              <a:spcAft>
                <a:spcPts val="1200"/>
              </a:spcAft>
              <a:buFont typeface="Arial" panose="020B0604020202020204" pitchFamily="34" charset="0"/>
              <a:buChar char="•"/>
            </a:pPr>
            <a:r>
              <a:rPr lang="en-US" sz="2400" dirty="0">
                <a:solidFill>
                  <a:srgbClr val="000000"/>
                </a:solidFill>
                <a:ea typeface="Yu Mincho" panose="02020400000000000000" pitchFamily="18" charset="-128"/>
                <a:cs typeface="Calibri" panose="020F0502020204030204" pitchFamily="34" charset="0"/>
              </a:rPr>
              <a:t>Access to housing appears to improve access to mental health services. </a:t>
            </a:r>
          </a:p>
          <a:p>
            <a:pPr marL="0" indent="0">
              <a:lnSpc>
                <a:spcPct val="107000"/>
              </a:lnSpc>
              <a:spcBef>
                <a:spcPts val="375"/>
              </a:spcBef>
              <a:spcAft>
                <a:spcPts val="1200"/>
              </a:spcAft>
              <a:buNone/>
            </a:pPr>
            <a:endParaRPr lang="en-AU" sz="2400" b="0" dirty="0">
              <a:ea typeface="Yu Mincho" panose="02020400000000000000" pitchFamily="18" charset="-128"/>
              <a:cs typeface="Arial" panose="020B0604020202020204" pitchFamily="34" charset="0"/>
            </a:endParaRPr>
          </a:p>
          <a:p>
            <a:pPr>
              <a:lnSpc>
                <a:spcPct val="107000"/>
              </a:lnSpc>
              <a:spcAft>
                <a:spcPts val="800"/>
              </a:spcAft>
            </a:pPr>
            <a:endParaRPr lang="en-AU" sz="2400" dirty="0">
              <a:ea typeface="Times New Roman" panose="02020603050405020304" pitchFamily="18" charset="0"/>
            </a:endParaRPr>
          </a:p>
          <a:p>
            <a:endParaRPr lang="en-AU" sz="2400" dirty="0"/>
          </a:p>
        </p:txBody>
      </p:sp>
      <p:sp>
        <p:nvSpPr>
          <p:cNvPr id="4" name="Title 3">
            <a:extLst>
              <a:ext uri="{FF2B5EF4-FFF2-40B4-BE49-F238E27FC236}">
                <a16:creationId xmlns:a16="http://schemas.microsoft.com/office/drawing/2014/main" id="{D852F130-0AD2-CC74-12A0-B975FAACC94D}"/>
              </a:ext>
            </a:extLst>
          </p:cNvPr>
          <p:cNvSpPr>
            <a:spLocks noGrp="1"/>
          </p:cNvSpPr>
          <p:nvPr>
            <p:ph type="title" idx="4294967295"/>
          </p:nvPr>
        </p:nvSpPr>
        <p:spPr>
          <a:xfrm>
            <a:off x="517161" y="289498"/>
            <a:ext cx="10780713" cy="412750"/>
          </a:xfrm>
        </p:spPr>
        <p:txBody>
          <a:bodyPr>
            <a:noAutofit/>
          </a:bodyPr>
          <a:lstStyle/>
          <a:p>
            <a:r>
              <a:rPr lang="en-AU" sz="3200" b="1">
                <a:latin typeface="+mn-lt"/>
              </a:rPr>
              <a:t>Conclusions</a:t>
            </a:r>
          </a:p>
        </p:txBody>
      </p:sp>
      <p:cxnSp>
        <p:nvCxnSpPr>
          <p:cNvPr id="2" name="Straight Connector 1">
            <a:extLst>
              <a:ext uri="{FF2B5EF4-FFF2-40B4-BE49-F238E27FC236}">
                <a16:creationId xmlns:a16="http://schemas.microsoft.com/office/drawing/2014/main" id="{2501C10E-08DB-791C-5A07-CFFAA3F26FE9}"/>
              </a:ext>
            </a:extLst>
          </p:cNvPr>
          <p:cNvCxnSpPr>
            <a:cxnSpLocks/>
          </p:cNvCxnSpPr>
          <p:nvPr/>
        </p:nvCxnSpPr>
        <p:spPr>
          <a:xfrm>
            <a:off x="653224" y="916668"/>
            <a:ext cx="2011647"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43086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E882F-A599-4570-6E33-8C10A07F55A9}"/>
              </a:ext>
            </a:extLst>
          </p:cNvPr>
          <p:cNvSpPr>
            <a:spLocks noGrp="1"/>
          </p:cNvSpPr>
          <p:nvPr>
            <p:ph sz="quarter" idx="4294967295"/>
          </p:nvPr>
        </p:nvSpPr>
        <p:spPr>
          <a:xfrm>
            <a:off x="584338" y="1118609"/>
            <a:ext cx="10196375" cy="4896741"/>
          </a:xfrm>
        </p:spPr>
        <p:txBody>
          <a:bodyPr>
            <a:normAutofit/>
          </a:bodyPr>
          <a:lstStyle/>
          <a:p>
            <a:pPr marL="257175" indent="-257175">
              <a:spcBef>
                <a:spcPts val="0"/>
              </a:spcBef>
              <a:buFont typeface="+mj-lt"/>
              <a:buAutoNum type="arabicPeriod"/>
            </a:pPr>
            <a:endParaRPr lang="en-US" sz="1800" dirty="0">
              <a:solidFill>
                <a:schemeClr val="bg2">
                  <a:lumMod val="10000"/>
                </a:schemeClr>
              </a:solidFill>
              <a:cs typeface="Calibri" panose="020F0502020204030204" pitchFamily="34" charset="0"/>
            </a:endParaRPr>
          </a:p>
          <a:p>
            <a:pPr marL="257175" indent="-257175">
              <a:spcBef>
                <a:spcPts val="0"/>
              </a:spcBef>
              <a:buFont typeface="+mj-lt"/>
              <a:buAutoNum type="arabicPeriod"/>
            </a:pPr>
            <a:r>
              <a:rPr lang="en-US" sz="1800" dirty="0">
                <a:solidFill>
                  <a:schemeClr val="bg2">
                    <a:lumMod val="10000"/>
                  </a:schemeClr>
                </a:solidFill>
                <a:cs typeface="Calibri" panose="020F0502020204030204" pitchFamily="34" charset="0"/>
              </a:rPr>
              <a:t>Examine a range of in-prison factors along with social and behavioral factors in relation to psychosis and offending  </a:t>
            </a:r>
          </a:p>
          <a:p>
            <a:pPr marL="257175" indent="-257175">
              <a:spcBef>
                <a:spcPts val="0"/>
              </a:spcBef>
              <a:buFont typeface="+mj-lt"/>
              <a:buAutoNum type="arabicPeriod"/>
            </a:pPr>
            <a:endParaRPr lang="en-US" sz="1800" dirty="0">
              <a:solidFill>
                <a:schemeClr val="bg2">
                  <a:lumMod val="10000"/>
                </a:schemeClr>
              </a:solidFill>
              <a:cs typeface="Calibri" panose="020F0502020204030204" pitchFamily="34" charset="0"/>
            </a:endParaRPr>
          </a:p>
          <a:p>
            <a:pPr lvl="1">
              <a:spcBef>
                <a:spcPts val="0"/>
              </a:spcBef>
              <a:buFont typeface="Wingdings" panose="05000000000000000000" pitchFamily="2" charset="2"/>
              <a:buChar char="ü"/>
            </a:pPr>
            <a:r>
              <a:rPr lang="en-US" sz="1400" dirty="0">
                <a:solidFill>
                  <a:schemeClr val="bg2">
                    <a:lumMod val="10000"/>
                  </a:schemeClr>
                </a:solidFill>
                <a:cs typeface="Calibri" panose="020F0502020204030204" pitchFamily="34" charset="0"/>
              </a:rPr>
              <a:t>Prison movements data (OIMS) </a:t>
            </a:r>
          </a:p>
          <a:p>
            <a:pPr lvl="1">
              <a:spcBef>
                <a:spcPts val="0"/>
              </a:spcBef>
              <a:buFont typeface="Wingdings" panose="05000000000000000000" pitchFamily="2" charset="2"/>
              <a:buChar char="ü"/>
            </a:pPr>
            <a:r>
              <a:rPr lang="en-US" sz="1400" dirty="0">
                <a:solidFill>
                  <a:schemeClr val="bg2">
                    <a:lumMod val="10000"/>
                  </a:schemeClr>
                </a:solidFill>
                <a:cs typeface="Calibri" panose="020F0502020204030204" pitchFamily="34" charset="0"/>
              </a:rPr>
              <a:t>Prison Intake Screening Questionnaire (ISQ) database (OIMS)</a:t>
            </a:r>
          </a:p>
          <a:p>
            <a:pPr marL="0" indent="0">
              <a:spcBef>
                <a:spcPts val="0"/>
              </a:spcBef>
              <a:buNone/>
            </a:pPr>
            <a:endParaRPr lang="en-US" sz="1800" dirty="0">
              <a:solidFill>
                <a:schemeClr val="bg2">
                  <a:lumMod val="10000"/>
                </a:schemeClr>
              </a:solidFill>
              <a:cs typeface="Calibri" panose="020F0502020204030204" pitchFamily="34" charset="0"/>
            </a:endParaRPr>
          </a:p>
          <a:p>
            <a:pPr marL="342900" indent="-342900">
              <a:spcBef>
                <a:spcPts val="0"/>
              </a:spcBef>
              <a:buAutoNum type="arabicPeriod" startAt="2"/>
            </a:pPr>
            <a:r>
              <a:rPr lang="en-US" sz="1800" dirty="0">
                <a:solidFill>
                  <a:schemeClr val="bg2">
                    <a:lumMod val="10000"/>
                  </a:schemeClr>
                </a:solidFill>
                <a:cs typeface="Calibri" panose="020F0502020204030204" pitchFamily="34" charset="0"/>
              </a:rPr>
              <a:t>Examine the following databases</a:t>
            </a:r>
          </a:p>
          <a:p>
            <a:pPr marL="0" indent="0">
              <a:spcBef>
                <a:spcPts val="0"/>
              </a:spcBef>
              <a:buNone/>
            </a:pPr>
            <a:endParaRPr lang="en-US" sz="1800" dirty="0">
              <a:solidFill>
                <a:schemeClr val="bg2">
                  <a:lumMod val="10000"/>
                </a:schemeClr>
              </a:solidFill>
              <a:cs typeface="Calibri" panose="020F0502020204030204" pitchFamily="34" charset="0"/>
            </a:endParaRPr>
          </a:p>
          <a:p>
            <a:pPr lvl="1">
              <a:spcBef>
                <a:spcPts val="0"/>
              </a:spcBef>
              <a:buFont typeface="Wingdings" panose="05000000000000000000" pitchFamily="2" charset="2"/>
              <a:buChar char="ü"/>
            </a:pPr>
            <a:r>
              <a:rPr lang="en-US" sz="1400" dirty="0">
                <a:solidFill>
                  <a:schemeClr val="bg2">
                    <a:lumMod val="10000"/>
                  </a:schemeClr>
                </a:solidFill>
                <a:cs typeface="Calibri" panose="020F0502020204030204" pitchFamily="34" charset="0"/>
              </a:rPr>
              <a:t>NSW Controlled Drugs Data Collection (</a:t>
            </a:r>
            <a:r>
              <a:rPr lang="en-US" sz="1400" dirty="0" err="1">
                <a:solidFill>
                  <a:schemeClr val="bg2">
                    <a:lumMod val="10000"/>
                  </a:schemeClr>
                </a:solidFill>
                <a:cs typeface="Calibri" panose="020F0502020204030204" pitchFamily="34" charset="0"/>
              </a:rPr>
              <a:t>CoDDaC</a:t>
            </a:r>
            <a:r>
              <a:rPr lang="en-US" sz="1400" dirty="0">
                <a:solidFill>
                  <a:schemeClr val="bg2">
                    <a:lumMod val="10000"/>
                  </a:schemeClr>
                </a:solidFill>
                <a:cs typeface="Calibri" panose="020F0502020204030204" pitchFamily="34" charset="0"/>
              </a:rPr>
              <a:t>)  </a:t>
            </a:r>
            <a:endParaRPr lang="en-US" sz="1800" dirty="0">
              <a:solidFill>
                <a:schemeClr val="bg2">
                  <a:lumMod val="10000"/>
                </a:schemeClr>
              </a:solidFill>
              <a:cs typeface="Calibri" panose="020F0502020204030204" pitchFamily="34" charset="0"/>
            </a:endParaRPr>
          </a:p>
          <a:p>
            <a:pPr lvl="1">
              <a:spcBef>
                <a:spcPts val="0"/>
              </a:spcBef>
              <a:buFont typeface="Wingdings" panose="05000000000000000000" pitchFamily="2" charset="2"/>
              <a:buChar char="ü"/>
            </a:pPr>
            <a:r>
              <a:rPr lang="en-US" sz="1400" dirty="0">
                <a:solidFill>
                  <a:schemeClr val="bg2">
                    <a:lumMod val="10000"/>
                  </a:schemeClr>
                </a:solidFill>
                <a:cs typeface="Calibri" panose="020F0502020204030204" pitchFamily="34" charset="0"/>
              </a:rPr>
              <a:t>Child Protection &amp; Out of Home Care databases </a:t>
            </a:r>
          </a:p>
          <a:p>
            <a:pPr marL="0" indent="0">
              <a:spcBef>
                <a:spcPts val="0"/>
              </a:spcBef>
              <a:buNone/>
            </a:pPr>
            <a:endParaRPr lang="en-US" sz="1800" dirty="0">
              <a:solidFill>
                <a:schemeClr val="bg2">
                  <a:lumMod val="10000"/>
                </a:schemeClr>
              </a:solidFill>
              <a:cs typeface="Calibri" panose="020F0502020204030204" pitchFamily="34" charset="0"/>
            </a:endParaRPr>
          </a:p>
          <a:p>
            <a:pPr marL="0" indent="0">
              <a:spcBef>
                <a:spcPts val="0"/>
              </a:spcBef>
              <a:buNone/>
            </a:pPr>
            <a:r>
              <a:rPr lang="en-US" sz="1800" dirty="0">
                <a:solidFill>
                  <a:schemeClr val="bg2">
                    <a:lumMod val="10000"/>
                  </a:schemeClr>
                </a:solidFill>
                <a:cs typeface="Calibri" panose="020F0502020204030204" pitchFamily="34" charset="0"/>
              </a:rPr>
              <a:t>2. Examine the effect of medication use and clinical visits (GPs, psychiatrists, psychologists) on offending for those diagnosed with or without psychosis in NSW using </a:t>
            </a:r>
          </a:p>
          <a:p>
            <a:pPr marL="0" indent="0">
              <a:spcBef>
                <a:spcPts val="0"/>
              </a:spcBef>
              <a:buNone/>
            </a:pPr>
            <a:endParaRPr lang="en-US" sz="1800" dirty="0">
              <a:solidFill>
                <a:schemeClr val="bg2">
                  <a:lumMod val="10000"/>
                </a:schemeClr>
              </a:solidFill>
              <a:cs typeface="Calibri" panose="020F0502020204030204" pitchFamily="34" charset="0"/>
            </a:endParaRPr>
          </a:p>
          <a:p>
            <a:pPr lvl="1">
              <a:spcBef>
                <a:spcPts val="0"/>
              </a:spcBef>
              <a:buFont typeface="Wingdings" panose="05000000000000000000" pitchFamily="2" charset="2"/>
              <a:buChar char="ü"/>
            </a:pPr>
            <a:r>
              <a:rPr lang="en-US" sz="1400" dirty="0">
                <a:solidFill>
                  <a:schemeClr val="bg2">
                    <a:lumMod val="10000"/>
                  </a:schemeClr>
                </a:solidFill>
                <a:cs typeface="Calibri" panose="020F0502020204030204" pitchFamily="34" charset="0"/>
              </a:rPr>
              <a:t>Pharmaceutical Benefits Scheme (PBS) database</a:t>
            </a:r>
          </a:p>
          <a:p>
            <a:pPr lvl="1">
              <a:spcBef>
                <a:spcPts val="0"/>
              </a:spcBef>
              <a:buFont typeface="Wingdings" panose="05000000000000000000" pitchFamily="2" charset="2"/>
              <a:buChar char="ü"/>
            </a:pPr>
            <a:r>
              <a:rPr lang="en-US" sz="1400" dirty="0">
                <a:solidFill>
                  <a:schemeClr val="bg2">
                    <a:lumMod val="10000"/>
                  </a:schemeClr>
                </a:solidFill>
                <a:cs typeface="Calibri" panose="020F0502020204030204" pitchFamily="34" charset="0"/>
              </a:rPr>
              <a:t>Medicare Benefits Schedule (MBS) claims data   </a:t>
            </a:r>
          </a:p>
          <a:p>
            <a:pPr marL="0" indent="0">
              <a:spcBef>
                <a:spcPts val="0"/>
              </a:spcBef>
              <a:buNone/>
            </a:pPr>
            <a:endParaRPr lang="en-US" sz="1800" dirty="0">
              <a:solidFill>
                <a:schemeClr val="bg2">
                  <a:lumMod val="10000"/>
                </a:schemeClr>
              </a:solidFill>
              <a:cs typeface="Calibri" panose="020F0502020204030204" pitchFamily="34" charset="0"/>
            </a:endParaRPr>
          </a:p>
          <a:p>
            <a:pPr marL="0" indent="0">
              <a:spcBef>
                <a:spcPts val="0"/>
              </a:spcBef>
              <a:buNone/>
            </a:pPr>
            <a:r>
              <a:rPr lang="en-US" sz="1800" dirty="0">
                <a:solidFill>
                  <a:schemeClr val="bg2">
                    <a:lumMod val="10000"/>
                  </a:schemeClr>
                </a:solidFill>
                <a:cs typeface="Calibri" panose="020F0502020204030204" pitchFamily="34" charset="0"/>
              </a:rPr>
              <a:t>3. Examine the impact of Mental Health Review Tribunal orders (MHRT database) for civil and forensic patients with psychosis on offending and recidivism rates.  </a:t>
            </a:r>
          </a:p>
          <a:p>
            <a:pPr marL="257175" indent="-257175">
              <a:spcBef>
                <a:spcPts val="0"/>
              </a:spcBef>
              <a:buFont typeface="+mj-lt"/>
              <a:buAutoNum type="arabicPeriod"/>
            </a:pPr>
            <a:endParaRPr lang="en-US" sz="1800" dirty="0">
              <a:solidFill>
                <a:schemeClr val="bg2">
                  <a:lumMod val="10000"/>
                </a:schemeClr>
              </a:solidFill>
              <a:cs typeface="Calibri" panose="020F0502020204030204" pitchFamily="34" charset="0"/>
            </a:endParaRPr>
          </a:p>
          <a:p>
            <a:pPr marL="257175" indent="-257175">
              <a:spcBef>
                <a:spcPts val="0"/>
              </a:spcBef>
              <a:buFont typeface="+mj-lt"/>
              <a:buAutoNum type="arabicPeriod"/>
            </a:pPr>
            <a:endParaRPr lang="en-US" sz="1800" dirty="0">
              <a:solidFill>
                <a:schemeClr val="bg2">
                  <a:lumMod val="10000"/>
                </a:schemeClr>
              </a:solidFill>
              <a:cs typeface="Calibri" panose="020F0502020204030204" pitchFamily="34" charset="0"/>
            </a:endParaRPr>
          </a:p>
          <a:p>
            <a:pPr marL="257175" indent="-257175">
              <a:spcBef>
                <a:spcPts val="0"/>
              </a:spcBef>
              <a:buFont typeface="+mj-lt"/>
              <a:buAutoNum type="arabicPeriod"/>
            </a:pPr>
            <a:endParaRPr lang="en-AU" sz="1800" dirty="0">
              <a:solidFill>
                <a:srgbClr val="000000"/>
              </a:solidFill>
              <a:highlight>
                <a:srgbClr val="FF0000"/>
              </a:highlight>
              <a:ea typeface="Times New Roman" panose="02020603050405020304" pitchFamily="18" charset="0"/>
              <a:cs typeface="Calibri" panose="020F0502020204030204" pitchFamily="34" charset="0"/>
            </a:endParaRPr>
          </a:p>
          <a:p>
            <a:pPr marL="257175" indent="-257175">
              <a:spcBef>
                <a:spcPts val="0"/>
              </a:spcBef>
              <a:buFont typeface="+mj-lt"/>
              <a:buAutoNum type="arabicPeriod"/>
            </a:pPr>
            <a:endParaRPr lang="en-AU" sz="1800" dirty="0">
              <a:solidFill>
                <a:srgbClr val="BF5711"/>
              </a:solidFill>
              <a:cs typeface="Calibri" panose="020F0502020204030204" pitchFamily="34" charset="0"/>
            </a:endParaRPr>
          </a:p>
          <a:p>
            <a:endParaRPr lang="en-AU" sz="1800" dirty="0"/>
          </a:p>
        </p:txBody>
      </p:sp>
      <p:sp>
        <p:nvSpPr>
          <p:cNvPr id="4" name="Title 3">
            <a:extLst>
              <a:ext uri="{FF2B5EF4-FFF2-40B4-BE49-F238E27FC236}">
                <a16:creationId xmlns:a16="http://schemas.microsoft.com/office/drawing/2014/main" id="{1F75430B-A9C0-5E60-2B22-F6791C9CB5CE}"/>
              </a:ext>
            </a:extLst>
          </p:cNvPr>
          <p:cNvSpPr>
            <a:spLocks noGrp="1"/>
          </p:cNvSpPr>
          <p:nvPr>
            <p:ph type="title" idx="4294967295"/>
          </p:nvPr>
        </p:nvSpPr>
        <p:spPr>
          <a:xfrm>
            <a:off x="443883" y="199556"/>
            <a:ext cx="10336830" cy="426663"/>
          </a:xfrm>
        </p:spPr>
        <p:txBody>
          <a:bodyPr>
            <a:noAutofit/>
          </a:bodyPr>
          <a:lstStyle/>
          <a:p>
            <a:r>
              <a:rPr lang="en-AU" sz="3600" b="1">
                <a:latin typeface="+mn-lt"/>
              </a:rPr>
              <a:t>Future research</a:t>
            </a:r>
          </a:p>
        </p:txBody>
      </p:sp>
      <p:cxnSp>
        <p:nvCxnSpPr>
          <p:cNvPr id="2" name="Straight Connector 1">
            <a:extLst>
              <a:ext uri="{FF2B5EF4-FFF2-40B4-BE49-F238E27FC236}">
                <a16:creationId xmlns:a16="http://schemas.microsoft.com/office/drawing/2014/main" id="{9EDDC4F0-041D-B022-C28B-FEE7BC0A368B}"/>
              </a:ext>
            </a:extLst>
          </p:cNvPr>
          <p:cNvCxnSpPr>
            <a:cxnSpLocks/>
          </p:cNvCxnSpPr>
          <p:nvPr/>
        </p:nvCxnSpPr>
        <p:spPr>
          <a:xfrm>
            <a:off x="503479" y="626219"/>
            <a:ext cx="2254928"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83835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9988A-860D-3589-AB01-E8B4AC082D0C}"/>
              </a:ext>
            </a:extLst>
          </p:cNvPr>
          <p:cNvSpPr>
            <a:spLocks noGrp="1"/>
          </p:cNvSpPr>
          <p:nvPr>
            <p:ph type="title"/>
          </p:nvPr>
        </p:nvSpPr>
        <p:spPr>
          <a:xfrm>
            <a:off x="3288792" y="2001901"/>
            <a:ext cx="10515600" cy="1325563"/>
          </a:xfrm>
        </p:spPr>
        <p:txBody>
          <a:bodyPr>
            <a:normAutofit/>
          </a:bodyPr>
          <a:lstStyle/>
          <a:p>
            <a:r>
              <a:rPr lang="en-AU" sz="8800" b="1" dirty="0">
                <a:solidFill>
                  <a:schemeClr val="tx2"/>
                </a:solidFill>
              </a:rPr>
              <a:t>The End</a:t>
            </a:r>
          </a:p>
        </p:txBody>
      </p:sp>
      <p:sp>
        <p:nvSpPr>
          <p:cNvPr id="4" name="Slide Number Placeholder 3">
            <a:extLst>
              <a:ext uri="{FF2B5EF4-FFF2-40B4-BE49-F238E27FC236}">
                <a16:creationId xmlns:a16="http://schemas.microsoft.com/office/drawing/2014/main" id="{A9F351B6-5B19-9CBF-9C27-E2601E1C0568}"/>
              </a:ext>
            </a:extLst>
          </p:cNvPr>
          <p:cNvSpPr>
            <a:spLocks noGrp="1"/>
          </p:cNvSpPr>
          <p:nvPr>
            <p:ph type="sldNum" sz="quarter" idx="12"/>
          </p:nvPr>
        </p:nvSpPr>
        <p:spPr/>
        <p:txBody>
          <a:bodyPr/>
          <a:lstStyle/>
          <a:p>
            <a:fld id="{BB2056DB-AB5F-448D-B65E-271BF78FBD2A}" type="slidenum">
              <a:rPr lang="en-AU" smtClean="0"/>
              <a:t>39</a:t>
            </a:fld>
            <a:endParaRPr lang="en-AU"/>
          </a:p>
        </p:txBody>
      </p:sp>
    </p:spTree>
    <p:extLst>
      <p:ext uri="{BB962C8B-B14F-4D97-AF65-F5344CB8AC3E}">
        <p14:creationId xmlns:p14="http://schemas.microsoft.com/office/powerpoint/2010/main" val="18120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05008" y="981465"/>
            <a:ext cx="10780712" cy="5410200"/>
          </a:xfrm>
        </p:spPr>
        <p:txBody>
          <a:bodyPr vert="horz" lIns="91440" tIns="45720" rIns="91440" bIns="45720" rtlCol="0" anchor="t">
            <a:normAutofit/>
          </a:bodyPr>
          <a:lstStyle/>
          <a:p>
            <a:pPr marL="342900" indent="-342900"/>
            <a:r>
              <a:rPr lang="en-AU" b="0"/>
              <a:t>Psychosis is a chronic relapsing mental illness characterised by a loss of contact with reality including hallucinations and delusions.</a:t>
            </a:r>
            <a:r>
              <a:rPr lang="en-AU"/>
              <a:t>  </a:t>
            </a:r>
            <a:endParaRPr lang="en-AU" b="0"/>
          </a:p>
          <a:p>
            <a:pPr marL="342900" indent="-342900"/>
            <a:r>
              <a:rPr lang="en-AU"/>
              <a:t>Considered to be a risk factor for criminal offending, including violent offending</a:t>
            </a:r>
            <a:endParaRPr lang="en-AU">
              <a:cs typeface="Calibri"/>
            </a:endParaRPr>
          </a:p>
          <a:p>
            <a:pPr marL="342900" indent="-342900"/>
            <a:r>
              <a:rPr lang="en-US">
                <a:cs typeface="Calibri"/>
              </a:rPr>
              <a:t>References of papers on offending by psychotic</a:t>
            </a:r>
            <a:endParaRPr lang="en-US" b="0">
              <a:cs typeface="Calibri"/>
            </a:endParaRPr>
          </a:p>
          <a:p>
            <a:pPr marL="342900" indent="-342900"/>
            <a:r>
              <a:rPr lang="en-AU" b="0"/>
              <a:t>Prevalence higher in prison samples (Odds Ratio = 11.2; Butler &amp; Allnutt 2006)</a:t>
            </a:r>
            <a:r>
              <a:rPr lang="en-AU"/>
              <a:t> </a:t>
            </a:r>
            <a:endParaRPr lang="en-AU" b="0">
              <a:cs typeface="Calibri"/>
            </a:endParaRPr>
          </a:p>
          <a:p>
            <a:endParaRPr lang="en-AU" b="0"/>
          </a:p>
          <a:p>
            <a:pPr marL="342900" indent="-342900">
              <a:buFont typeface="Arial" panose="020B0604020202020204" pitchFamily="34" charset="0"/>
              <a:buChar char="•"/>
            </a:pPr>
            <a:endParaRPr lang="en-AU" b="0"/>
          </a:p>
          <a:p>
            <a:pPr marL="342900" indent="-342900">
              <a:buFont typeface="Arial" panose="020B0604020202020204" pitchFamily="34" charset="0"/>
              <a:buChar char="•"/>
            </a:pPr>
            <a:endParaRPr lang="en-AU"/>
          </a:p>
        </p:txBody>
      </p:sp>
      <p:sp>
        <p:nvSpPr>
          <p:cNvPr id="4" name="Title 3"/>
          <p:cNvSpPr>
            <a:spLocks noGrp="1"/>
          </p:cNvSpPr>
          <p:nvPr>
            <p:ph type="title" idx="4294967295"/>
          </p:nvPr>
        </p:nvSpPr>
        <p:spPr>
          <a:xfrm>
            <a:off x="405008" y="265918"/>
            <a:ext cx="10780713" cy="412750"/>
          </a:xfrm>
        </p:spPr>
        <p:txBody>
          <a:bodyPr>
            <a:noAutofit/>
          </a:bodyPr>
          <a:lstStyle/>
          <a:p>
            <a:r>
              <a:rPr lang="en-AU" sz="3600" b="1">
                <a:latin typeface="+mn-lt"/>
              </a:rPr>
              <a:t>Psychosis</a:t>
            </a:r>
          </a:p>
        </p:txBody>
      </p:sp>
      <p:cxnSp>
        <p:nvCxnSpPr>
          <p:cNvPr id="2" name="Straight Connector 1">
            <a:extLst>
              <a:ext uri="{FF2B5EF4-FFF2-40B4-BE49-F238E27FC236}">
                <a16:creationId xmlns:a16="http://schemas.microsoft.com/office/drawing/2014/main" id="{A3D7CEB1-418A-757B-66FB-842351A49E4D}"/>
              </a:ext>
            </a:extLst>
          </p:cNvPr>
          <p:cNvCxnSpPr>
            <a:cxnSpLocks/>
          </p:cNvCxnSpPr>
          <p:nvPr/>
        </p:nvCxnSpPr>
        <p:spPr>
          <a:xfrm>
            <a:off x="509728" y="754506"/>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8120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7C6ED-8840-4EEE-CCFB-99EBC5B21666}"/>
              </a:ext>
            </a:extLst>
          </p:cNvPr>
          <p:cNvSpPr>
            <a:spLocks noGrp="1"/>
          </p:cNvSpPr>
          <p:nvPr>
            <p:ph sz="quarter" idx="4294967295"/>
          </p:nvPr>
        </p:nvSpPr>
        <p:spPr>
          <a:xfrm>
            <a:off x="374194" y="644841"/>
            <a:ext cx="10838885" cy="6213158"/>
          </a:xfrm>
        </p:spPr>
        <p:txBody>
          <a:bodyPr>
            <a:noAutofit/>
          </a:bodyPr>
          <a:lstStyle/>
          <a:p>
            <a:pPr marL="266700" indent="-266700" defTabSz="914400" fontAlgn="auto">
              <a:lnSpc>
                <a:spcPct val="120000"/>
              </a:lnSpc>
              <a:spcBef>
                <a:spcPts val="0"/>
              </a:spcBef>
              <a:spcAft>
                <a:spcPts val="400"/>
              </a:spcAft>
              <a:buFont typeface="+mj-lt"/>
              <a:buAutoNum type="arabicPeriod"/>
              <a:defRPr/>
            </a:pPr>
            <a:r>
              <a:rPr lang="en-AU" sz="1400" b="0">
                <a:solidFill>
                  <a:prstClr val="black"/>
                </a:solidFill>
              </a:rPr>
              <a:t>Chowdhury, N. Z., Albalawi, O., Wand, H., et al. (2021). Psychosis and Criminal Offending: A Population-Based Data-Linkage Study. Criminal Justice and Behavior, 48(2), 157–174. </a:t>
            </a:r>
          </a:p>
          <a:p>
            <a:pPr marL="266700" indent="-266700" defTabSz="914400" fontAlgn="auto">
              <a:lnSpc>
                <a:spcPct val="120000"/>
              </a:lnSpc>
              <a:spcBef>
                <a:spcPts val="0"/>
              </a:spcBef>
              <a:spcAft>
                <a:spcPts val="400"/>
              </a:spcAft>
              <a:buFont typeface="+mj-lt"/>
              <a:buAutoNum type="arabicPeriod"/>
              <a:defRPr/>
            </a:pPr>
            <a:r>
              <a:rPr lang="en-AU" sz="1400" b="0">
                <a:solidFill>
                  <a:prstClr val="black"/>
                </a:solidFill>
              </a:rPr>
              <a:t>Albalawi O, Chowdhury NZ, Wand H, et al. Court diversion for those with psychosis and its impact on re-offending rates: results from a longitudinal data-linkage study. BJPsych open. 2019;5(1):e9.</a:t>
            </a:r>
          </a:p>
          <a:p>
            <a:pPr marL="266700" indent="-266700" defTabSz="914400" fontAlgn="auto">
              <a:lnSpc>
                <a:spcPct val="120000"/>
              </a:lnSpc>
              <a:spcBef>
                <a:spcPts val="0"/>
              </a:spcBef>
              <a:spcAft>
                <a:spcPts val="400"/>
              </a:spcAft>
              <a:buFont typeface="+mj-lt"/>
              <a:buAutoNum type="arabicPeriod"/>
              <a:defRPr/>
            </a:pPr>
            <a:r>
              <a:rPr lang="en-AU" sz="1400" b="0"/>
              <a:t>Hwang YIJ, Albalawi O, Adily A, et al. Disengagement from mental health treatment and re-offending in those with psychosis: a multi-state model of linked data. Social psychiatry and psychiatric epidemiology 2020 doi: 10.1007/s00127-020-01873-1. </a:t>
            </a:r>
          </a:p>
          <a:p>
            <a:pPr marL="266700" indent="-266700" defTabSz="914400" fontAlgn="auto">
              <a:lnSpc>
                <a:spcPct val="120000"/>
              </a:lnSpc>
              <a:spcBef>
                <a:spcPts val="0"/>
              </a:spcBef>
              <a:spcAft>
                <a:spcPts val="400"/>
              </a:spcAft>
              <a:buFont typeface="+mj-lt"/>
              <a:buAutoNum type="arabicPeriod"/>
              <a:defRPr/>
            </a:pPr>
            <a:r>
              <a:rPr lang="en-AU" sz="1400" b="0"/>
              <a:t>Adily A, Albalawi O, Kariminia A, et al. Association Between Early Contact With Mental Health Services After an Offense and Reoffending in Individuals Diagnosed With Psychosis. JAMA Psychiatry 2020;77(11):1-10. doi: 10.1001/jamapsychiatry.2020.1255. </a:t>
            </a:r>
          </a:p>
          <a:p>
            <a:pPr marL="266700" indent="-266700" defTabSz="914400" fontAlgn="auto">
              <a:lnSpc>
                <a:spcPct val="120000"/>
              </a:lnSpc>
              <a:spcBef>
                <a:spcPts val="0"/>
              </a:spcBef>
              <a:spcAft>
                <a:spcPts val="400"/>
              </a:spcAft>
              <a:buFont typeface="+mj-lt"/>
              <a:buAutoNum type="arabicPeriod"/>
              <a:defRPr/>
            </a:pPr>
            <a:r>
              <a:rPr lang="en-AU" sz="1400" b="0">
                <a:ea typeface="Calibri" panose="020F0502020204030204" pitchFamily="34" charset="0"/>
                <a:cs typeface="Times New Roman" panose="02020603050405020304" pitchFamily="18" charset="0"/>
              </a:rPr>
              <a:t>Chowdhury NZ, Albalawi O, Wand H, et al. First diagnosis of psychosis in the prison: results from a data-linkage study. </a:t>
            </a:r>
            <a:r>
              <a:rPr lang="en-AU" sz="1400" b="0" i="1">
                <a:ea typeface="Calibri" panose="020F0502020204030204" pitchFamily="34" charset="0"/>
                <a:cs typeface="Times New Roman" panose="02020603050405020304" pitchFamily="18" charset="0"/>
              </a:rPr>
              <a:t>BJPsych open</a:t>
            </a:r>
            <a:r>
              <a:rPr lang="en-AU" sz="1400" b="0">
                <a:ea typeface="Calibri" panose="020F0502020204030204" pitchFamily="34" charset="0"/>
                <a:cs typeface="Times New Roman" panose="02020603050405020304" pitchFamily="18" charset="0"/>
              </a:rPr>
              <a:t> 2019;5(6):e89-e89. doi: 10.1192/bjo.2019.74. </a:t>
            </a:r>
          </a:p>
          <a:p>
            <a:pPr marL="266700" indent="-266700" defTabSz="914400" fontAlgn="auto">
              <a:lnSpc>
                <a:spcPct val="120000"/>
              </a:lnSpc>
              <a:spcBef>
                <a:spcPts val="0"/>
              </a:spcBef>
              <a:spcAft>
                <a:spcPts val="400"/>
              </a:spcAft>
              <a:buFont typeface="+mj-lt"/>
              <a:buAutoNum type="arabicPeriod"/>
              <a:defRPr/>
            </a:pPr>
            <a:r>
              <a:rPr lang="en-AU" sz="1400" b="0">
                <a:ea typeface="Calibri" panose="020F0502020204030204" pitchFamily="34" charset="0"/>
                <a:cs typeface="Times New Roman" panose="02020603050405020304" pitchFamily="18" charset="0"/>
              </a:rPr>
              <a:t>Adily A, Albalawi O, Sara G, et al. Mental health service utilisation and reoffending in offenders with a diagnosis of psychosis receiving non-custodial sentences: A 14-year follow-up study. Australian &amp; New Zealand Journal of Psychiatry. 2022;0(0). doi:10.1177/00048674221098942.</a:t>
            </a:r>
          </a:p>
          <a:p>
            <a:pPr marL="266700" indent="-266700" defTabSz="914400" fontAlgn="auto">
              <a:lnSpc>
                <a:spcPct val="120000"/>
              </a:lnSpc>
              <a:spcBef>
                <a:spcPts val="0"/>
              </a:spcBef>
              <a:spcAft>
                <a:spcPts val="400"/>
              </a:spcAft>
              <a:buFont typeface="+mj-lt"/>
              <a:buAutoNum type="arabicPeriod"/>
              <a:defRPr/>
            </a:pPr>
            <a:r>
              <a:rPr lang="en-US" sz="1400" b="0">
                <a:ea typeface="Calibri" panose="020F0502020204030204" pitchFamily="34" charset="0"/>
                <a:cs typeface="Times New Roman" panose="02020603050405020304" pitchFamily="18" charset="0"/>
              </a:rPr>
              <a:t>Simpson, P. L., Settumba, S., Adily, A., Ton, B., &amp; Butler, T. (2021). Defining optimal post-prison care for those with psychosis: A Delphi study. Front Psychiatry, 1796.</a:t>
            </a:r>
          </a:p>
          <a:p>
            <a:pPr marL="266700" indent="-266700" defTabSz="914400" fontAlgn="auto">
              <a:lnSpc>
                <a:spcPct val="120000"/>
              </a:lnSpc>
              <a:spcBef>
                <a:spcPts val="0"/>
              </a:spcBef>
              <a:spcAft>
                <a:spcPts val="400"/>
              </a:spcAft>
              <a:buFont typeface="+mj-lt"/>
              <a:buAutoNum type="arabicPeriod"/>
              <a:defRPr/>
            </a:pPr>
            <a:r>
              <a:rPr lang="en-AU" sz="1400" b="0">
                <a:solidFill>
                  <a:srgbClr val="212121"/>
                </a:solidFill>
              </a:rPr>
              <a:t>Chowdhury NZ, Wand H, Albalawi O, Adily A, Kariminia A, Allnutt S, Sara G, Dean K, Ellis A, Greenberg D, Schofield PW, Butler T. Mental health service contact following release from prison or hospital discharge in those with psychosis. Front Psychiatry. 2022 Dec 15;13:1034917. doi: 10.3389/fpsyt.2022.1034917. PMID: 36590622; PMCID: PMC9798427.</a:t>
            </a:r>
          </a:p>
          <a:p>
            <a:pPr marL="266700" indent="-266700" defTabSz="914400" fontAlgn="auto">
              <a:lnSpc>
                <a:spcPct val="120000"/>
              </a:lnSpc>
              <a:spcBef>
                <a:spcPts val="0"/>
              </a:spcBef>
              <a:spcAft>
                <a:spcPts val="400"/>
              </a:spcAft>
              <a:buFont typeface="+mj-lt"/>
              <a:buAutoNum type="arabicPeriod"/>
              <a:defRPr/>
            </a:pPr>
            <a:r>
              <a:rPr lang="en-US" sz="1400">
                <a:solidFill>
                  <a:srgbClr val="212121"/>
                </a:solidFill>
                <a:cs typeface="Times New Roman" panose="02020603050405020304" pitchFamily="18" charset="0"/>
              </a:rPr>
              <a:t>Weatherburn, D., et al., Does mental health treatment reduce recidivism among offenders with a psychotic illness? Journal of Criminology, 2021. 54(2): 239-258. DOI: 10.1177/0004865821996426. </a:t>
            </a:r>
          </a:p>
          <a:p>
            <a:pPr marL="266700" indent="-266700">
              <a:lnSpc>
                <a:spcPct val="120000"/>
              </a:lnSpc>
              <a:spcBef>
                <a:spcPts val="0"/>
              </a:spcBef>
              <a:spcAft>
                <a:spcPts val="400"/>
              </a:spcAft>
              <a:buFont typeface="+mj-lt"/>
              <a:buAutoNum type="arabicPeriod"/>
              <a:defRPr/>
            </a:pPr>
            <a:r>
              <a:rPr lang="en-US" sz="1400">
                <a:solidFill>
                  <a:srgbClr val="212121"/>
                </a:solidFill>
                <a:cs typeface="Times New Roman" panose="02020603050405020304" pitchFamily="18" charset="0"/>
              </a:rPr>
              <a:t>McDonald, et al. Who gets diverted into treatment? A study of defendants with psychosis. Journal: Psychiatry, Psychology and Law. 2023. </a:t>
            </a:r>
            <a:r>
              <a:rPr lang="en-AU" sz="1400">
                <a:solidFill>
                  <a:srgbClr val="212121"/>
                </a:solidFill>
                <a:cs typeface="Times New Roman" panose="02020603050405020304" pitchFamily="18" charset="0"/>
              </a:rPr>
              <a:t>https://doi.org/10.1080/13218719.2023.2175070</a:t>
            </a:r>
            <a:endParaRPr lang="en-US" sz="1400">
              <a:solidFill>
                <a:srgbClr val="212121"/>
              </a:solidFill>
              <a:cs typeface="Times New Roman" panose="02020603050405020304" pitchFamily="18" charset="0"/>
            </a:endParaRPr>
          </a:p>
          <a:p>
            <a:pPr marL="90488" indent="-90488" defTabSz="914400" fontAlgn="auto">
              <a:spcAft>
                <a:spcPts val="0"/>
              </a:spcAft>
              <a:buNone/>
              <a:defRPr/>
            </a:pPr>
            <a:endParaRPr lang="en-AU" sz="1400" b="0">
              <a:solidFill>
                <a:prstClr val="black"/>
              </a:solidFill>
            </a:endParaRPr>
          </a:p>
          <a:p>
            <a:endParaRPr lang="en-AU" sz="1400"/>
          </a:p>
        </p:txBody>
      </p:sp>
      <p:sp>
        <p:nvSpPr>
          <p:cNvPr id="4" name="Title 3">
            <a:extLst>
              <a:ext uri="{FF2B5EF4-FFF2-40B4-BE49-F238E27FC236}">
                <a16:creationId xmlns:a16="http://schemas.microsoft.com/office/drawing/2014/main" id="{45A349A8-8EEB-A4D1-0A22-F3995ACD5374}"/>
              </a:ext>
            </a:extLst>
          </p:cNvPr>
          <p:cNvSpPr>
            <a:spLocks noGrp="1"/>
          </p:cNvSpPr>
          <p:nvPr>
            <p:ph type="title" idx="4294967295"/>
          </p:nvPr>
        </p:nvSpPr>
        <p:spPr>
          <a:xfrm>
            <a:off x="375781" y="101178"/>
            <a:ext cx="10780713" cy="412750"/>
          </a:xfrm>
        </p:spPr>
        <p:txBody>
          <a:bodyPr>
            <a:noAutofit/>
          </a:bodyPr>
          <a:lstStyle/>
          <a:p>
            <a:r>
              <a:rPr lang="en-AU" sz="3200" b="1">
                <a:latin typeface="+mn-lt"/>
              </a:rPr>
              <a:t>Publications</a:t>
            </a:r>
          </a:p>
        </p:txBody>
      </p:sp>
      <p:cxnSp>
        <p:nvCxnSpPr>
          <p:cNvPr id="2" name="Straight Connector 1">
            <a:extLst>
              <a:ext uri="{FF2B5EF4-FFF2-40B4-BE49-F238E27FC236}">
                <a16:creationId xmlns:a16="http://schemas.microsoft.com/office/drawing/2014/main" id="{7DEF08EC-2B6C-AD0D-E02E-B0968428A882}"/>
              </a:ext>
            </a:extLst>
          </p:cNvPr>
          <p:cNvCxnSpPr>
            <a:cxnSpLocks/>
          </p:cNvCxnSpPr>
          <p:nvPr/>
        </p:nvCxnSpPr>
        <p:spPr>
          <a:xfrm>
            <a:off x="473484" y="533948"/>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6778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3CDA3-4AF5-A420-DA25-A7BA4B8C5A35}"/>
              </a:ext>
            </a:extLst>
          </p:cNvPr>
          <p:cNvSpPr>
            <a:spLocks noGrp="1"/>
          </p:cNvSpPr>
          <p:nvPr>
            <p:ph sz="quarter" idx="4294967295"/>
          </p:nvPr>
        </p:nvSpPr>
        <p:spPr>
          <a:xfrm>
            <a:off x="507303" y="1129788"/>
            <a:ext cx="10972800" cy="5114437"/>
          </a:xfrm>
        </p:spPr>
        <p:txBody>
          <a:bodyPr vert="horz" lIns="91440" tIns="45720" rIns="91440" bIns="45720" rtlCol="0" anchor="t">
            <a:normAutofit fontScale="92500" lnSpcReduction="10000"/>
          </a:bodyPr>
          <a:lstStyle/>
          <a:p>
            <a:pPr marL="0" indent="0" defTabSz="914400" fontAlgn="auto">
              <a:lnSpc>
                <a:spcPct val="120000"/>
              </a:lnSpc>
              <a:spcAft>
                <a:spcPts val="0"/>
              </a:spcAft>
              <a:buNone/>
              <a:defRPr/>
            </a:pPr>
            <a:r>
              <a:rPr lang="en-AU" sz="1800" b="1" u="sng" dirty="0">
                <a:solidFill>
                  <a:srgbClr val="000000"/>
                </a:solidFill>
                <a:latin typeface="Calibri" panose="020F0502020204030204" pitchFamily="34" charset="0"/>
                <a:cs typeface="Calibri" panose="020F0502020204030204" pitchFamily="34" charset="0"/>
              </a:rPr>
              <a:t>Association with offending established</a:t>
            </a:r>
          </a:p>
          <a:p>
            <a:pPr marL="285750" indent="-285750" defTabSz="914400" fontAlgn="auto">
              <a:lnSpc>
                <a:spcPct val="120000"/>
              </a:lnSpc>
              <a:spcAft>
                <a:spcPts val="0"/>
              </a:spcAft>
              <a:buFont typeface="Arial" panose="020B0604020202020204" pitchFamily="34" charset="0"/>
              <a:buChar char="•"/>
              <a:defRPr/>
            </a:pPr>
            <a:r>
              <a:rPr lang="en-AU" sz="1900" b="0" dirty="0">
                <a:solidFill>
                  <a:srgbClr val="000000"/>
                </a:solidFill>
                <a:cs typeface="Calibri"/>
              </a:rPr>
              <a:t>Cases were 5 times </a:t>
            </a:r>
            <a:r>
              <a:rPr lang="en-AU" sz="1900" b="1" dirty="0">
                <a:solidFill>
                  <a:srgbClr val="000000"/>
                </a:solidFill>
                <a:cs typeface="Calibri"/>
              </a:rPr>
              <a:t>more likely to have a conviction </a:t>
            </a:r>
            <a:r>
              <a:rPr lang="en-AU" sz="1900" b="0" dirty="0">
                <a:solidFill>
                  <a:srgbClr val="000000"/>
                </a:solidFill>
                <a:cs typeface="Calibri"/>
              </a:rPr>
              <a:t>for offending compared to controls </a:t>
            </a:r>
            <a:endParaRPr lang="en-AU" sz="1900" b="0" baseline="30000" dirty="0">
              <a:solidFill>
                <a:srgbClr val="000000"/>
              </a:solidFill>
              <a:cs typeface="Calibri"/>
            </a:endParaRPr>
          </a:p>
          <a:p>
            <a:pPr marL="285750" indent="-285750" defTabSz="914400" fontAlgn="auto">
              <a:lnSpc>
                <a:spcPct val="120000"/>
              </a:lnSpc>
              <a:spcAft>
                <a:spcPts val="0"/>
              </a:spcAft>
              <a:buFont typeface="Arial" panose="020B0604020202020204" pitchFamily="34" charset="0"/>
              <a:buChar char="•"/>
              <a:defRPr/>
            </a:pPr>
            <a:r>
              <a:rPr lang="en-AU" sz="1900" b="0" dirty="0">
                <a:solidFill>
                  <a:srgbClr val="000000"/>
                </a:solidFill>
                <a:cs typeface="Calibri"/>
              </a:rPr>
              <a:t>Cases - 10% of all offences committed in NSW between 2001 and </a:t>
            </a:r>
            <a:r>
              <a:rPr lang="en-AU" sz="1900" dirty="0">
                <a:solidFill>
                  <a:srgbClr val="000000"/>
                </a:solidFill>
                <a:cs typeface="Calibri"/>
              </a:rPr>
              <a:t>2015.</a:t>
            </a:r>
            <a:endParaRPr lang="en-AU" sz="1900" b="0" baseline="30000" dirty="0">
              <a:solidFill>
                <a:srgbClr val="000000"/>
              </a:solidFill>
              <a:cs typeface="Calibri" panose="020F0502020204030204" pitchFamily="34" charset="0"/>
            </a:endParaRPr>
          </a:p>
          <a:p>
            <a:pPr marL="285750" indent="-285750" defTabSz="914400" fontAlgn="auto">
              <a:lnSpc>
                <a:spcPct val="120000"/>
              </a:lnSpc>
              <a:spcAft>
                <a:spcPts val="0"/>
              </a:spcAft>
              <a:buFont typeface="Arial" panose="020B0604020202020204" pitchFamily="34" charset="0"/>
              <a:buChar char="•"/>
              <a:defRPr/>
            </a:pPr>
            <a:r>
              <a:rPr lang="en-AU" sz="1900" b="0" dirty="0">
                <a:solidFill>
                  <a:srgbClr val="000000"/>
                </a:solidFill>
                <a:cs typeface="Calibri"/>
              </a:rPr>
              <a:t>Similar offending profiles </a:t>
            </a:r>
            <a:endParaRPr lang="en-AU" sz="1800" b="0" dirty="0">
              <a:solidFill>
                <a:srgbClr val="000000"/>
              </a:solidFill>
              <a:latin typeface="Calibri" panose="020F0502020204030204" pitchFamily="34" charset="0"/>
              <a:cs typeface="Calibri" panose="020F0502020204030204" pitchFamily="34" charset="0"/>
            </a:endParaRPr>
          </a:p>
          <a:p>
            <a:pPr marL="0" indent="0" defTabSz="914400" fontAlgn="auto">
              <a:lnSpc>
                <a:spcPct val="120000"/>
              </a:lnSpc>
              <a:spcAft>
                <a:spcPts val="0"/>
              </a:spcAft>
              <a:buNone/>
              <a:defRPr/>
            </a:pPr>
            <a:r>
              <a:rPr lang="en-AU" sz="1800" b="1" u="sng" dirty="0">
                <a:solidFill>
                  <a:srgbClr val="000000"/>
                </a:solidFill>
                <a:latin typeface="Calibri" panose="020F0502020204030204" pitchFamily="34" charset="0"/>
                <a:cs typeface="Calibri" panose="020F0502020204030204" pitchFamily="34" charset="0"/>
              </a:rPr>
              <a:t>Diversion (Section 32/33 Mental Health Act)</a:t>
            </a:r>
          </a:p>
          <a:p>
            <a:pPr marL="285750" indent="-285750">
              <a:lnSpc>
                <a:spcPct val="120000"/>
              </a:lnSpc>
              <a:defRPr/>
            </a:pPr>
            <a:r>
              <a:rPr lang="en-AU" sz="1900" dirty="0">
                <a:solidFill>
                  <a:srgbClr val="000000"/>
                </a:solidFill>
                <a:latin typeface="Calibri" panose="020F0502020204030204" pitchFamily="34" charset="0"/>
                <a:cs typeface="Calibri" panose="020F0502020204030204" pitchFamily="34" charset="0"/>
              </a:rPr>
              <a:t>Only 26% of those with a prior diagnosis of psychosis received a treatment order</a:t>
            </a:r>
          </a:p>
          <a:p>
            <a:pPr marL="285750" indent="-285750">
              <a:lnSpc>
                <a:spcPct val="120000"/>
              </a:lnSpc>
              <a:defRPr/>
            </a:pPr>
            <a:r>
              <a:rPr lang="en-AU" sz="1900" dirty="0">
                <a:solidFill>
                  <a:srgbClr val="000000"/>
                </a:solidFill>
                <a:latin typeface="Calibri" panose="020F0502020204030204" pitchFamily="34" charset="0"/>
                <a:cs typeface="Calibri" panose="020F0502020204030204" pitchFamily="34" charset="0"/>
              </a:rPr>
              <a:t>Treatment orders were 50% lower in Aboriginal citizens.</a:t>
            </a:r>
            <a:endParaRPr lang="en-AU" sz="1900" baseline="30000" dirty="0">
              <a:solidFill>
                <a:srgbClr val="000000"/>
              </a:solidFill>
              <a:latin typeface="Calibri" panose="020F0502020204030204" pitchFamily="34" charset="0"/>
              <a:cs typeface="Calibri" panose="020F0502020204030204" pitchFamily="34" charset="0"/>
            </a:endParaRPr>
          </a:p>
          <a:p>
            <a:pPr marL="285750" indent="-285750" defTabSz="914400" fontAlgn="auto">
              <a:lnSpc>
                <a:spcPct val="120000"/>
              </a:lnSpc>
              <a:spcAft>
                <a:spcPts val="0"/>
              </a:spcAft>
              <a:buFont typeface="Arial" panose="020B0604020202020204" pitchFamily="34" charset="0"/>
              <a:buChar char="•"/>
              <a:defRPr/>
            </a:pPr>
            <a:r>
              <a:rPr lang="en-AU" sz="1900" b="0" dirty="0">
                <a:solidFill>
                  <a:srgbClr val="000000"/>
                </a:solidFill>
                <a:latin typeface="Calibri" panose="020F0502020204030204" pitchFamily="34" charset="0"/>
                <a:cs typeface="Calibri" panose="020F0502020204030204" pitchFamily="34" charset="0"/>
              </a:rPr>
              <a:t>Re-offending 12% lower in those with psychosis who received a treatment order versus a punitive sanction. </a:t>
            </a:r>
          </a:p>
          <a:p>
            <a:pPr marL="0" indent="0" defTabSz="914400" fontAlgn="auto">
              <a:lnSpc>
                <a:spcPct val="120000"/>
              </a:lnSpc>
              <a:spcAft>
                <a:spcPts val="0"/>
              </a:spcAft>
              <a:buNone/>
              <a:defRPr/>
            </a:pPr>
            <a:r>
              <a:rPr lang="en-AU" sz="2000" b="1" u="sng" dirty="0">
                <a:solidFill>
                  <a:srgbClr val="000000"/>
                </a:solidFill>
                <a:latin typeface="Calibri" panose="020F0502020204030204" pitchFamily="34" charset="0"/>
                <a:cs typeface="Calibri" panose="020F0502020204030204" pitchFamily="34" charset="0"/>
              </a:rPr>
              <a:t>Treatment</a:t>
            </a:r>
          </a:p>
          <a:p>
            <a:pPr marL="285750" indent="-285750" defTabSz="914400" fontAlgn="auto">
              <a:lnSpc>
                <a:spcPct val="120000"/>
              </a:lnSpc>
              <a:spcBef>
                <a:spcPts val="600"/>
              </a:spcBef>
              <a:spcAft>
                <a:spcPts val="0"/>
              </a:spcAft>
              <a:buFont typeface="Arial" panose="020B0604020202020204" pitchFamily="34" charset="0"/>
              <a:buChar char="•"/>
              <a:defRPr/>
            </a:pPr>
            <a:r>
              <a:rPr lang="en-AU" sz="2000" b="0" dirty="0">
                <a:solidFill>
                  <a:srgbClr val="EEECE1">
                    <a:lumMod val="10000"/>
                  </a:srgbClr>
                </a:solidFill>
                <a:cs typeface="Calibri" panose="020F0502020204030204" pitchFamily="34" charset="0"/>
              </a:rPr>
              <a:t>Increased contact with community mental health services </a:t>
            </a:r>
            <a:r>
              <a:rPr lang="en-AU" sz="2000" b="1" dirty="0">
                <a:solidFill>
                  <a:srgbClr val="EEECE1">
                    <a:lumMod val="10000"/>
                  </a:srgbClr>
                </a:solidFill>
                <a:cs typeface="Calibri" panose="020F0502020204030204" pitchFamily="34" charset="0"/>
              </a:rPr>
              <a:t>significantly reduced </a:t>
            </a:r>
            <a:r>
              <a:rPr lang="en-AU" sz="2000" b="0" dirty="0">
                <a:solidFill>
                  <a:srgbClr val="EEECE1">
                    <a:lumMod val="10000"/>
                  </a:srgbClr>
                </a:solidFill>
                <a:cs typeface="Calibri" panose="020F0502020204030204" pitchFamily="34" charset="0"/>
              </a:rPr>
              <a:t>the odds of reoffending (5x greater in those with </a:t>
            </a:r>
            <a:r>
              <a:rPr lang="en-AU" sz="2000" b="0" u="sng" dirty="0">
                <a:solidFill>
                  <a:srgbClr val="EEECE1">
                    <a:lumMod val="10000"/>
                  </a:srgbClr>
                </a:solidFill>
                <a:cs typeface="Calibri" panose="020F0502020204030204" pitchFamily="34" charset="0"/>
              </a:rPr>
              <a:t>no</a:t>
            </a:r>
            <a:r>
              <a:rPr lang="en-AU" sz="2000" b="0" dirty="0">
                <a:solidFill>
                  <a:srgbClr val="EEECE1">
                    <a:lumMod val="10000"/>
                  </a:srgbClr>
                </a:solidFill>
                <a:cs typeface="Calibri" panose="020F0502020204030204" pitchFamily="34" charset="0"/>
              </a:rPr>
              <a:t> clinical contact versus those with the most contact). </a:t>
            </a:r>
            <a:endParaRPr lang="en-AU" sz="2000" dirty="0"/>
          </a:p>
          <a:p>
            <a:pPr marL="285750" indent="-285750" defTabSz="914400" fontAlgn="auto">
              <a:lnSpc>
                <a:spcPct val="120000"/>
              </a:lnSpc>
              <a:spcBef>
                <a:spcPts val="600"/>
              </a:spcBef>
              <a:spcAft>
                <a:spcPts val="0"/>
              </a:spcAft>
              <a:buFont typeface="Arial" panose="020B0604020202020204" pitchFamily="34" charset="0"/>
              <a:buChar char="•"/>
              <a:defRPr/>
            </a:pPr>
            <a:r>
              <a:rPr lang="en-AU" sz="2000" b="0" dirty="0">
                <a:solidFill>
                  <a:srgbClr val="EEECE1">
                    <a:lumMod val="10000"/>
                  </a:srgbClr>
                </a:solidFill>
                <a:cs typeface="Calibri" panose="020F0502020204030204" pitchFamily="34" charset="0"/>
              </a:rPr>
              <a:t>Early treatment (within 30 days of index offence) reduced the chance of reoffending by 30%.</a:t>
            </a:r>
          </a:p>
          <a:p>
            <a:pPr marL="285750" indent="-285750" defTabSz="914400" fontAlgn="auto">
              <a:lnSpc>
                <a:spcPct val="120000"/>
              </a:lnSpc>
              <a:spcAft>
                <a:spcPts val="0"/>
              </a:spcAft>
              <a:buFont typeface="Arial" panose="020B0604020202020204" pitchFamily="34" charset="0"/>
              <a:buChar char="•"/>
              <a:defRPr/>
            </a:pPr>
            <a:endParaRPr lang="en-AU" sz="1900" b="0" dirty="0">
              <a:solidFill>
                <a:srgbClr val="000000"/>
              </a:solidFill>
              <a:latin typeface="Calibri" panose="020F0502020204030204" pitchFamily="34" charset="0"/>
              <a:cs typeface="Calibri" panose="020F0502020204030204" pitchFamily="34" charset="0"/>
            </a:endParaRPr>
          </a:p>
          <a:p>
            <a:pPr marL="285750" indent="-285750" defTabSz="914400" fontAlgn="auto">
              <a:lnSpc>
                <a:spcPct val="120000"/>
              </a:lnSpc>
              <a:spcAft>
                <a:spcPts val="0"/>
              </a:spcAft>
              <a:buFont typeface="Arial" panose="020B0604020202020204" pitchFamily="34" charset="0"/>
              <a:buChar char="•"/>
              <a:defRPr/>
            </a:pPr>
            <a:endParaRPr lang="en-AU" sz="1800" b="0" dirty="0">
              <a:solidFill>
                <a:srgbClr val="EEECE1">
                  <a:lumMod val="10000"/>
                </a:srgb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F41DE009-21BD-2956-02CF-849706E16E3A}"/>
              </a:ext>
            </a:extLst>
          </p:cNvPr>
          <p:cNvSpPr>
            <a:spLocks noGrp="1"/>
          </p:cNvSpPr>
          <p:nvPr>
            <p:ph type="title" idx="4294967295"/>
          </p:nvPr>
        </p:nvSpPr>
        <p:spPr>
          <a:xfrm>
            <a:off x="507303" y="323217"/>
            <a:ext cx="10972800" cy="412750"/>
          </a:xfrm>
        </p:spPr>
        <p:txBody>
          <a:bodyPr>
            <a:noAutofit/>
          </a:bodyPr>
          <a:lstStyle/>
          <a:p>
            <a:r>
              <a:rPr lang="en-US" sz="3000" b="1">
                <a:latin typeface="+mn-lt"/>
              </a:rPr>
              <a:t>Key findings from the first Psychosis data linkage study (2001-2015)</a:t>
            </a:r>
            <a:endParaRPr lang="en-AU" sz="3000" b="1">
              <a:latin typeface="+mn-lt"/>
            </a:endParaRPr>
          </a:p>
        </p:txBody>
      </p:sp>
      <p:cxnSp>
        <p:nvCxnSpPr>
          <p:cNvPr id="5" name="Straight Connector 4">
            <a:extLst>
              <a:ext uri="{FF2B5EF4-FFF2-40B4-BE49-F238E27FC236}">
                <a16:creationId xmlns:a16="http://schemas.microsoft.com/office/drawing/2014/main" id="{8E51A3D0-7AA0-B689-A4E5-863C48468747}"/>
              </a:ext>
            </a:extLst>
          </p:cNvPr>
          <p:cNvCxnSpPr>
            <a:cxnSpLocks/>
          </p:cNvCxnSpPr>
          <p:nvPr/>
        </p:nvCxnSpPr>
        <p:spPr>
          <a:xfrm>
            <a:off x="566095" y="852250"/>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14535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75C76-F32C-F4C7-20F0-8D58B8D20524}"/>
              </a:ext>
            </a:extLst>
          </p:cNvPr>
          <p:cNvPicPr>
            <a:picLocks noChangeAspect="1"/>
          </p:cNvPicPr>
          <p:nvPr/>
        </p:nvPicPr>
        <p:blipFill>
          <a:blip r:embed="rId2"/>
          <a:stretch>
            <a:fillRect/>
          </a:stretch>
        </p:blipFill>
        <p:spPr>
          <a:xfrm>
            <a:off x="57150" y="2446048"/>
            <a:ext cx="4831829" cy="3435476"/>
          </a:xfrm>
          <a:prstGeom prst="rect">
            <a:avLst/>
          </a:prstGeom>
        </p:spPr>
      </p:pic>
      <p:pic>
        <p:nvPicPr>
          <p:cNvPr id="3" name="Picture 2">
            <a:extLst>
              <a:ext uri="{FF2B5EF4-FFF2-40B4-BE49-F238E27FC236}">
                <a16:creationId xmlns:a16="http://schemas.microsoft.com/office/drawing/2014/main" id="{CDE225B9-557D-73F3-BAB5-41898D0FA1C7}"/>
              </a:ext>
            </a:extLst>
          </p:cNvPr>
          <p:cNvPicPr>
            <a:picLocks noChangeAspect="1"/>
          </p:cNvPicPr>
          <p:nvPr/>
        </p:nvPicPr>
        <p:blipFill>
          <a:blip r:embed="rId3"/>
          <a:stretch>
            <a:fillRect/>
          </a:stretch>
        </p:blipFill>
        <p:spPr>
          <a:xfrm>
            <a:off x="4742261" y="2522516"/>
            <a:ext cx="7449739" cy="2356379"/>
          </a:xfrm>
          <a:prstGeom prst="rect">
            <a:avLst/>
          </a:prstGeom>
        </p:spPr>
      </p:pic>
      <p:pic>
        <p:nvPicPr>
          <p:cNvPr id="6" name="Picture 5">
            <a:extLst>
              <a:ext uri="{FF2B5EF4-FFF2-40B4-BE49-F238E27FC236}">
                <a16:creationId xmlns:a16="http://schemas.microsoft.com/office/drawing/2014/main" id="{F4B2EC41-AF95-82FC-A8D0-747EF6A3426E}"/>
              </a:ext>
            </a:extLst>
          </p:cNvPr>
          <p:cNvPicPr>
            <a:picLocks noChangeAspect="1"/>
          </p:cNvPicPr>
          <p:nvPr/>
        </p:nvPicPr>
        <p:blipFill>
          <a:blip r:embed="rId4"/>
          <a:stretch>
            <a:fillRect/>
          </a:stretch>
        </p:blipFill>
        <p:spPr>
          <a:xfrm>
            <a:off x="0" y="0"/>
            <a:ext cx="5254052" cy="1795896"/>
          </a:xfrm>
          <a:prstGeom prst="rect">
            <a:avLst/>
          </a:prstGeom>
        </p:spPr>
      </p:pic>
      <p:sp>
        <p:nvSpPr>
          <p:cNvPr id="5" name="TextBox 4">
            <a:extLst>
              <a:ext uri="{FF2B5EF4-FFF2-40B4-BE49-F238E27FC236}">
                <a16:creationId xmlns:a16="http://schemas.microsoft.com/office/drawing/2014/main" id="{A79A1AA6-D636-EB8E-3A12-375408789F9F}"/>
              </a:ext>
            </a:extLst>
          </p:cNvPr>
          <p:cNvSpPr txBox="1"/>
          <p:nvPr/>
        </p:nvSpPr>
        <p:spPr>
          <a:xfrm>
            <a:off x="381457" y="2089363"/>
            <a:ext cx="4183213" cy="523220"/>
          </a:xfrm>
          <a:prstGeom prst="rect">
            <a:avLst/>
          </a:prstGeom>
          <a:noFill/>
        </p:spPr>
        <p:txBody>
          <a:bodyPr wrap="square">
            <a:spAutoFit/>
          </a:bodyPr>
          <a:lstStyle/>
          <a:p>
            <a:pPr algn="ctr"/>
            <a:r>
              <a:rPr lang="en-AU" sz="1400" b="1"/>
              <a:t>Kaplan-Meier curves for treatment order versus punitive sanction on re-offending</a:t>
            </a:r>
          </a:p>
        </p:txBody>
      </p:sp>
    </p:spTree>
    <p:extLst>
      <p:ext uri="{BB962C8B-B14F-4D97-AF65-F5344CB8AC3E}">
        <p14:creationId xmlns:p14="http://schemas.microsoft.com/office/powerpoint/2010/main" val="288575504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B7167A-3159-30B9-D0FD-B80FB587F441}"/>
              </a:ext>
            </a:extLst>
          </p:cNvPr>
          <p:cNvSpPr>
            <a:spLocks noGrp="1"/>
          </p:cNvSpPr>
          <p:nvPr>
            <p:ph type="title" idx="4294967295"/>
          </p:nvPr>
        </p:nvSpPr>
        <p:spPr>
          <a:xfrm>
            <a:off x="2173265" y="1100138"/>
            <a:ext cx="8298493" cy="2328862"/>
          </a:xfrm>
        </p:spPr>
        <p:txBody>
          <a:bodyPr vert="horz" lIns="91440" tIns="45720" rIns="91440" bIns="45720" rtlCol="0" anchor="b">
            <a:normAutofit/>
          </a:bodyPr>
          <a:lstStyle/>
          <a:p>
            <a:pPr>
              <a:lnSpc>
                <a:spcPct val="90000"/>
              </a:lnSpc>
            </a:pPr>
            <a:r>
              <a:rPr lang="en-US" b="1">
                <a:solidFill>
                  <a:srgbClr val="002060"/>
                </a:solidFill>
                <a:latin typeface="+mn-lt"/>
              </a:rPr>
              <a:t>Updated Data-linkage study </a:t>
            </a:r>
            <a:br>
              <a:rPr lang="en-US" b="1">
                <a:solidFill>
                  <a:srgbClr val="002060"/>
                </a:solidFill>
                <a:latin typeface="+mn-lt"/>
              </a:rPr>
            </a:br>
            <a:r>
              <a:rPr lang="en-US" b="1">
                <a:solidFill>
                  <a:srgbClr val="002060"/>
                </a:solidFill>
                <a:latin typeface="+mn-lt"/>
              </a:rPr>
              <a:t>(2001-2020)</a:t>
            </a:r>
          </a:p>
        </p:txBody>
      </p:sp>
    </p:spTree>
    <p:extLst>
      <p:ext uri="{BB962C8B-B14F-4D97-AF65-F5344CB8AC3E}">
        <p14:creationId xmlns:p14="http://schemas.microsoft.com/office/powerpoint/2010/main" val="22368876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9D5F9-C731-80FB-0C14-601C44DD9EB4}"/>
              </a:ext>
            </a:extLst>
          </p:cNvPr>
          <p:cNvSpPr>
            <a:spLocks noGrp="1"/>
          </p:cNvSpPr>
          <p:nvPr>
            <p:ph sz="quarter" idx="4294967295"/>
          </p:nvPr>
        </p:nvSpPr>
        <p:spPr>
          <a:xfrm>
            <a:off x="532357" y="1030244"/>
            <a:ext cx="10782300" cy="4981575"/>
          </a:xfrm>
        </p:spPr>
        <p:txBody>
          <a:bodyPr>
            <a:normAutofit fontScale="55000" lnSpcReduction="20000"/>
          </a:bodyPr>
          <a:lstStyle/>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NSW Admitted Patient Data Collection (APDC)</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NSW Emergency Department Data Collection (EDDC)</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NSW Mental Health Ambulatory Data Collection (MH-AMB)</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Mental Health Outcomes and Assessment Tool Collection (MH-OAT)</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NSW Bureau of Crime Statistics and Research Reoffending Database (ROD)</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NSW Offender Integrated Management System (OIMS)*</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The NSW Registry of Births, Deaths and Marriages (RBDM) death registrations</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ea typeface="Times New Roman" panose="02020603050405020304" pitchFamily="18" charset="0"/>
              </a:rPr>
              <a:t>Australian Bureau of Statistics (ABS) mortality dataset</a:t>
            </a: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highlight>
                  <a:srgbClr val="C0C0C0"/>
                </a:highlight>
                <a:ea typeface="Times New Roman" panose="02020603050405020304" pitchFamily="18" charset="0"/>
              </a:rPr>
              <a:t>NSW Controlled Drugs Data Collection (</a:t>
            </a:r>
            <a:r>
              <a:rPr lang="en-AU" b="0" err="1">
                <a:solidFill>
                  <a:srgbClr val="000000"/>
                </a:solidFill>
                <a:highlight>
                  <a:srgbClr val="C0C0C0"/>
                </a:highlight>
                <a:ea typeface="Times New Roman" panose="02020603050405020304" pitchFamily="18" charset="0"/>
              </a:rPr>
              <a:t>CoDDaC</a:t>
            </a:r>
            <a:r>
              <a:rPr lang="en-AU" b="0">
                <a:solidFill>
                  <a:srgbClr val="000000"/>
                </a:solidFill>
                <a:highlight>
                  <a:srgbClr val="C0C0C0"/>
                </a:highlight>
                <a:ea typeface="Times New Roman" panose="02020603050405020304" pitchFamily="18" charset="0"/>
              </a:rPr>
              <a:t>) </a:t>
            </a:r>
            <a:r>
              <a:rPr lang="en-AU">
                <a:solidFill>
                  <a:srgbClr val="000000"/>
                </a:solidFill>
                <a:highlight>
                  <a:srgbClr val="C0C0C0"/>
                </a:highlight>
                <a:ea typeface="Times New Roman" panose="02020603050405020304" pitchFamily="18" charset="0"/>
              </a:rPr>
              <a:t>(NEW)</a:t>
            </a:r>
            <a:endParaRPr lang="en-AU" b="0">
              <a:solidFill>
                <a:srgbClr val="000000"/>
              </a:solidFill>
              <a:highlight>
                <a:srgbClr val="C0C0C0"/>
              </a:highlight>
              <a:ea typeface="Times New Roman" panose="02020603050405020304" pitchFamily="18" charset="0"/>
            </a:endParaRP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highlight>
                  <a:srgbClr val="C0C0C0"/>
                </a:highlight>
                <a:ea typeface="Times New Roman" panose="02020603050405020304" pitchFamily="18" charset="0"/>
              </a:rPr>
              <a:t>Housing Operations Management and Extended Services Database (HOMES) - NSW Dept. of Communities &amp; Justice  </a:t>
            </a:r>
            <a:r>
              <a:rPr lang="en-AU">
                <a:solidFill>
                  <a:srgbClr val="000000"/>
                </a:solidFill>
                <a:highlight>
                  <a:srgbClr val="C0C0C0"/>
                </a:highlight>
                <a:ea typeface="Times New Roman" panose="02020603050405020304" pitchFamily="18" charset="0"/>
              </a:rPr>
              <a:t>(NEW)</a:t>
            </a:r>
            <a:endParaRPr lang="en-AU" b="0">
              <a:solidFill>
                <a:srgbClr val="000000"/>
              </a:solidFill>
              <a:highlight>
                <a:srgbClr val="C0C0C0"/>
              </a:highlight>
              <a:ea typeface="Times New Roman" panose="02020603050405020304" pitchFamily="18" charset="0"/>
            </a:endParaRP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highlight>
                  <a:srgbClr val="C0C0C0"/>
                </a:highlight>
                <a:ea typeface="Times New Roman" panose="02020603050405020304" pitchFamily="18" charset="0"/>
              </a:rPr>
              <a:t>Client Information Management System (CIMS) NSW Dept. of Communities &amp; Justice  </a:t>
            </a:r>
            <a:r>
              <a:rPr lang="en-AU">
                <a:solidFill>
                  <a:srgbClr val="000000"/>
                </a:solidFill>
                <a:highlight>
                  <a:srgbClr val="C0C0C0"/>
                </a:highlight>
                <a:ea typeface="Times New Roman" panose="02020603050405020304" pitchFamily="18" charset="0"/>
              </a:rPr>
              <a:t>(NEW)</a:t>
            </a:r>
            <a:endParaRPr lang="en-AU" b="0">
              <a:solidFill>
                <a:srgbClr val="000000"/>
              </a:solidFill>
              <a:highlight>
                <a:srgbClr val="C0C0C0"/>
              </a:highlight>
              <a:ea typeface="Times New Roman" panose="02020603050405020304" pitchFamily="18" charset="0"/>
            </a:endParaRP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highlight>
                  <a:srgbClr val="C0C0C0"/>
                </a:highlight>
                <a:ea typeface="Times New Roman" panose="02020603050405020304" pitchFamily="18" charset="0"/>
              </a:rPr>
              <a:t>Child Protection database from NSW Dept. of Communities &amp; Justice  </a:t>
            </a:r>
            <a:r>
              <a:rPr lang="en-AU">
                <a:solidFill>
                  <a:srgbClr val="000000"/>
                </a:solidFill>
                <a:highlight>
                  <a:srgbClr val="C0C0C0"/>
                </a:highlight>
                <a:ea typeface="Times New Roman" panose="02020603050405020304" pitchFamily="18" charset="0"/>
              </a:rPr>
              <a:t>(NEW)</a:t>
            </a:r>
            <a:endParaRPr lang="en-AU" b="0">
              <a:solidFill>
                <a:srgbClr val="000000"/>
              </a:solidFill>
              <a:highlight>
                <a:srgbClr val="C0C0C0"/>
              </a:highlight>
              <a:ea typeface="Times New Roman" panose="02020603050405020304" pitchFamily="18" charset="0"/>
            </a:endParaRP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highlight>
                  <a:srgbClr val="C0C0C0"/>
                </a:highlight>
                <a:ea typeface="Times New Roman" panose="02020603050405020304" pitchFamily="18" charset="0"/>
              </a:rPr>
              <a:t>Out of Home Care database from NSW Dept. of Communities &amp; Justice  </a:t>
            </a:r>
            <a:r>
              <a:rPr lang="en-AU">
                <a:solidFill>
                  <a:srgbClr val="000000"/>
                </a:solidFill>
                <a:highlight>
                  <a:srgbClr val="C0C0C0"/>
                </a:highlight>
                <a:ea typeface="Times New Roman" panose="02020603050405020304" pitchFamily="18" charset="0"/>
              </a:rPr>
              <a:t>(NEW)</a:t>
            </a:r>
            <a:endParaRPr lang="en-AU" b="0">
              <a:solidFill>
                <a:srgbClr val="000000"/>
              </a:solidFill>
              <a:highlight>
                <a:srgbClr val="C0C0C0"/>
              </a:highlight>
              <a:ea typeface="Times New Roman" panose="02020603050405020304" pitchFamily="18" charset="0"/>
            </a:endParaRPr>
          </a:p>
          <a:p>
            <a:pPr marL="342900" indent="-342900" algn="just" defTabSz="914400" fontAlgn="auto">
              <a:lnSpc>
                <a:spcPct val="150000"/>
              </a:lnSpc>
              <a:spcBef>
                <a:spcPts val="0"/>
              </a:spcBef>
              <a:spcAft>
                <a:spcPts val="0"/>
              </a:spcAft>
              <a:buFont typeface="+mj-lt"/>
              <a:buAutoNum type="arabicPeriod"/>
              <a:defRPr/>
            </a:pPr>
            <a:r>
              <a:rPr lang="en-AU" b="0">
                <a:solidFill>
                  <a:srgbClr val="000000"/>
                </a:solidFill>
                <a:highlight>
                  <a:srgbClr val="C0C0C0"/>
                </a:highlight>
                <a:ea typeface="Times New Roman" panose="02020603050405020304" pitchFamily="18" charset="0"/>
              </a:rPr>
              <a:t>NSW Mental Health Review Tribunal database </a:t>
            </a:r>
            <a:r>
              <a:rPr lang="en-AU">
                <a:solidFill>
                  <a:srgbClr val="000000"/>
                </a:solidFill>
                <a:highlight>
                  <a:srgbClr val="C0C0C0"/>
                </a:highlight>
                <a:ea typeface="Times New Roman" panose="02020603050405020304" pitchFamily="18" charset="0"/>
              </a:rPr>
              <a:t>(NEW)</a:t>
            </a:r>
          </a:p>
          <a:p>
            <a:pPr marL="342900" indent="-342900" algn="just" defTabSz="914400" fontAlgn="auto">
              <a:lnSpc>
                <a:spcPct val="150000"/>
              </a:lnSpc>
              <a:spcAft>
                <a:spcPts val="0"/>
              </a:spcAft>
              <a:buFont typeface="+mj-lt"/>
              <a:buAutoNum type="arabicPeriod"/>
              <a:defRPr/>
            </a:pPr>
            <a:endParaRPr lang="en-AU" sz="1200" b="0">
              <a:solidFill>
                <a:srgbClr val="000000"/>
              </a:solidFill>
              <a:highlight>
                <a:srgbClr val="C0C0C0"/>
              </a:highlight>
              <a:latin typeface="Times New Roman" panose="02020603050405020304" pitchFamily="18" charset="0"/>
              <a:ea typeface="Times New Roman" panose="02020603050405020304" pitchFamily="18" charset="0"/>
            </a:endParaRPr>
          </a:p>
          <a:p>
            <a:pPr indent="0" defTabSz="914400" fontAlgn="auto">
              <a:spcAft>
                <a:spcPts val="0"/>
              </a:spcAft>
              <a:buNone/>
              <a:defRPr/>
            </a:pPr>
            <a:r>
              <a:rPr lang="en-AU" sz="1600" b="0">
                <a:solidFill>
                  <a:srgbClr val="000000"/>
                </a:solidFill>
                <a:latin typeface="Times New Roman" panose="02020603050405020304" pitchFamily="18" charset="0"/>
                <a:ea typeface="Times New Roman" panose="02020603050405020304" pitchFamily="18" charset="0"/>
              </a:rPr>
              <a:t>* For this study, we received some additional datasets associated with the NSW Offender Integrated Management System (OIMS) along with the custody episodes data i.e., alerts, prisoner movements, in prison programs, self-harm records, LSI-R and ISQ datasets.</a:t>
            </a:r>
            <a:endParaRPr lang="en-AU" sz="2200" b="0">
              <a:solidFill>
                <a:prstClr val="black"/>
              </a:solidFill>
              <a:latin typeface="Calibri"/>
            </a:endParaRPr>
          </a:p>
          <a:p>
            <a:endParaRPr lang="en-AU"/>
          </a:p>
        </p:txBody>
      </p:sp>
      <p:sp>
        <p:nvSpPr>
          <p:cNvPr id="4" name="Title 3">
            <a:extLst>
              <a:ext uri="{FF2B5EF4-FFF2-40B4-BE49-F238E27FC236}">
                <a16:creationId xmlns:a16="http://schemas.microsoft.com/office/drawing/2014/main" id="{177C9A88-2620-1006-5099-957CF20E9720}"/>
              </a:ext>
            </a:extLst>
          </p:cNvPr>
          <p:cNvSpPr>
            <a:spLocks noGrp="1"/>
          </p:cNvSpPr>
          <p:nvPr>
            <p:ph type="title" idx="4294967295"/>
          </p:nvPr>
        </p:nvSpPr>
        <p:spPr>
          <a:xfrm>
            <a:off x="475989" y="207962"/>
            <a:ext cx="10838668" cy="395720"/>
          </a:xfrm>
        </p:spPr>
        <p:txBody>
          <a:bodyPr>
            <a:normAutofit fontScale="90000"/>
          </a:bodyPr>
          <a:lstStyle/>
          <a:p>
            <a:r>
              <a:rPr lang="en-AU" b="1">
                <a:latin typeface="+mn-lt"/>
              </a:rPr>
              <a:t>Data collections</a:t>
            </a:r>
          </a:p>
        </p:txBody>
      </p:sp>
      <p:cxnSp>
        <p:nvCxnSpPr>
          <p:cNvPr id="2" name="Straight Connector 1">
            <a:extLst>
              <a:ext uri="{FF2B5EF4-FFF2-40B4-BE49-F238E27FC236}">
                <a16:creationId xmlns:a16="http://schemas.microsoft.com/office/drawing/2014/main" id="{E55F8131-8ABD-E9F7-E6A1-F03B42826F96}"/>
              </a:ext>
            </a:extLst>
          </p:cNvPr>
          <p:cNvCxnSpPr>
            <a:cxnSpLocks/>
          </p:cNvCxnSpPr>
          <p:nvPr/>
        </p:nvCxnSpPr>
        <p:spPr>
          <a:xfrm>
            <a:off x="609890" y="788907"/>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8740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diagram, plan, rectangle&#10;&#10;Description automatically generated">
            <a:extLst>
              <a:ext uri="{FF2B5EF4-FFF2-40B4-BE49-F238E27FC236}">
                <a16:creationId xmlns:a16="http://schemas.microsoft.com/office/drawing/2014/main" id="{7FE643A4-3561-1145-1404-4AE351C96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641" y="623454"/>
            <a:ext cx="9698224" cy="6858000"/>
          </a:xfrm>
          <a:prstGeom prst="rect">
            <a:avLst/>
          </a:prstGeom>
        </p:spPr>
      </p:pic>
      <p:sp>
        <p:nvSpPr>
          <p:cNvPr id="9" name="Title 1">
            <a:extLst>
              <a:ext uri="{FF2B5EF4-FFF2-40B4-BE49-F238E27FC236}">
                <a16:creationId xmlns:a16="http://schemas.microsoft.com/office/drawing/2014/main" id="{3FBE9A65-C1EB-45E5-D4D4-490F7B7BF6DB}"/>
              </a:ext>
            </a:extLst>
          </p:cNvPr>
          <p:cNvSpPr txBox="1">
            <a:spLocks/>
          </p:cNvSpPr>
          <p:nvPr/>
        </p:nvSpPr>
        <p:spPr>
          <a:xfrm>
            <a:off x="705643" y="210704"/>
            <a:ext cx="10780713" cy="41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a:latin typeface="+mn-lt"/>
              </a:rPr>
              <a:t>Linkage schema (2001-2020 Cohort)</a:t>
            </a:r>
          </a:p>
        </p:txBody>
      </p:sp>
      <p:cxnSp>
        <p:nvCxnSpPr>
          <p:cNvPr id="10" name="Straight Connector 9">
            <a:extLst>
              <a:ext uri="{FF2B5EF4-FFF2-40B4-BE49-F238E27FC236}">
                <a16:creationId xmlns:a16="http://schemas.microsoft.com/office/drawing/2014/main" id="{8E06EC1D-A301-76BB-03F5-A73AF061CAEC}"/>
              </a:ext>
            </a:extLst>
          </p:cNvPr>
          <p:cNvCxnSpPr>
            <a:cxnSpLocks/>
          </p:cNvCxnSpPr>
          <p:nvPr/>
        </p:nvCxnSpPr>
        <p:spPr>
          <a:xfrm>
            <a:off x="839081" y="789708"/>
            <a:ext cx="1436270" cy="0"/>
          </a:xfrm>
          <a:prstGeom prst="line">
            <a:avLst/>
          </a:prstGeom>
          <a:ln w="76200">
            <a:solidFill>
              <a:srgbClr val="FFD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41576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713446BA-2794-4EBA-8A76-FAB1A594F2BE}"/>
</file>

<file path=customXml/itemProps2.xml><?xml version="1.0" encoding="utf-8"?>
<ds:datastoreItem xmlns:ds="http://schemas.openxmlformats.org/officeDocument/2006/customXml" ds:itemID="{789D261B-8013-4295-94EF-0E0E97BB6695}"/>
</file>

<file path=customXml/itemProps3.xml><?xml version="1.0" encoding="utf-8"?>
<ds:datastoreItem xmlns:ds="http://schemas.openxmlformats.org/officeDocument/2006/customXml" ds:itemID="{EF455EED-66D5-4D22-B2EC-06C650EA3F68}"/>
</file>

<file path=docProps/app.xml><?xml version="1.0" encoding="utf-8"?>
<Properties xmlns="http://schemas.openxmlformats.org/officeDocument/2006/extended-properties" xmlns:vt="http://schemas.openxmlformats.org/officeDocument/2006/docPropsVTypes">
  <Template/>
  <TotalTime>2089</TotalTime>
  <Words>2668</Words>
  <Application>Microsoft Office PowerPoint</Application>
  <PresentationFormat>Widescreen</PresentationFormat>
  <Paragraphs>239</Paragraphs>
  <Slides>40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Yu Gothic Light</vt:lpstr>
      <vt:lpstr>Yu Mincho</vt:lpstr>
      <vt:lpstr>Arial</vt:lpstr>
      <vt:lpstr>Calibri</vt:lpstr>
      <vt:lpstr>Calibri Light</vt:lpstr>
      <vt:lpstr>Sommet bold</vt:lpstr>
      <vt:lpstr>Source Sans Pro</vt:lpstr>
      <vt:lpstr>Symbol</vt:lpstr>
      <vt:lpstr>Times New Roman</vt:lpstr>
      <vt:lpstr>Wingdings</vt:lpstr>
      <vt:lpstr>Wingdings,Sans-Serif</vt:lpstr>
      <vt:lpstr>Office Theme</vt:lpstr>
      <vt:lpstr>PowerPoint Presentation</vt:lpstr>
      <vt:lpstr>PowerPoint Presentation</vt:lpstr>
      <vt:lpstr>Presentation</vt:lpstr>
      <vt:lpstr>Psychosis</vt:lpstr>
      <vt:lpstr>Key findings from the first Psychosis data linkage study (2001-2015)</vt:lpstr>
      <vt:lpstr>PowerPoint Presentation</vt:lpstr>
      <vt:lpstr>Updated Data-linkage study  (2001-2020)</vt:lpstr>
      <vt:lpstr>Data collections</vt:lpstr>
      <vt:lpstr>PowerPoint Presentation</vt:lpstr>
      <vt:lpstr>PowerPoint Presentation</vt:lpstr>
      <vt:lpstr>Cohort definition</vt:lpstr>
      <vt:lpstr>Characteristics of the study population</vt:lpstr>
      <vt:lpstr>Recency of psychosis diagnosis</vt:lpstr>
      <vt:lpstr>Recency of diagnosis of psychosis by year &amp; lifetime diagnosis (all cases) – July 2001-June 2020</vt:lpstr>
      <vt:lpstr>Recency of psychosis diagnosis</vt:lpstr>
      <vt:lpstr>Offending behaviour</vt:lpstr>
      <vt:lpstr>Prison Episodes</vt:lpstr>
      <vt:lpstr>PowerPoint Presentation</vt:lpstr>
      <vt:lpstr>  Recency of diagnosis of psychosis and prison episodes for most recent year (2019-2020) </vt:lpstr>
      <vt:lpstr>Self-harm in Prison</vt:lpstr>
      <vt:lpstr>Self-harm incidents in prison</vt:lpstr>
      <vt:lpstr>Adjusted* odds ratios for self-harm in prison- 2001-2020 </vt:lpstr>
      <vt:lpstr>Prison alerts and self-harm</vt:lpstr>
      <vt:lpstr>PowerPoint Presentation</vt:lpstr>
      <vt:lpstr>Prison Programs</vt:lpstr>
      <vt:lpstr>Prison programs</vt:lpstr>
      <vt:lpstr>Programs commenced vs. completed in cases (n=14,769) and controls (n=2,680) –2001 - 2020</vt:lpstr>
      <vt:lpstr>Post-release reoffending  </vt:lpstr>
      <vt:lpstr>PowerPoint Presentation</vt:lpstr>
      <vt:lpstr> Adjusted* hazard ratios for reoffending in prisoners with psychosis released from prison up to June 2018 and followed-up until 2020</vt:lpstr>
      <vt:lpstr>PowerPoint Presentation</vt:lpstr>
      <vt:lpstr>PowerPoint Presentation</vt:lpstr>
      <vt:lpstr>Relationship between stable housing and post-release contact with community mental health services</vt:lpstr>
      <vt:lpstr>Adjusted odds of having post-release contact with community mental health services in released prisoners with a prior diagnosis of psychosis (released up to June 2018 and followed up until 2020) </vt:lpstr>
      <vt:lpstr>Mortality in the cohort</vt:lpstr>
      <vt:lpstr> Results  </vt:lpstr>
      <vt:lpstr>Conclusions</vt:lpstr>
      <vt:lpstr>Future research</vt:lpstr>
      <vt:lpstr>The End</vt:lpstr>
      <vt:lpstr>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psychoses and offending in New South Wales (NSW) from two population-based data-linkage studies</dc:title>
  <dc:creator>Rebecca Ivers</dc:creator>
  <cp:lastModifiedBy>Elias Tannous</cp:lastModifiedBy>
  <cp:revision>3</cp:revision>
  <cp:lastPrinted>2023-08-11T12:30:58Z</cp:lastPrinted>
  <dcterms:created xsi:type="dcterms:W3CDTF">2021-08-29T08:22:09Z</dcterms:created>
  <dcterms:modified xsi:type="dcterms:W3CDTF">2023-08-14T03:25:13Z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Report|55c057c3-5c13-4ca6-8dab-3fe1e0497fe2</vt:lpwstr>
  </property>
  <property fmtid="{D5CDD505-2E9C-101B-9397-08002B2CF9AE}" pid="4" name="Content tags">
    <vt:lpwstr>105;#Conference proceedings / Presentations|c21264d4-9564-4e41-9805-0fcb8759ef5a</vt:lpwstr>
  </property>
  <property fmtid="{D5CDD505-2E9C-101B-9397-08002B2CF9AE}" pid="5" name="DC.Type.DocType (JSMS">
    <vt:lpwstr>28;#Report|55c057c3-5c13-4ca6-8dab-3fe1e0497fe2</vt:lpwstr>
  </property>
</Properties>
</file>