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7"/>
  </p:notesMasterIdLst>
  <p:handoutMasterIdLst>
    <p:handoutMasterId r:id="rId38"/>
  </p:handoutMasterIdLst>
  <p:sldIdLst>
    <p:sldId id="342" r:id="rId5"/>
    <p:sldId id="817" r:id="rId6"/>
    <p:sldId id="845" r:id="rId7"/>
    <p:sldId id="848" r:id="rId8"/>
    <p:sldId id="850" r:id="rId9"/>
    <p:sldId id="851" r:id="rId10"/>
    <p:sldId id="855" r:id="rId11"/>
    <p:sldId id="856" r:id="rId12"/>
    <p:sldId id="832" r:id="rId13"/>
    <p:sldId id="834" r:id="rId14"/>
    <p:sldId id="808" r:id="rId15"/>
    <p:sldId id="804" r:id="rId16"/>
    <p:sldId id="835" r:id="rId17"/>
    <p:sldId id="836" r:id="rId18"/>
    <p:sldId id="837" r:id="rId19"/>
    <p:sldId id="823" r:id="rId20"/>
    <p:sldId id="820" r:id="rId21"/>
    <p:sldId id="830" r:id="rId22"/>
    <p:sldId id="853" r:id="rId23"/>
    <p:sldId id="854" r:id="rId24"/>
    <p:sldId id="375" r:id="rId25"/>
    <p:sldId id="777" r:id="rId26"/>
    <p:sldId id="356" r:id="rId27"/>
    <p:sldId id="803" r:id="rId28"/>
    <p:sldId id="802" r:id="rId29"/>
    <p:sldId id="838" r:id="rId30"/>
    <p:sldId id="857" r:id="rId31"/>
    <p:sldId id="822" r:id="rId32"/>
    <p:sldId id="280" r:id="rId33"/>
    <p:sldId id="336" r:id="rId34"/>
    <p:sldId id="782" r:id="rId35"/>
    <p:sldId id="844" r:id="rId36"/>
  </p:sldIdLst>
  <p:sldSz cx="18288000" cy="10287000"/>
  <p:notesSz cx="7099300" cy="10234613"/>
  <p:defaultTextStyle>
    <a:defPPr>
      <a:defRPr lang="en-US"/>
    </a:defPPr>
    <a:lvl1pPr marL="0" algn="l" defTabSz="1371191" rtl="0" eaLnBrk="1" latinLnBrk="0" hangingPunct="1">
      <a:defRPr sz="2700" kern="1200">
        <a:solidFill>
          <a:schemeClr val="tx1"/>
        </a:solidFill>
        <a:latin typeface="+mn-lt"/>
        <a:ea typeface="+mn-ea"/>
        <a:cs typeface="+mn-cs"/>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C377F19-5287-47EC-BFA1-F205AB4667EE}">
          <p14:sldIdLst>
            <p14:sldId id="342"/>
          </p14:sldIdLst>
        </p14:section>
        <p14:section name="About Us" id="{A095DFBB-444B-4881-A666-B7D05C055B88}">
          <p14:sldIdLst>
            <p14:sldId id="817"/>
            <p14:sldId id="845"/>
            <p14:sldId id="848"/>
            <p14:sldId id="850"/>
            <p14:sldId id="851"/>
            <p14:sldId id="855"/>
            <p14:sldId id="856"/>
            <p14:sldId id="832"/>
            <p14:sldId id="834"/>
            <p14:sldId id="808"/>
            <p14:sldId id="804"/>
            <p14:sldId id="835"/>
            <p14:sldId id="836"/>
            <p14:sldId id="837"/>
            <p14:sldId id="823"/>
            <p14:sldId id="820"/>
            <p14:sldId id="830"/>
            <p14:sldId id="853"/>
            <p14:sldId id="854"/>
            <p14:sldId id="375"/>
            <p14:sldId id="777"/>
            <p14:sldId id="356"/>
            <p14:sldId id="803"/>
            <p14:sldId id="802"/>
            <p14:sldId id="838"/>
            <p14:sldId id="857"/>
            <p14:sldId id="822"/>
            <p14:sldId id="280"/>
            <p14:sldId id="336"/>
          </p14:sldIdLst>
        </p14:section>
        <p14:section name="Break" id="{C7FFCBB5-14DB-44EF-B44A-0F6D19707353}">
          <p14:sldIdLst>
            <p14:sldId id="782"/>
            <p14:sldId id="844"/>
          </p14:sldIdLst>
        </p14:section>
        <p14:section name="Chart" id="{00B1C36F-B873-47F1-8A69-DD3929660EBB}">
          <p14:sldIdLst/>
        </p14:section>
        <p14:section name="Tables" id="{26149D23-B9FB-4FAA-90E1-A47E2BF1A443}">
          <p14:sldIdLst/>
        </p14:section>
        <p14:section name="Infographic" id="{6A7DD649-1A7B-4694-8B32-B54F6C0EAA20}">
          <p14:sldIdLst/>
        </p14:section>
        <p14:section name="Quote" id="{D2EBCDEB-03B6-4BFF-B583-3EFB8B11ED61}">
          <p14:sldIdLst/>
        </p14:section>
        <p14:section name="Ending Slides" id="{74477D7E-995B-457A-AF88-4CBD6C78AF25}">
          <p14:sldIdLst/>
        </p14:section>
        <p14:section name="Icons" id="{B15C361D-D0A3-4762-A16F-0ACC0FDE1EF7}">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AEED2A-11B1-D3A7-2BDF-D617DF1F3004}" name="Stephanie Ramsey" initials="SR" userId="S::Stephanie.Ramsey@justice.nsw.gov.au::1ff589f9-f3a3-468e-bbd0-dc5a7b991d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DOK"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06C"/>
    <a:srgbClr val="FFFFFF"/>
    <a:srgbClr val="8DA3B7"/>
    <a:srgbClr val="FF8080"/>
    <a:srgbClr val="00368D"/>
    <a:srgbClr val="052963"/>
    <a:srgbClr val="2B2654"/>
    <a:srgbClr val="8D8CDA"/>
    <a:srgbClr val="0400AD"/>
    <a:srgbClr val="432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C60CD-7595-44D3-A09B-F73595192E01}" v="34" dt="2023-08-14T13:32:08.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79352" autoAdjust="0"/>
  </p:normalViewPr>
  <p:slideViewPr>
    <p:cSldViewPr snapToGrid="0">
      <p:cViewPr varScale="1">
        <p:scale>
          <a:sx n="58" d="100"/>
          <a:sy n="58" d="100"/>
        </p:scale>
        <p:origin x="486" y="96"/>
      </p:cViewPr>
      <p:guideLst>
        <p:guide orient="horz" pos="3240"/>
        <p:guide pos="5760"/>
      </p:guideLst>
    </p:cSldViewPr>
  </p:slideViewPr>
  <p:outlineViewPr>
    <p:cViewPr>
      <p:scale>
        <a:sx n="33" d="100"/>
        <a:sy n="33" d="100"/>
      </p:scale>
      <p:origin x="0" y="-54"/>
    </p:cViewPr>
  </p:outlineViewPr>
  <p:notesTextViewPr>
    <p:cViewPr>
      <p:scale>
        <a:sx n="1" d="1"/>
        <a:sy n="1" d="1"/>
      </p:scale>
      <p:origin x="0" y="0"/>
    </p:cViewPr>
  </p:notesTextViewPr>
  <p:notesViewPr>
    <p:cSldViewPr snapToGrid="0">
      <p:cViewPr varScale="1">
        <p:scale>
          <a:sx n="54" d="100"/>
          <a:sy n="54" d="100"/>
        </p:scale>
        <p:origin x="28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75AAF-1436-481C-9086-1F0011D41E2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A7BF166E-A117-4591-AA48-EF2FBEFF8BAD}">
      <dgm:prSet phldrT="[Text]"/>
      <dgm:spPr>
        <a:solidFill>
          <a:schemeClr val="bg1"/>
        </a:solidFill>
        <a:ln w="57150">
          <a:solidFill>
            <a:srgbClr val="453977"/>
          </a:solidFill>
        </a:ln>
      </dgm:spPr>
      <dgm:t>
        <a:bodyPr/>
        <a:lstStyle/>
        <a:p>
          <a:r>
            <a:rPr lang="en-AU" dirty="0"/>
            <a:t> </a:t>
          </a:r>
        </a:p>
      </dgm:t>
    </dgm:pt>
    <dgm:pt modelId="{D5CA67EE-E66F-4E4E-B4F2-8946803CA303}" type="parTrans" cxnId="{3BD839BC-7BDB-436B-8167-F565A96E2079}">
      <dgm:prSet/>
      <dgm:spPr/>
      <dgm:t>
        <a:bodyPr/>
        <a:lstStyle/>
        <a:p>
          <a:endParaRPr lang="en-AU"/>
        </a:p>
      </dgm:t>
    </dgm:pt>
    <dgm:pt modelId="{D71C1210-2643-46B8-8F19-4DC97647ED4D}" type="sibTrans" cxnId="{3BD839BC-7BDB-436B-8167-F565A96E2079}">
      <dgm:prSet/>
      <dgm:spPr>
        <a:solidFill>
          <a:srgbClr val="055A42"/>
        </a:solidFill>
      </dgm:spPr>
      <dgm:t>
        <a:bodyPr/>
        <a:lstStyle/>
        <a:p>
          <a:endParaRPr lang="en-AU"/>
        </a:p>
      </dgm:t>
    </dgm:pt>
    <dgm:pt modelId="{9DE4E3C2-D66A-4955-BCC4-FF88722A9BE5}">
      <dgm:prSet phldrT="[Text]"/>
      <dgm:spPr>
        <a:solidFill>
          <a:schemeClr val="bg1"/>
        </a:solidFill>
        <a:ln w="57150">
          <a:solidFill>
            <a:srgbClr val="453977"/>
          </a:solidFill>
        </a:ln>
      </dgm:spPr>
      <dgm:t>
        <a:bodyPr/>
        <a:lstStyle/>
        <a:p>
          <a:r>
            <a:rPr lang="en-AU" dirty="0"/>
            <a:t> </a:t>
          </a:r>
        </a:p>
      </dgm:t>
    </dgm:pt>
    <dgm:pt modelId="{31E016BD-ED8C-42F5-B4F1-50A8D9A135A7}" type="parTrans" cxnId="{4307FFF4-18B9-459E-9320-0C60D19F21E7}">
      <dgm:prSet/>
      <dgm:spPr/>
      <dgm:t>
        <a:bodyPr/>
        <a:lstStyle/>
        <a:p>
          <a:endParaRPr lang="en-AU"/>
        </a:p>
      </dgm:t>
    </dgm:pt>
    <dgm:pt modelId="{301A3EBB-9BA7-45D8-B613-61E5E4B20D3B}" type="sibTrans" cxnId="{4307FFF4-18B9-459E-9320-0C60D19F21E7}">
      <dgm:prSet/>
      <dgm:spPr>
        <a:solidFill>
          <a:srgbClr val="055A42"/>
        </a:solidFill>
      </dgm:spPr>
      <dgm:t>
        <a:bodyPr/>
        <a:lstStyle/>
        <a:p>
          <a:endParaRPr lang="en-AU"/>
        </a:p>
      </dgm:t>
    </dgm:pt>
    <dgm:pt modelId="{6FE5DE41-B9F1-44BA-9ECF-8C8CEA6D8D75}">
      <dgm:prSet phldrT="[Text]"/>
      <dgm:spPr>
        <a:solidFill>
          <a:schemeClr val="bg1"/>
        </a:solidFill>
        <a:ln w="57150">
          <a:solidFill>
            <a:srgbClr val="453977"/>
          </a:solidFill>
        </a:ln>
      </dgm:spPr>
      <dgm:t>
        <a:bodyPr/>
        <a:lstStyle/>
        <a:p>
          <a:r>
            <a:rPr lang="en-AU" dirty="0"/>
            <a:t> </a:t>
          </a:r>
        </a:p>
      </dgm:t>
    </dgm:pt>
    <dgm:pt modelId="{B5656CA2-E1D7-41DC-854E-12E92295308C}" type="parTrans" cxnId="{A06AD6C3-D696-446C-91CA-BE8124121B71}">
      <dgm:prSet/>
      <dgm:spPr/>
      <dgm:t>
        <a:bodyPr/>
        <a:lstStyle/>
        <a:p>
          <a:endParaRPr lang="en-AU"/>
        </a:p>
      </dgm:t>
    </dgm:pt>
    <dgm:pt modelId="{02C4C67C-040B-4F80-8844-619C00B1D95E}" type="sibTrans" cxnId="{A06AD6C3-D696-446C-91CA-BE8124121B71}">
      <dgm:prSet/>
      <dgm:spPr>
        <a:solidFill>
          <a:srgbClr val="055A42"/>
        </a:solidFill>
      </dgm:spPr>
      <dgm:t>
        <a:bodyPr/>
        <a:lstStyle/>
        <a:p>
          <a:endParaRPr lang="en-AU"/>
        </a:p>
      </dgm:t>
    </dgm:pt>
    <dgm:pt modelId="{A38E1EEF-3450-4CB9-93D3-1D9C60216750}">
      <dgm:prSet phldrT="[Text]"/>
      <dgm:spPr>
        <a:solidFill>
          <a:schemeClr val="bg1"/>
        </a:solidFill>
        <a:ln w="57150">
          <a:solidFill>
            <a:srgbClr val="453977"/>
          </a:solidFill>
        </a:ln>
      </dgm:spPr>
      <dgm:t>
        <a:bodyPr/>
        <a:lstStyle/>
        <a:p>
          <a:endParaRPr lang="en-AU" dirty="0"/>
        </a:p>
      </dgm:t>
    </dgm:pt>
    <dgm:pt modelId="{97E0EFCA-E48F-496D-B122-C6EDD3E2E146}" type="parTrans" cxnId="{C6F6E5DD-F1C8-44A2-B1FE-5ADF6C0BCECA}">
      <dgm:prSet/>
      <dgm:spPr/>
      <dgm:t>
        <a:bodyPr/>
        <a:lstStyle/>
        <a:p>
          <a:endParaRPr lang="en-AU"/>
        </a:p>
      </dgm:t>
    </dgm:pt>
    <dgm:pt modelId="{6E5DED04-9102-467B-8010-2675AF8A5E3A}" type="sibTrans" cxnId="{C6F6E5DD-F1C8-44A2-B1FE-5ADF6C0BCECA}">
      <dgm:prSet/>
      <dgm:spPr>
        <a:solidFill>
          <a:srgbClr val="055A42"/>
        </a:solidFill>
      </dgm:spPr>
      <dgm:t>
        <a:bodyPr/>
        <a:lstStyle/>
        <a:p>
          <a:endParaRPr lang="en-AU"/>
        </a:p>
      </dgm:t>
    </dgm:pt>
    <dgm:pt modelId="{92573A5C-4AFF-42A0-A312-EF0E7B8EB310}">
      <dgm:prSet phldrT="[Text]"/>
      <dgm:spPr>
        <a:solidFill>
          <a:schemeClr val="bg1"/>
        </a:solidFill>
        <a:ln w="57150">
          <a:solidFill>
            <a:srgbClr val="453977"/>
          </a:solidFill>
        </a:ln>
      </dgm:spPr>
      <dgm:t>
        <a:bodyPr/>
        <a:lstStyle/>
        <a:p>
          <a:endParaRPr lang="en-AU" dirty="0"/>
        </a:p>
      </dgm:t>
    </dgm:pt>
    <dgm:pt modelId="{22974871-93D9-42C5-8526-08D394EA6BEE}" type="parTrans" cxnId="{FA38C319-85C8-4360-B8F5-AE707CD625AC}">
      <dgm:prSet/>
      <dgm:spPr/>
      <dgm:t>
        <a:bodyPr/>
        <a:lstStyle/>
        <a:p>
          <a:endParaRPr lang="en-AU"/>
        </a:p>
      </dgm:t>
    </dgm:pt>
    <dgm:pt modelId="{55F5982B-C6DB-45E5-A0B9-8C142F31AC77}" type="sibTrans" cxnId="{FA38C319-85C8-4360-B8F5-AE707CD625AC}">
      <dgm:prSet/>
      <dgm:spPr>
        <a:solidFill>
          <a:srgbClr val="055A42"/>
        </a:solidFill>
      </dgm:spPr>
      <dgm:t>
        <a:bodyPr/>
        <a:lstStyle/>
        <a:p>
          <a:endParaRPr lang="en-AU"/>
        </a:p>
      </dgm:t>
    </dgm:pt>
    <dgm:pt modelId="{648E16C4-7CBE-4BCA-8B80-E1D77B5E449A}">
      <dgm:prSet phldrT="[Text]"/>
      <dgm:spPr>
        <a:solidFill>
          <a:schemeClr val="bg1"/>
        </a:solidFill>
        <a:ln w="57150">
          <a:solidFill>
            <a:srgbClr val="453977"/>
          </a:solidFill>
        </a:ln>
      </dgm:spPr>
      <dgm:t>
        <a:bodyPr/>
        <a:lstStyle/>
        <a:p>
          <a:endParaRPr lang="en-AU" dirty="0"/>
        </a:p>
      </dgm:t>
    </dgm:pt>
    <dgm:pt modelId="{5A73060E-5F2D-499D-ADD6-5117943B131C}" type="parTrans" cxnId="{727BB593-B28C-43AD-8EA2-55A3D18A2288}">
      <dgm:prSet/>
      <dgm:spPr/>
      <dgm:t>
        <a:bodyPr/>
        <a:lstStyle/>
        <a:p>
          <a:endParaRPr lang="en-AU"/>
        </a:p>
      </dgm:t>
    </dgm:pt>
    <dgm:pt modelId="{409F8360-EF8F-4D7C-AC69-04A6EC65147E}" type="sibTrans" cxnId="{727BB593-B28C-43AD-8EA2-55A3D18A2288}">
      <dgm:prSet/>
      <dgm:spPr>
        <a:solidFill>
          <a:srgbClr val="055A42"/>
        </a:solidFill>
      </dgm:spPr>
      <dgm:t>
        <a:bodyPr/>
        <a:lstStyle/>
        <a:p>
          <a:endParaRPr lang="en-AU"/>
        </a:p>
      </dgm:t>
    </dgm:pt>
    <dgm:pt modelId="{4311A2A3-F441-43EA-8249-FE4297B4CED6}">
      <dgm:prSet phldrT="[Text]"/>
      <dgm:spPr>
        <a:solidFill>
          <a:schemeClr val="bg1"/>
        </a:solidFill>
        <a:ln w="57150">
          <a:solidFill>
            <a:srgbClr val="453977"/>
          </a:solidFill>
        </a:ln>
      </dgm:spPr>
      <dgm:t>
        <a:bodyPr/>
        <a:lstStyle/>
        <a:p>
          <a:r>
            <a:rPr lang="en-AU" dirty="0"/>
            <a:t> </a:t>
          </a:r>
        </a:p>
      </dgm:t>
    </dgm:pt>
    <dgm:pt modelId="{ACAAE59B-E1DD-40AF-8673-5C63C144B813}" type="sibTrans" cxnId="{34648906-5393-4353-AD6C-72A59D59C887}">
      <dgm:prSet/>
      <dgm:spPr>
        <a:solidFill>
          <a:srgbClr val="055A42"/>
        </a:solidFill>
      </dgm:spPr>
      <dgm:t>
        <a:bodyPr/>
        <a:lstStyle/>
        <a:p>
          <a:endParaRPr lang="en-AU"/>
        </a:p>
      </dgm:t>
    </dgm:pt>
    <dgm:pt modelId="{4C42C373-195C-4D0D-A6A0-1FB114F0C45B}" type="parTrans" cxnId="{34648906-5393-4353-AD6C-72A59D59C887}">
      <dgm:prSet/>
      <dgm:spPr/>
      <dgm:t>
        <a:bodyPr/>
        <a:lstStyle/>
        <a:p>
          <a:endParaRPr lang="en-AU"/>
        </a:p>
      </dgm:t>
    </dgm:pt>
    <dgm:pt modelId="{5FC354BF-3F61-4665-A460-25CC168DC6B1}">
      <dgm:prSet phldrT="[Text]"/>
      <dgm:spPr>
        <a:solidFill>
          <a:schemeClr val="bg1"/>
        </a:solidFill>
        <a:ln>
          <a:solidFill>
            <a:schemeClr val="bg1"/>
          </a:solidFill>
        </a:ln>
      </dgm:spPr>
      <dgm:t>
        <a:bodyPr/>
        <a:lstStyle/>
        <a:p>
          <a:r>
            <a:rPr lang="en-AU" dirty="0"/>
            <a:t> </a:t>
          </a:r>
        </a:p>
      </dgm:t>
    </dgm:pt>
    <dgm:pt modelId="{25E384DA-9BD6-4D19-A4DD-9313884E95A8}" type="sibTrans" cxnId="{436862C5-C47B-487F-A45C-CE7C5F614B32}">
      <dgm:prSet/>
      <dgm:spPr/>
      <dgm:t>
        <a:bodyPr/>
        <a:lstStyle/>
        <a:p>
          <a:endParaRPr lang="en-AU"/>
        </a:p>
      </dgm:t>
    </dgm:pt>
    <dgm:pt modelId="{17F5761A-2806-49D1-B805-DE20128A21E2}" type="parTrans" cxnId="{436862C5-C47B-487F-A45C-CE7C5F614B32}">
      <dgm:prSet/>
      <dgm:spPr/>
      <dgm:t>
        <a:bodyPr/>
        <a:lstStyle/>
        <a:p>
          <a:endParaRPr lang="en-AU"/>
        </a:p>
      </dgm:t>
    </dgm:pt>
    <dgm:pt modelId="{54D9E2DD-6F30-4CA1-87FC-9F825692FB08}" type="pres">
      <dgm:prSet presAssocID="{DB575AAF-1436-481C-9086-1F0011D41E26}" presName="Name0" presStyleCnt="0">
        <dgm:presLayoutVars>
          <dgm:chMax val="1"/>
          <dgm:dir/>
          <dgm:animLvl val="ctr"/>
          <dgm:resizeHandles val="exact"/>
        </dgm:presLayoutVars>
      </dgm:prSet>
      <dgm:spPr/>
    </dgm:pt>
    <dgm:pt modelId="{387932A2-69F9-473B-B8AE-7EA2BCCF52AD}" type="pres">
      <dgm:prSet presAssocID="{5FC354BF-3F61-4665-A460-25CC168DC6B1}" presName="centerShape" presStyleLbl="node0" presStyleIdx="0" presStyleCnt="1" custScaleX="246392" custScaleY="246392"/>
      <dgm:spPr/>
    </dgm:pt>
    <dgm:pt modelId="{9A4FE2DB-BA82-4EA1-97B8-3E92CEA2E563}" type="pres">
      <dgm:prSet presAssocID="{A7BF166E-A117-4591-AA48-EF2FBEFF8BAD}" presName="node" presStyleLbl="node1" presStyleIdx="0" presStyleCnt="7" custScaleX="18210" custScaleY="18210">
        <dgm:presLayoutVars>
          <dgm:bulletEnabled val="1"/>
        </dgm:presLayoutVars>
      </dgm:prSet>
      <dgm:spPr/>
    </dgm:pt>
    <dgm:pt modelId="{294D61DD-C455-405A-AD2E-0717FFCF4BDD}" type="pres">
      <dgm:prSet presAssocID="{A7BF166E-A117-4591-AA48-EF2FBEFF8BAD}" presName="dummy" presStyleCnt="0"/>
      <dgm:spPr/>
    </dgm:pt>
    <dgm:pt modelId="{D7AE8D1F-EB9B-49AD-A524-D1EDF9A03B01}" type="pres">
      <dgm:prSet presAssocID="{D71C1210-2643-46B8-8F19-4DC97647ED4D}" presName="sibTrans" presStyleLbl="sibTrans2D1" presStyleIdx="0" presStyleCnt="7"/>
      <dgm:spPr/>
    </dgm:pt>
    <dgm:pt modelId="{FE15D634-18E2-451C-87A4-A904FA01F27F}" type="pres">
      <dgm:prSet presAssocID="{9DE4E3C2-D66A-4955-BCC4-FF88722A9BE5}" presName="node" presStyleLbl="node1" presStyleIdx="1" presStyleCnt="7" custScaleX="18210" custScaleY="18210">
        <dgm:presLayoutVars>
          <dgm:bulletEnabled val="1"/>
        </dgm:presLayoutVars>
      </dgm:prSet>
      <dgm:spPr/>
    </dgm:pt>
    <dgm:pt modelId="{4C069DA2-EE26-42F0-BBEC-B355F9E4847C}" type="pres">
      <dgm:prSet presAssocID="{9DE4E3C2-D66A-4955-BCC4-FF88722A9BE5}" presName="dummy" presStyleCnt="0"/>
      <dgm:spPr/>
    </dgm:pt>
    <dgm:pt modelId="{7FA8E38B-0B83-4F4E-AC1F-3A90054C4A55}" type="pres">
      <dgm:prSet presAssocID="{301A3EBB-9BA7-45D8-B613-61E5E4B20D3B}" presName="sibTrans" presStyleLbl="sibTrans2D1" presStyleIdx="1" presStyleCnt="7"/>
      <dgm:spPr/>
    </dgm:pt>
    <dgm:pt modelId="{BCB691A4-5238-4EBE-8192-A98EB8D137CF}" type="pres">
      <dgm:prSet presAssocID="{4311A2A3-F441-43EA-8249-FE4297B4CED6}" presName="node" presStyleLbl="node1" presStyleIdx="2" presStyleCnt="7" custScaleX="18210" custScaleY="18210">
        <dgm:presLayoutVars>
          <dgm:bulletEnabled val="1"/>
        </dgm:presLayoutVars>
      </dgm:prSet>
      <dgm:spPr/>
    </dgm:pt>
    <dgm:pt modelId="{73FE8CFE-F761-48AC-B7C2-9FB4AB65DAC6}" type="pres">
      <dgm:prSet presAssocID="{4311A2A3-F441-43EA-8249-FE4297B4CED6}" presName="dummy" presStyleCnt="0"/>
      <dgm:spPr/>
    </dgm:pt>
    <dgm:pt modelId="{26CCF942-1801-4393-949A-83798E53E9A8}" type="pres">
      <dgm:prSet presAssocID="{ACAAE59B-E1DD-40AF-8673-5C63C144B813}" presName="sibTrans" presStyleLbl="sibTrans2D1" presStyleIdx="2" presStyleCnt="7"/>
      <dgm:spPr/>
    </dgm:pt>
    <dgm:pt modelId="{6556C18E-DE21-4F37-ABF8-6FC510AFE0A8}" type="pres">
      <dgm:prSet presAssocID="{92573A5C-4AFF-42A0-A312-EF0E7B8EB310}" presName="node" presStyleLbl="node1" presStyleIdx="3" presStyleCnt="7" custScaleX="18210" custScaleY="18210">
        <dgm:presLayoutVars>
          <dgm:bulletEnabled val="1"/>
        </dgm:presLayoutVars>
      </dgm:prSet>
      <dgm:spPr/>
    </dgm:pt>
    <dgm:pt modelId="{F080E0DA-0C8C-4765-BA5E-0132D97F46CB}" type="pres">
      <dgm:prSet presAssocID="{92573A5C-4AFF-42A0-A312-EF0E7B8EB310}" presName="dummy" presStyleCnt="0"/>
      <dgm:spPr/>
    </dgm:pt>
    <dgm:pt modelId="{D6881A4C-E0DE-42D8-A468-D1274BB5E594}" type="pres">
      <dgm:prSet presAssocID="{55F5982B-C6DB-45E5-A0B9-8C142F31AC77}" presName="sibTrans" presStyleLbl="sibTrans2D1" presStyleIdx="3" presStyleCnt="7"/>
      <dgm:spPr/>
    </dgm:pt>
    <dgm:pt modelId="{72A088D7-2A20-430E-9DD0-49B90634C7F7}" type="pres">
      <dgm:prSet presAssocID="{648E16C4-7CBE-4BCA-8B80-E1D77B5E449A}" presName="node" presStyleLbl="node1" presStyleIdx="4" presStyleCnt="7" custScaleX="18210" custScaleY="18210">
        <dgm:presLayoutVars>
          <dgm:bulletEnabled val="1"/>
        </dgm:presLayoutVars>
      </dgm:prSet>
      <dgm:spPr/>
    </dgm:pt>
    <dgm:pt modelId="{F0EE683A-F4C1-483A-A7E1-AF8B8AD830D2}" type="pres">
      <dgm:prSet presAssocID="{648E16C4-7CBE-4BCA-8B80-E1D77B5E449A}" presName="dummy" presStyleCnt="0"/>
      <dgm:spPr/>
    </dgm:pt>
    <dgm:pt modelId="{E8DD3192-6E43-48FE-956B-E3E64B391A92}" type="pres">
      <dgm:prSet presAssocID="{409F8360-EF8F-4D7C-AC69-04A6EC65147E}" presName="sibTrans" presStyleLbl="sibTrans2D1" presStyleIdx="4" presStyleCnt="7"/>
      <dgm:spPr/>
    </dgm:pt>
    <dgm:pt modelId="{3F7E3F6E-B12E-4CF3-94EB-336175F0CDC1}" type="pres">
      <dgm:prSet presAssocID="{A38E1EEF-3450-4CB9-93D3-1D9C60216750}" presName="node" presStyleLbl="node1" presStyleIdx="5" presStyleCnt="7" custScaleX="18210" custScaleY="18210">
        <dgm:presLayoutVars>
          <dgm:bulletEnabled val="1"/>
        </dgm:presLayoutVars>
      </dgm:prSet>
      <dgm:spPr/>
    </dgm:pt>
    <dgm:pt modelId="{A6D3B63C-96AA-4E61-AA4C-2147EBC8447A}" type="pres">
      <dgm:prSet presAssocID="{A38E1EEF-3450-4CB9-93D3-1D9C60216750}" presName="dummy" presStyleCnt="0"/>
      <dgm:spPr/>
    </dgm:pt>
    <dgm:pt modelId="{5A54E3C8-6D73-4B6F-8E8A-DA0E2E38CE62}" type="pres">
      <dgm:prSet presAssocID="{6E5DED04-9102-467B-8010-2675AF8A5E3A}" presName="sibTrans" presStyleLbl="sibTrans2D1" presStyleIdx="5" presStyleCnt="7"/>
      <dgm:spPr/>
    </dgm:pt>
    <dgm:pt modelId="{C6E3E6BC-D2DF-4FB4-82EE-FD2938633BD9}" type="pres">
      <dgm:prSet presAssocID="{6FE5DE41-B9F1-44BA-9ECF-8C8CEA6D8D75}" presName="node" presStyleLbl="node1" presStyleIdx="6" presStyleCnt="7" custScaleX="18210" custScaleY="18210">
        <dgm:presLayoutVars>
          <dgm:bulletEnabled val="1"/>
        </dgm:presLayoutVars>
      </dgm:prSet>
      <dgm:spPr/>
    </dgm:pt>
    <dgm:pt modelId="{EAF7CBA4-451F-40F0-8AA8-74D42EDA8611}" type="pres">
      <dgm:prSet presAssocID="{6FE5DE41-B9F1-44BA-9ECF-8C8CEA6D8D75}" presName="dummy" presStyleCnt="0"/>
      <dgm:spPr/>
    </dgm:pt>
    <dgm:pt modelId="{219ACAEB-0693-4183-9D90-BE65A8B4C12C}" type="pres">
      <dgm:prSet presAssocID="{02C4C67C-040B-4F80-8844-619C00B1D95E}" presName="sibTrans" presStyleLbl="sibTrans2D1" presStyleIdx="6" presStyleCnt="7"/>
      <dgm:spPr/>
    </dgm:pt>
  </dgm:ptLst>
  <dgm:cxnLst>
    <dgm:cxn modelId="{7A942C04-7778-42F1-AD89-95444C403612}" type="presOf" srcId="{A7BF166E-A117-4591-AA48-EF2FBEFF8BAD}" destId="{9A4FE2DB-BA82-4EA1-97B8-3E92CEA2E563}" srcOrd="0" destOrd="0" presId="urn:microsoft.com/office/officeart/2005/8/layout/radial6"/>
    <dgm:cxn modelId="{34648906-5393-4353-AD6C-72A59D59C887}" srcId="{5FC354BF-3F61-4665-A460-25CC168DC6B1}" destId="{4311A2A3-F441-43EA-8249-FE4297B4CED6}" srcOrd="2" destOrd="0" parTransId="{4C42C373-195C-4D0D-A6A0-1FB114F0C45B}" sibTransId="{ACAAE59B-E1DD-40AF-8673-5C63C144B813}"/>
    <dgm:cxn modelId="{47925C08-8E0A-4E7B-8A25-2B00300AD2CC}" type="presOf" srcId="{02C4C67C-040B-4F80-8844-619C00B1D95E}" destId="{219ACAEB-0693-4183-9D90-BE65A8B4C12C}" srcOrd="0" destOrd="0" presId="urn:microsoft.com/office/officeart/2005/8/layout/radial6"/>
    <dgm:cxn modelId="{FE98E809-A9CB-4194-A172-9836685415A1}" type="presOf" srcId="{D71C1210-2643-46B8-8F19-4DC97647ED4D}" destId="{D7AE8D1F-EB9B-49AD-A524-D1EDF9A03B01}" srcOrd="0" destOrd="0" presId="urn:microsoft.com/office/officeart/2005/8/layout/radial6"/>
    <dgm:cxn modelId="{FA38C319-85C8-4360-B8F5-AE707CD625AC}" srcId="{5FC354BF-3F61-4665-A460-25CC168DC6B1}" destId="{92573A5C-4AFF-42A0-A312-EF0E7B8EB310}" srcOrd="3" destOrd="0" parTransId="{22974871-93D9-42C5-8526-08D394EA6BEE}" sibTransId="{55F5982B-C6DB-45E5-A0B9-8C142F31AC77}"/>
    <dgm:cxn modelId="{012ACD2B-63BA-473E-9723-4670611162FA}" type="presOf" srcId="{6E5DED04-9102-467B-8010-2675AF8A5E3A}" destId="{5A54E3C8-6D73-4B6F-8E8A-DA0E2E38CE62}" srcOrd="0" destOrd="0" presId="urn:microsoft.com/office/officeart/2005/8/layout/radial6"/>
    <dgm:cxn modelId="{9D102732-0CC9-481C-9A5D-203B01D8E8CB}" type="presOf" srcId="{DB575AAF-1436-481C-9086-1F0011D41E26}" destId="{54D9E2DD-6F30-4CA1-87FC-9F825692FB08}" srcOrd="0" destOrd="0" presId="urn:microsoft.com/office/officeart/2005/8/layout/radial6"/>
    <dgm:cxn modelId="{1B8C4436-1D70-4ADE-AADF-7AB2C435090C}" type="presOf" srcId="{55F5982B-C6DB-45E5-A0B9-8C142F31AC77}" destId="{D6881A4C-E0DE-42D8-A468-D1274BB5E594}" srcOrd="0" destOrd="0" presId="urn:microsoft.com/office/officeart/2005/8/layout/radial6"/>
    <dgm:cxn modelId="{3EA59C4D-25C9-4910-A1B4-7B8C1C884376}" type="presOf" srcId="{A38E1EEF-3450-4CB9-93D3-1D9C60216750}" destId="{3F7E3F6E-B12E-4CF3-94EB-336175F0CDC1}" srcOrd="0" destOrd="0" presId="urn:microsoft.com/office/officeart/2005/8/layout/radial6"/>
    <dgm:cxn modelId="{80D37E76-6347-447A-A63A-85DBCEEC159A}" type="presOf" srcId="{301A3EBB-9BA7-45D8-B613-61E5E4B20D3B}" destId="{7FA8E38B-0B83-4F4E-AC1F-3A90054C4A55}" srcOrd="0" destOrd="0" presId="urn:microsoft.com/office/officeart/2005/8/layout/radial6"/>
    <dgm:cxn modelId="{77B69177-C5C5-49FB-A8F3-3EB3BAE66E7B}" type="presOf" srcId="{4311A2A3-F441-43EA-8249-FE4297B4CED6}" destId="{BCB691A4-5238-4EBE-8192-A98EB8D137CF}" srcOrd="0" destOrd="0" presId="urn:microsoft.com/office/officeart/2005/8/layout/radial6"/>
    <dgm:cxn modelId="{B192307D-5C66-4D15-B40A-5D5B499A6960}" type="presOf" srcId="{409F8360-EF8F-4D7C-AC69-04A6EC65147E}" destId="{E8DD3192-6E43-48FE-956B-E3E64B391A92}" srcOrd="0" destOrd="0" presId="urn:microsoft.com/office/officeart/2005/8/layout/radial6"/>
    <dgm:cxn modelId="{727BB593-B28C-43AD-8EA2-55A3D18A2288}" srcId="{5FC354BF-3F61-4665-A460-25CC168DC6B1}" destId="{648E16C4-7CBE-4BCA-8B80-E1D77B5E449A}" srcOrd="4" destOrd="0" parTransId="{5A73060E-5F2D-499D-ADD6-5117943B131C}" sibTransId="{409F8360-EF8F-4D7C-AC69-04A6EC65147E}"/>
    <dgm:cxn modelId="{5DD842B9-7741-4187-9C2B-C2E8A00989B4}" type="presOf" srcId="{92573A5C-4AFF-42A0-A312-EF0E7B8EB310}" destId="{6556C18E-DE21-4F37-ABF8-6FC510AFE0A8}" srcOrd="0" destOrd="0" presId="urn:microsoft.com/office/officeart/2005/8/layout/radial6"/>
    <dgm:cxn modelId="{3BD839BC-7BDB-436B-8167-F565A96E2079}" srcId="{5FC354BF-3F61-4665-A460-25CC168DC6B1}" destId="{A7BF166E-A117-4591-AA48-EF2FBEFF8BAD}" srcOrd="0" destOrd="0" parTransId="{D5CA67EE-E66F-4E4E-B4F2-8946803CA303}" sibTransId="{D71C1210-2643-46B8-8F19-4DC97647ED4D}"/>
    <dgm:cxn modelId="{F8CDCEC0-A6AE-4885-9B2B-C85575E0DCB9}" type="presOf" srcId="{6FE5DE41-B9F1-44BA-9ECF-8C8CEA6D8D75}" destId="{C6E3E6BC-D2DF-4FB4-82EE-FD2938633BD9}" srcOrd="0" destOrd="0" presId="urn:microsoft.com/office/officeart/2005/8/layout/radial6"/>
    <dgm:cxn modelId="{9C6C51C2-2FAA-46C7-AA1F-F8271FC64F6B}" type="presOf" srcId="{ACAAE59B-E1DD-40AF-8673-5C63C144B813}" destId="{26CCF942-1801-4393-949A-83798E53E9A8}" srcOrd="0" destOrd="0" presId="urn:microsoft.com/office/officeart/2005/8/layout/radial6"/>
    <dgm:cxn modelId="{A06AD6C3-D696-446C-91CA-BE8124121B71}" srcId="{5FC354BF-3F61-4665-A460-25CC168DC6B1}" destId="{6FE5DE41-B9F1-44BA-9ECF-8C8CEA6D8D75}" srcOrd="6" destOrd="0" parTransId="{B5656CA2-E1D7-41DC-854E-12E92295308C}" sibTransId="{02C4C67C-040B-4F80-8844-619C00B1D95E}"/>
    <dgm:cxn modelId="{436862C5-C47B-487F-A45C-CE7C5F614B32}" srcId="{DB575AAF-1436-481C-9086-1F0011D41E26}" destId="{5FC354BF-3F61-4665-A460-25CC168DC6B1}" srcOrd="0" destOrd="0" parTransId="{17F5761A-2806-49D1-B805-DE20128A21E2}" sibTransId="{25E384DA-9BD6-4D19-A4DD-9313884E95A8}"/>
    <dgm:cxn modelId="{376877DC-F59F-40BA-A92C-B8E28879248E}" type="presOf" srcId="{5FC354BF-3F61-4665-A460-25CC168DC6B1}" destId="{387932A2-69F9-473B-B8AE-7EA2BCCF52AD}" srcOrd="0" destOrd="0" presId="urn:microsoft.com/office/officeart/2005/8/layout/radial6"/>
    <dgm:cxn modelId="{C6F6E5DD-F1C8-44A2-B1FE-5ADF6C0BCECA}" srcId="{5FC354BF-3F61-4665-A460-25CC168DC6B1}" destId="{A38E1EEF-3450-4CB9-93D3-1D9C60216750}" srcOrd="5" destOrd="0" parTransId="{97E0EFCA-E48F-496D-B122-C6EDD3E2E146}" sibTransId="{6E5DED04-9102-467B-8010-2675AF8A5E3A}"/>
    <dgm:cxn modelId="{D27C59E2-FBA5-4831-BF94-20B562B3354D}" type="presOf" srcId="{648E16C4-7CBE-4BCA-8B80-E1D77B5E449A}" destId="{72A088D7-2A20-430E-9DD0-49B90634C7F7}" srcOrd="0" destOrd="0" presId="urn:microsoft.com/office/officeart/2005/8/layout/radial6"/>
    <dgm:cxn modelId="{4307FFF4-18B9-459E-9320-0C60D19F21E7}" srcId="{5FC354BF-3F61-4665-A460-25CC168DC6B1}" destId="{9DE4E3C2-D66A-4955-BCC4-FF88722A9BE5}" srcOrd="1" destOrd="0" parTransId="{31E016BD-ED8C-42F5-B4F1-50A8D9A135A7}" sibTransId="{301A3EBB-9BA7-45D8-B613-61E5E4B20D3B}"/>
    <dgm:cxn modelId="{5C6367F7-9B25-4AFB-A0D7-F2EA30CC70D2}" type="presOf" srcId="{9DE4E3C2-D66A-4955-BCC4-FF88722A9BE5}" destId="{FE15D634-18E2-451C-87A4-A904FA01F27F}" srcOrd="0" destOrd="0" presId="urn:microsoft.com/office/officeart/2005/8/layout/radial6"/>
    <dgm:cxn modelId="{339A5C48-12CD-4FA2-ABB4-1E0E914EF9A5}" type="presParOf" srcId="{54D9E2DD-6F30-4CA1-87FC-9F825692FB08}" destId="{387932A2-69F9-473B-B8AE-7EA2BCCF52AD}" srcOrd="0" destOrd="0" presId="urn:microsoft.com/office/officeart/2005/8/layout/radial6"/>
    <dgm:cxn modelId="{BBA3E6BE-4DCF-4503-A507-32239B084E9E}" type="presParOf" srcId="{54D9E2DD-6F30-4CA1-87FC-9F825692FB08}" destId="{9A4FE2DB-BA82-4EA1-97B8-3E92CEA2E563}" srcOrd="1" destOrd="0" presId="urn:microsoft.com/office/officeart/2005/8/layout/radial6"/>
    <dgm:cxn modelId="{0A4B208D-E996-48BF-8C59-ABE521824A3F}" type="presParOf" srcId="{54D9E2DD-6F30-4CA1-87FC-9F825692FB08}" destId="{294D61DD-C455-405A-AD2E-0717FFCF4BDD}" srcOrd="2" destOrd="0" presId="urn:microsoft.com/office/officeart/2005/8/layout/radial6"/>
    <dgm:cxn modelId="{5968CA45-6818-46CA-8307-F59B268780CC}" type="presParOf" srcId="{54D9E2DD-6F30-4CA1-87FC-9F825692FB08}" destId="{D7AE8D1F-EB9B-49AD-A524-D1EDF9A03B01}" srcOrd="3" destOrd="0" presId="urn:microsoft.com/office/officeart/2005/8/layout/radial6"/>
    <dgm:cxn modelId="{DEB88483-46D7-4952-9C51-F9271989B4E1}" type="presParOf" srcId="{54D9E2DD-6F30-4CA1-87FC-9F825692FB08}" destId="{FE15D634-18E2-451C-87A4-A904FA01F27F}" srcOrd="4" destOrd="0" presId="urn:microsoft.com/office/officeart/2005/8/layout/radial6"/>
    <dgm:cxn modelId="{CF53803D-898F-42A6-AA9B-01B12F6E57F7}" type="presParOf" srcId="{54D9E2DD-6F30-4CA1-87FC-9F825692FB08}" destId="{4C069DA2-EE26-42F0-BBEC-B355F9E4847C}" srcOrd="5" destOrd="0" presId="urn:microsoft.com/office/officeart/2005/8/layout/radial6"/>
    <dgm:cxn modelId="{69BB0147-8693-40C5-968D-7FD5F86E4718}" type="presParOf" srcId="{54D9E2DD-6F30-4CA1-87FC-9F825692FB08}" destId="{7FA8E38B-0B83-4F4E-AC1F-3A90054C4A55}" srcOrd="6" destOrd="0" presId="urn:microsoft.com/office/officeart/2005/8/layout/radial6"/>
    <dgm:cxn modelId="{018A3013-FABC-4553-BF62-5F3B0BDE2401}" type="presParOf" srcId="{54D9E2DD-6F30-4CA1-87FC-9F825692FB08}" destId="{BCB691A4-5238-4EBE-8192-A98EB8D137CF}" srcOrd="7" destOrd="0" presId="urn:microsoft.com/office/officeart/2005/8/layout/radial6"/>
    <dgm:cxn modelId="{FA38C111-0555-4085-9145-B55F5FF35620}" type="presParOf" srcId="{54D9E2DD-6F30-4CA1-87FC-9F825692FB08}" destId="{73FE8CFE-F761-48AC-B7C2-9FB4AB65DAC6}" srcOrd="8" destOrd="0" presId="urn:microsoft.com/office/officeart/2005/8/layout/radial6"/>
    <dgm:cxn modelId="{9FD1824A-8AF9-4500-B45E-5AC2C91D1E86}" type="presParOf" srcId="{54D9E2DD-6F30-4CA1-87FC-9F825692FB08}" destId="{26CCF942-1801-4393-949A-83798E53E9A8}" srcOrd="9" destOrd="0" presId="urn:microsoft.com/office/officeart/2005/8/layout/radial6"/>
    <dgm:cxn modelId="{0CC5E164-DC89-45ED-A01B-7CAD7F5E24B3}" type="presParOf" srcId="{54D9E2DD-6F30-4CA1-87FC-9F825692FB08}" destId="{6556C18E-DE21-4F37-ABF8-6FC510AFE0A8}" srcOrd="10" destOrd="0" presId="urn:microsoft.com/office/officeart/2005/8/layout/radial6"/>
    <dgm:cxn modelId="{79F80FF7-A631-46FD-B09F-7D2FE494ED32}" type="presParOf" srcId="{54D9E2DD-6F30-4CA1-87FC-9F825692FB08}" destId="{F080E0DA-0C8C-4765-BA5E-0132D97F46CB}" srcOrd="11" destOrd="0" presId="urn:microsoft.com/office/officeart/2005/8/layout/radial6"/>
    <dgm:cxn modelId="{C142C00F-E41B-4001-BAA9-879548835F08}" type="presParOf" srcId="{54D9E2DD-6F30-4CA1-87FC-9F825692FB08}" destId="{D6881A4C-E0DE-42D8-A468-D1274BB5E594}" srcOrd="12" destOrd="0" presId="urn:microsoft.com/office/officeart/2005/8/layout/radial6"/>
    <dgm:cxn modelId="{297CDB8A-060C-4FCE-9BAD-BD15C789A2D6}" type="presParOf" srcId="{54D9E2DD-6F30-4CA1-87FC-9F825692FB08}" destId="{72A088D7-2A20-430E-9DD0-49B90634C7F7}" srcOrd="13" destOrd="0" presId="urn:microsoft.com/office/officeart/2005/8/layout/radial6"/>
    <dgm:cxn modelId="{6C6BAB9C-6184-44CE-98C2-20B785CC153C}" type="presParOf" srcId="{54D9E2DD-6F30-4CA1-87FC-9F825692FB08}" destId="{F0EE683A-F4C1-483A-A7E1-AF8B8AD830D2}" srcOrd="14" destOrd="0" presId="urn:microsoft.com/office/officeart/2005/8/layout/radial6"/>
    <dgm:cxn modelId="{A5D40EFB-B074-4ADA-810B-F84B6ADBDA4E}" type="presParOf" srcId="{54D9E2DD-6F30-4CA1-87FC-9F825692FB08}" destId="{E8DD3192-6E43-48FE-956B-E3E64B391A92}" srcOrd="15" destOrd="0" presId="urn:microsoft.com/office/officeart/2005/8/layout/radial6"/>
    <dgm:cxn modelId="{C6BE8A49-7AA4-40BE-A0FC-748985CDAE7C}" type="presParOf" srcId="{54D9E2DD-6F30-4CA1-87FC-9F825692FB08}" destId="{3F7E3F6E-B12E-4CF3-94EB-336175F0CDC1}" srcOrd="16" destOrd="0" presId="urn:microsoft.com/office/officeart/2005/8/layout/radial6"/>
    <dgm:cxn modelId="{16F0771B-0567-448B-8A11-E1D7300FDC8E}" type="presParOf" srcId="{54D9E2DD-6F30-4CA1-87FC-9F825692FB08}" destId="{A6D3B63C-96AA-4E61-AA4C-2147EBC8447A}" srcOrd="17" destOrd="0" presId="urn:microsoft.com/office/officeart/2005/8/layout/radial6"/>
    <dgm:cxn modelId="{F42E11E2-E1A0-4BED-98E0-D135E603FFB5}" type="presParOf" srcId="{54D9E2DD-6F30-4CA1-87FC-9F825692FB08}" destId="{5A54E3C8-6D73-4B6F-8E8A-DA0E2E38CE62}" srcOrd="18" destOrd="0" presId="urn:microsoft.com/office/officeart/2005/8/layout/radial6"/>
    <dgm:cxn modelId="{1A030F8B-6F4D-4EE6-A4F2-70846409F019}" type="presParOf" srcId="{54D9E2DD-6F30-4CA1-87FC-9F825692FB08}" destId="{C6E3E6BC-D2DF-4FB4-82EE-FD2938633BD9}" srcOrd="19" destOrd="0" presId="urn:microsoft.com/office/officeart/2005/8/layout/radial6"/>
    <dgm:cxn modelId="{D86E76F1-4169-45DD-BFA0-53C661CAE09B}" type="presParOf" srcId="{54D9E2DD-6F30-4CA1-87FC-9F825692FB08}" destId="{EAF7CBA4-451F-40F0-8AA8-74D42EDA8611}" srcOrd="20" destOrd="0" presId="urn:microsoft.com/office/officeart/2005/8/layout/radial6"/>
    <dgm:cxn modelId="{55CCE774-8A34-4D2F-8867-B3211F61DE00}" type="presParOf" srcId="{54D9E2DD-6F30-4CA1-87FC-9F825692FB08}" destId="{219ACAEB-0693-4183-9D90-BE65A8B4C12C}"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75AAF-1436-481C-9086-1F0011D41E2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A7BF166E-A117-4591-AA48-EF2FBEFF8BAD}">
      <dgm:prSet phldrT="[Text]"/>
      <dgm:spPr>
        <a:solidFill>
          <a:schemeClr val="bg1"/>
        </a:solidFill>
        <a:ln w="57150">
          <a:solidFill>
            <a:srgbClr val="453977"/>
          </a:solidFill>
        </a:ln>
      </dgm:spPr>
      <dgm:t>
        <a:bodyPr/>
        <a:lstStyle/>
        <a:p>
          <a:r>
            <a:rPr lang="en-AU" dirty="0"/>
            <a:t> </a:t>
          </a:r>
        </a:p>
      </dgm:t>
    </dgm:pt>
    <dgm:pt modelId="{D5CA67EE-E66F-4E4E-B4F2-8946803CA303}" type="parTrans" cxnId="{3BD839BC-7BDB-436B-8167-F565A96E2079}">
      <dgm:prSet/>
      <dgm:spPr/>
      <dgm:t>
        <a:bodyPr/>
        <a:lstStyle/>
        <a:p>
          <a:endParaRPr lang="en-AU"/>
        </a:p>
      </dgm:t>
    </dgm:pt>
    <dgm:pt modelId="{D71C1210-2643-46B8-8F19-4DC97647ED4D}" type="sibTrans" cxnId="{3BD839BC-7BDB-436B-8167-F565A96E2079}">
      <dgm:prSet/>
      <dgm:spPr>
        <a:solidFill>
          <a:srgbClr val="055A42"/>
        </a:solidFill>
      </dgm:spPr>
      <dgm:t>
        <a:bodyPr/>
        <a:lstStyle/>
        <a:p>
          <a:endParaRPr lang="en-AU"/>
        </a:p>
      </dgm:t>
    </dgm:pt>
    <dgm:pt modelId="{9DE4E3C2-D66A-4955-BCC4-FF88722A9BE5}">
      <dgm:prSet phldrT="[Text]"/>
      <dgm:spPr>
        <a:solidFill>
          <a:schemeClr val="bg1"/>
        </a:solidFill>
        <a:ln w="57150">
          <a:solidFill>
            <a:srgbClr val="453977"/>
          </a:solidFill>
        </a:ln>
      </dgm:spPr>
      <dgm:t>
        <a:bodyPr/>
        <a:lstStyle/>
        <a:p>
          <a:r>
            <a:rPr lang="en-AU" dirty="0"/>
            <a:t> </a:t>
          </a:r>
        </a:p>
      </dgm:t>
    </dgm:pt>
    <dgm:pt modelId="{31E016BD-ED8C-42F5-B4F1-50A8D9A135A7}" type="parTrans" cxnId="{4307FFF4-18B9-459E-9320-0C60D19F21E7}">
      <dgm:prSet/>
      <dgm:spPr/>
      <dgm:t>
        <a:bodyPr/>
        <a:lstStyle/>
        <a:p>
          <a:endParaRPr lang="en-AU"/>
        </a:p>
      </dgm:t>
    </dgm:pt>
    <dgm:pt modelId="{301A3EBB-9BA7-45D8-B613-61E5E4B20D3B}" type="sibTrans" cxnId="{4307FFF4-18B9-459E-9320-0C60D19F21E7}">
      <dgm:prSet/>
      <dgm:spPr>
        <a:solidFill>
          <a:srgbClr val="055A42"/>
        </a:solidFill>
      </dgm:spPr>
      <dgm:t>
        <a:bodyPr/>
        <a:lstStyle/>
        <a:p>
          <a:endParaRPr lang="en-AU"/>
        </a:p>
      </dgm:t>
    </dgm:pt>
    <dgm:pt modelId="{6FE5DE41-B9F1-44BA-9ECF-8C8CEA6D8D75}">
      <dgm:prSet phldrT="[Text]"/>
      <dgm:spPr>
        <a:solidFill>
          <a:schemeClr val="bg1"/>
        </a:solidFill>
        <a:ln w="57150">
          <a:solidFill>
            <a:srgbClr val="453977"/>
          </a:solidFill>
        </a:ln>
      </dgm:spPr>
      <dgm:t>
        <a:bodyPr/>
        <a:lstStyle/>
        <a:p>
          <a:r>
            <a:rPr lang="en-AU" dirty="0"/>
            <a:t> </a:t>
          </a:r>
        </a:p>
      </dgm:t>
    </dgm:pt>
    <dgm:pt modelId="{B5656CA2-E1D7-41DC-854E-12E92295308C}" type="parTrans" cxnId="{A06AD6C3-D696-446C-91CA-BE8124121B71}">
      <dgm:prSet/>
      <dgm:spPr/>
      <dgm:t>
        <a:bodyPr/>
        <a:lstStyle/>
        <a:p>
          <a:endParaRPr lang="en-AU"/>
        </a:p>
      </dgm:t>
    </dgm:pt>
    <dgm:pt modelId="{02C4C67C-040B-4F80-8844-619C00B1D95E}" type="sibTrans" cxnId="{A06AD6C3-D696-446C-91CA-BE8124121B71}">
      <dgm:prSet/>
      <dgm:spPr>
        <a:solidFill>
          <a:srgbClr val="055A42"/>
        </a:solidFill>
      </dgm:spPr>
      <dgm:t>
        <a:bodyPr/>
        <a:lstStyle/>
        <a:p>
          <a:endParaRPr lang="en-AU"/>
        </a:p>
      </dgm:t>
    </dgm:pt>
    <dgm:pt modelId="{A38E1EEF-3450-4CB9-93D3-1D9C60216750}">
      <dgm:prSet phldrT="[Text]"/>
      <dgm:spPr>
        <a:solidFill>
          <a:schemeClr val="bg1"/>
        </a:solidFill>
        <a:ln w="57150">
          <a:solidFill>
            <a:srgbClr val="453977"/>
          </a:solidFill>
        </a:ln>
      </dgm:spPr>
      <dgm:t>
        <a:bodyPr/>
        <a:lstStyle/>
        <a:p>
          <a:endParaRPr lang="en-AU" dirty="0"/>
        </a:p>
      </dgm:t>
    </dgm:pt>
    <dgm:pt modelId="{97E0EFCA-E48F-496D-B122-C6EDD3E2E146}" type="parTrans" cxnId="{C6F6E5DD-F1C8-44A2-B1FE-5ADF6C0BCECA}">
      <dgm:prSet/>
      <dgm:spPr/>
      <dgm:t>
        <a:bodyPr/>
        <a:lstStyle/>
        <a:p>
          <a:endParaRPr lang="en-AU"/>
        </a:p>
      </dgm:t>
    </dgm:pt>
    <dgm:pt modelId="{6E5DED04-9102-467B-8010-2675AF8A5E3A}" type="sibTrans" cxnId="{C6F6E5DD-F1C8-44A2-B1FE-5ADF6C0BCECA}">
      <dgm:prSet/>
      <dgm:spPr>
        <a:solidFill>
          <a:srgbClr val="055A42"/>
        </a:solidFill>
      </dgm:spPr>
      <dgm:t>
        <a:bodyPr/>
        <a:lstStyle/>
        <a:p>
          <a:endParaRPr lang="en-AU"/>
        </a:p>
      </dgm:t>
    </dgm:pt>
    <dgm:pt modelId="{92573A5C-4AFF-42A0-A312-EF0E7B8EB310}">
      <dgm:prSet phldrT="[Text]"/>
      <dgm:spPr>
        <a:solidFill>
          <a:schemeClr val="bg1"/>
        </a:solidFill>
        <a:ln w="57150">
          <a:solidFill>
            <a:srgbClr val="453977"/>
          </a:solidFill>
        </a:ln>
      </dgm:spPr>
      <dgm:t>
        <a:bodyPr/>
        <a:lstStyle/>
        <a:p>
          <a:endParaRPr lang="en-AU" dirty="0"/>
        </a:p>
      </dgm:t>
    </dgm:pt>
    <dgm:pt modelId="{22974871-93D9-42C5-8526-08D394EA6BEE}" type="parTrans" cxnId="{FA38C319-85C8-4360-B8F5-AE707CD625AC}">
      <dgm:prSet/>
      <dgm:spPr/>
      <dgm:t>
        <a:bodyPr/>
        <a:lstStyle/>
        <a:p>
          <a:endParaRPr lang="en-AU"/>
        </a:p>
      </dgm:t>
    </dgm:pt>
    <dgm:pt modelId="{55F5982B-C6DB-45E5-A0B9-8C142F31AC77}" type="sibTrans" cxnId="{FA38C319-85C8-4360-B8F5-AE707CD625AC}">
      <dgm:prSet/>
      <dgm:spPr>
        <a:solidFill>
          <a:srgbClr val="055A42"/>
        </a:solidFill>
      </dgm:spPr>
      <dgm:t>
        <a:bodyPr/>
        <a:lstStyle/>
        <a:p>
          <a:endParaRPr lang="en-AU"/>
        </a:p>
      </dgm:t>
    </dgm:pt>
    <dgm:pt modelId="{648E16C4-7CBE-4BCA-8B80-E1D77B5E449A}">
      <dgm:prSet phldrT="[Text]"/>
      <dgm:spPr>
        <a:solidFill>
          <a:schemeClr val="bg1"/>
        </a:solidFill>
        <a:ln w="57150">
          <a:solidFill>
            <a:srgbClr val="453977"/>
          </a:solidFill>
        </a:ln>
      </dgm:spPr>
      <dgm:t>
        <a:bodyPr/>
        <a:lstStyle/>
        <a:p>
          <a:endParaRPr lang="en-AU" dirty="0"/>
        </a:p>
      </dgm:t>
    </dgm:pt>
    <dgm:pt modelId="{5A73060E-5F2D-499D-ADD6-5117943B131C}" type="parTrans" cxnId="{727BB593-B28C-43AD-8EA2-55A3D18A2288}">
      <dgm:prSet/>
      <dgm:spPr/>
      <dgm:t>
        <a:bodyPr/>
        <a:lstStyle/>
        <a:p>
          <a:endParaRPr lang="en-AU"/>
        </a:p>
      </dgm:t>
    </dgm:pt>
    <dgm:pt modelId="{409F8360-EF8F-4D7C-AC69-04A6EC65147E}" type="sibTrans" cxnId="{727BB593-B28C-43AD-8EA2-55A3D18A2288}">
      <dgm:prSet/>
      <dgm:spPr>
        <a:solidFill>
          <a:srgbClr val="055A42"/>
        </a:solidFill>
      </dgm:spPr>
      <dgm:t>
        <a:bodyPr/>
        <a:lstStyle/>
        <a:p>
          <a:endParaRPr lang="en-AU"/>
        </a:p>
      </dgm:t>
    </dgm:pt>
    <dgm:pt modelId="{4311A2A3-F441-43EA-8249-FE4297B4CED6}">
      <dgm:prSet phldrT="[Text]"/>
      <dgm:spPr>
        <a:solidFill>
          <a:schemeClr val="bg1"/>
        </a:solidFill>
        <a:ln w="57150">
          <a:solidFill>
            <a:srgbClr val="453977"/>
          </a:solidFill>
        </a:ln>
      </dgm:spPr>
      <dgm:t>
        <a:bodyPr/>
        <a:lstStyle/>
        <a:p>
          <a:r>
            <a:rPr lang="en-AU" dirty="0"/>
            <a:t> </a:t>
          </a:r>
        </a:p>
      </dgm:t>
    </dgm:pt>
    <dgm:pt modelId="{ACAAE59B-E1DD-40AF-8673-5C63C144B813}" type="sibTrans" cxnId="{34648906-5393-4353-AD6C-72A59D59C887}">
      <dgm:prSet/>
      <dgm:spPr>
        <a:solidFill>
          <a:srgbClr val="055A42"/>
        </a:solidFill>
      </dgm:spPr>
      <dgm:t>
        <a:bodyPr/>
        <a:lstStyle/>
        <a:p>
          <a:endParaRPr lang="en-AU"/>
        </a:p>
      </dgm:t>
    </dgm:pt>
    <dgm:pt modelId="{4C42C373-195C-4D0D-A6A0-1FB114F0C45B}" type="parTrans" cxnId="{34648906-5393-4353-AD6C-72A59D59C887}">
      <dgm:prSet/>
      <dgm:spPr/>
      <dgm:t>
        <a:bodyPr/>
        <a:lstStyle/>
        <a:p>
          <a:endParaRPr lang="en-AU"/>
        </a:p>
      </dgm:t>
    </dgm:pt>
    <dgm:pt modelId="{5FC354BF-3F61-4665-A460-25CC168DC6B1}">
      <dgm:prSet phldrT="[Text]"/>
      <dgm:spPr>
        <a:solidFill>
          <a:schemeClr val="bg1"/>
        </a:solidFill>
        <a:ln>
          <a:solidFill>
            <a:schemeClr val="bg1"/>
          </a:solidFill>
        </a:ln>
      </dgm:spPr>
      <dgm:t>
        <a:bodyPr/>
        <a:lstStyle/>
        <a:p>
          <a:r>
            <a:rPr lang="en-AU" dirty="0"/>
            <a:t> </a:t>
          </a:r>
        </a:p>
      </dgm:t>
    </dgm:pt>
    <dgm:pt modelId="{25E384DA-9BD6-4D19-A4DD-9313884E95A8}" type="sibTrans" cxnId="{436862C5-C47B-487F-A45C-CE7C5F614B32}">
      <dgm:prSet/>
      <dgm:spPr/>
      <dgm:t>
        <a:bodyPr/>
        <a:lstStyle/>
        <a:p>
          <a:endParaRPr lang="en-AU"/>
        </a:p>
      </dgm:t>
    </dgm:pt>
    <dgm:pt modelId="{17F5761A-2806-49D1-B805-DE20128A21E2}" type="parTrans" cxnId="{436862C5-C47B-487F-A45C-CE7C5F614B32}">
      <dgm:prSet/>
      <dgm:spPr/>
      <dgm:t>
        <a:bodyPr/>
        <a:lstStyle/>
        <a:p>
          <a:endParaRPr lang="en-AU"/>
        </a:p>
      </dgm:t>
    </dgm:pt>
    <dgm:pt modelId="{54D9E2DD-6F30-4CA1-87FC-9F825692FB08}" type="pres">
      <dgm:prSet presAssocID="{DB575AAF-1436-481C-9086-1F0011D41E26}" presName="Name0" presStyleCnt="0">
        <dgm:presLayoutVars>
          <dgm:chMax val="1"/>
          <dgm:dir/>
          <dgm:animLvl val="ctr"/>
          <dgm:resizeHandles val="exact"/>
        </dgm:presLayoutVars>
      </dgm:prSet>
      <dgm:spPr/>
    </dgm:pt>
    <dgm:pt modelId="{387932A2-69F9-473B-B8AE-7EA2BCCF52AD}" type="pres">
      <dgm:prSet presAssocID="{5FC354BF-3F61-4665-A460-25CC168DC6B1}" presName="centerShape" presStyleLbl="node0" presStyleIdx="0" presStyleCnt="1" custScaleX="246392" custScaleY="246392"/>
      <dgm:spPr/>
    </dgm:pt>
    <dgm:pt modelId="{9A4FE2DB-BA82-4EA1-97B8-3E92CEA2E563}" type="pres">
      <dgm:prSet presAssocID="{A7BF166E-A117-4591-AA48-EF2FBEFF8BAD}" presName="node" presStyleLbl="node1" presStyleIdx="0" presStyleCnt="7" custScaleX="18210" custScaleY="18210">
        <dgm:presLayoutVars>
          <dgm:bulletEnabled val="1"/>
        </dgm:presLayoutVars>
      </dgm:prSet>
      <dgm:spPr/>
    </dgm:pt>
    <dgm:pt modelId="{294D61DD-C455-405A-AD2E-0717FFCF4BDD}" type="pres">
      <dgm:prSet presAssocID="{A7BF166E-A117-4591-AA48-EF2FBEFF8BAD}" presName="dummy" presStyleCnt="0"/>
      <dgm:spPr/>
    </dgm:pt>
    <dgm:pt modelId="{D7AE8D1F-EB9B-49AD-A524-D1EDF9A03B01}" type="pres">
      <dgm:prSet presAssocID="{D71C1210-2643-46B8-8F19-4DC97647ED4D}" presName="sibTrans" presStyleLbl="sibTrans2D1" presStyleIdx="0" presStyleCnt="7"/>
      <dgm:spPr/>
    </dgm:pt>
    <dgm:pt modelId="{FE15D634-18E2-451C-87A4-A904FA01F27F}" type="pres">
      <dgm:prSet presAssocID="{9DE4E3C2-D66A-4955-BCC4-FF88722A9BE5}" presName="node" presStyleLbl="node1" presStyleIdx="1" presStyleCnt="7" custScaleX="18210" custScaleY="18210">
        <dgm:presLayoutVars>
          <dgm:bulletEnabled val="1"/>
        </dgm:presLayoutVars>
      </dgm:prSet>
      <dgm:spPr/>
    </dgm:pt>
    <dgm:pt modelId="{4C069DA2-EE26-42F0-BBEC-B355F9E4847C}" type="pres">
      <dgm:prSet presAssocID="{9DE4E3C2-D66A-4955-BCC4-FF88722A9BE5}" presName="dummy" presStyleCnt="0"/>
      <dgm:spPr/>
    </dgm:pt>
    <dgm:pt modelId="{7FA8E38B-0B83-4F4E-AC1F-3A90054C4A55}" type="pres">
      <dgm:prSet presAssocID="{301A3EBB-9BA7-45D8-B613-61E5E4B20D3B}" presName="sibTrans" presStyleLbl="sibTrans2D1" presStyleIdx="1" presStyleCnt="7"/>
      <dgm:spPr/>
    </dgm:pt>
    <dgm:pt modelId="{BCB691A4-5238-4EBE-8192-A98EB8D137CF}" type="pres">
      <dgm:prSet presAssocID="{4311A2A3-F441-43EA-8249-FE4297B4CED6}" presName="node" presStyleLbl="node1" presStyleIdx="2" presStyleCnt="7" custScaleX="18210" custScaleY="18210">
        <dgm:presLayoutVars>
          <dgm:bulletEnabled val="1"/>
        </dgm:presLayoutVars>
      </dgm:prSet>
      <dgm:spPr/>
    </dgm:pt>
    <dgm:pt modelId="{73FE8CFE-F761-48AC-B7C2-9FB4AB65DAC6}" type="pres">
      <dgm:prSet presAssocID="{4311A2A3-F441-43EA-8249-FE4297B4CED6}" presName="dummy" presStyleCnt="0"/>
      <dgm:spPr/>
    </dgm:pt>
    <dgm:pt modelId="{26CCF942-1801-4393-949A-83798E53E9A8}" type="pres">
      <dgm:prSet presAssocID="{ACAAE59B-E1DD-40AF-8673-5C63C144B813}" presName="sibTrans" presStyleLbl="sibTrans2D1" presStyleIdx="2" presStyleCnt="7"/>
      <dgm:spPr/>
    </dgm:pt>
    <dgm:pt modelId="{6556C18E-DE21-4F37-ABF8-6FC510AFE0A8}" type="pres">
      <dgm:prSet presAssocID="{92573A5C-4AFF-42A0-A312-EF0E7B8EB310}" presName="node" presStyleLbl="node1" presStyleIdx="3" presStyleCnt="7" custScaleX="18210" custScaleY="18210">
        <dgm:presLayoutVars>
          <dgm:bulletEnabled val="1"/>
        </dgm:presLayoutVars>
      </dgm:prSet>
      <dgm:spPr/>
    </dgm:pt>
    <dgm:pt modelId="{F080E0DA-0C8C-4765-BA5E-0132D97F46CB}" type="pres">
      <dgm:prSet presAssocID="{92573A5C-4AFF-42A0-A312-EF0E7B8EB310}" presName="dummy" presStyleCnt="0"/>
      <dgm:spPr/>
    </dgm:pt>
    <dgm:pt modelId="{D6881A4C-E0DE-42D8-A468-D1274BB5E594}" type="pres">
      <dgm:prSet presAssocID="{55F5982B-C6DB-45E5-A0B9-8C142F31AC77}" presName="sibTrans" presStyleLbl="sibTrans2D1" presStyleIdx="3" presStyleCnt="7"/>
      <dgm:spPr/>
    </dgm:pt>
    <dgm:pt modelId="{72A088D7-2A20-430E-9DD0-49B90634C7F7}" type="pres">
      <dgm:prSet presAssocID="{648E16C4-7CBE-4BCA-8B80-E1D77B5E449A}" presName="node" presStyleLbl="node1" presStyleIdx="4" presStyleCnt="7" custScaleX="18210" custScaleY="18210">
        <dgm:presLayoutVars>
          <dgm:bulletEnabled val="1"/>
        </dgm:presLayoutVars>
      </dgm:prSet>
      <dgm:spPr/>
    </dgm:pt>
    <dgm:pt modelId="{F0EE683A-F4C1-483A-A7E1-AF8B8AD830D2}" type="pres">
      <dgm:prSet presAssocID="{648E16C4-7CBE-4BCA-8B80-E1D77B5E449A}" presName="dummy" presStyleCnt="0"/>
      <dgm:spPr/>
    </dgm:pt>
    <dgm:pt modelId="{E8DD3192-6E43-48FE-956B-E3E64B391A92}" type="pres">
      <dgm:prSet presAssocID="{409F8360-EF8F-4D7C-AC69-04A6EC65147E}" presName="sibTrans" presStyleLbl="sibTrans2D1" presStyleIdx="4" presStyleCnt="7"/>
      <dgm:spPr/>
    </dgm:pt>
    <dgm:pt modelId="{3F7E3F6E-B12E-4CF3-94EB-336175F0CDC1}" type="pres">
      <dgm:prSet presAssocID="{A38E1EEF-3450-4CB9-93D3-1D9C60216750}" presName="node" presStyleLbl="node1" presStyleIdx="5" presStyleCnt="7" custScaleX="18210" custScaleY="18210">
        <dgm:presLayoutVars>
          <dgm:bulletEnabled val="1"/>
        </dgm:presLayoutVars>
      </dgm:prSet>
      <dgm:spPr/>
    </dgm:pt>
    <dgm:pt modelId="{A6D3B63C-96AA-4E61-AA4C-2147EBC8447A}" type="pres">
      <dgm:prSet presAssocID="{A38E1EEF-3450-4CB9-93D3-1D9C60216750}" presName="dummy" presStyleCnt="0"/>
      <dgm:spPr/>
    </dgm:pt>
    <dgm:pt modelId="{5A54E3C8-6D73-4B6F-8E8A-DA0E2E38CE62}" type="pres">
      <dgm:prSet presAssocID="{6E5DED04-9102-467B-8010-2675AF8A5E3A}" presName="sibTrans" presStyleLbl="sibTrans2D1" presStyleIdx="5" presStyleCnt="7"/>
      <dgm:spPr/>
    </dgm:pt>
    <dgm:pt modelId="{C6E3E6BC-D2DF-4FB4-82EE-FD2938633BD9}" type="pres">
      <dgm:prSet presAssocID="{6FE5DE41-B9F1-44BA-9ECF-8C8CEA6D8D75}" presName="node" presStyleLbl="node1" presStyleIdx="6" presStyleCnt="7" custScaleX="18210" custScaleY="18210">
        <dgm:presLayoutVars>
          <dgm:bulletEnabled val="1"/>
        </dgm:presLayoutVars>
      </dgm:prSet>
      <dgm:spPr/>
    </dgm:pt>
    <dgm:pt modelId="{EAF7CBA4-451F-40F0-8AA8-74D42EDA8611}" type="pres">
      <dgm:prSet presAssocID="{6FE5DE41-B9F1-44BA-9ECF-8C8CEA6D8D75}" presName="dummy" presStyleCnt="0"/>
      <dgm:spPr/>
    </dgm:pt>
    <dgm:pt modelId="{219ACAEB-0693-4183-9D90-BE65A8B4C12C}" type="pres">
      <dgm:prSet presAssocID="{02C4C67C-040B-4F80-8844-619C00B1D95E}" presName="sibTrans" presStyleLbl="sibTrans2D1" presStyleIdx="6" presStyleCnt="7"/>
      <dgm:spPr/>
    </dgm:pt>
  </dgm:ptLst>
  <dgm:cxnLst>
    <dgm:cxn modelId="{7A942C04-7778-42F1-AD89-95444C403612}" type="presOf" srcId="{A7BF166E-A117-4591-AA48-EF2FBEFF8BAD}" destId="{9A4FE2DB-BA82-4EA1-97B8-3E92CEA2E563}" srcOrd="0" destOrd="0" presId="urn:microsoft.com/office/officeart/2005/8/layout/radial6"/>
    <dgm:cxn modelId="{34648906-5393-4353-AD6C-72A59D59C887}" srcId="{5FC354BF-3F61-4665-A460-25CC168DC6B1}" destId="{4311A2A3-F441-43EA-8249-FE4297B4CED6}" srcOrd="2" destOrd="0" parTransId="{4C42C373-195C-4D0D-A6A0-1FB114F0C45B}" sibTransId="{ACAAE59B-E1DD-40AF-8673-5C63C144B813}"/>
    <dgm:cxn modelId="{47925C08-8E0A-4E7B-8A25-2B00300AD2CC}" type="presOf" srcId="{02C4C67C-040B-4F80-8844-619C00B1D95E}" destId="{219ACAEB-0693-4183-9D90-BE65A8B4C12C}" srcOrd="0" destOrd="0" presId="urn:microsoft.com/office/officeart/2005/8/layout/radial6"/>
    <dgm:cxn modelId="{FE98E809-A9CB-4194-A172-9836685415A1}" type="presOf" srcId="{D71C1210-2643-46B8-8F19-4DC97647ED4D}" destId="{D7AE8D1F-EB9B-49AD-A524-D1EDF9A03B01}" srcOrd="0" destOrd="0" presId="urn:microsoft.com/office/officeart/2005/8/layout/radial6"/>
    <dgm:cxn modelId="{FA38C319-85C8-4360-B8F5-AE707CD625AC}" srcId="{5FC354BF-3F61-4665-A460-25CC168DC6B1}" destId="{92573A5C-4AFF-42A0-A312-EF0E7B8EB310}" srcOrd="3" destOrd="0" parTransId="{22974871-93D9-42C5-8526-08D394EA6BEE}" sibTransId="{55F5982B-C6DB-45E5-A0B9-8C142F31AC77}"/>
    <dgm:cxn modelId="{012ACD2B-63BA-473E-9723-4670611162FA}" type="presOf" srcId="{6E5DED04-9102-467B-8010-2675AF8A5E3A}" destId="{5A54E3C8-6D73-4B6F-8E8A-DA0E2E38CE62}" srcOrd="0" destOrd="0" presId="urn:microsoft.com/office/officeart/2005/8/layout/radial6"/>
    <dgm:cxn modelId="{9D102732-0CC9-481C-9A5D-203B01D8E8CB}" type="presOf" srcId="{DB575AAF-1436-481C-9086-1F0011D41E26}" destId="{54D9E2DD-6F30-4CA1-87FC-9F825692FB08}" srcOrd="0" destOrd="0" presId="urn:microsoft.com/office/officeart/2005/8/layout/radial6"/>
    <dgm:cxn modelId="{1B8C4436-1D70-4ADE-AADF-7AB2C435090C}" type="presOf" srcId="{55F5982B-C6DB-45E5-A0B9-8C142F31AC77}" destId="{D6881A4C-E0DE-42D8-A468-D1274BB5E594}" srcOrd="0" destOrd="0" presId="urn:microsoft.com/office/officeart/2005/8/layout/radial6"/>
    <dgm:cxn modelId="{3EA59C4D-25C9-4910-A1B4-7B8C1C884376}" type="presOf" srcId="{A38E1EEF-3450-4CB9-93D3-1D9C60216750}" destId="{3F7E3F6E-B12E-4CF3-94EB-336175F0CDC1}" srcOrd="0" destOrd="0" presId="urn:microsoft.com/office/officeart/2005/8/layout/radial6"/>
    <dgm:cxn modelId="{80D37E76-6347-447A-A63A-85DBCEEC159A}" type="presOf" srcId="{301A3EBB-9BA7-45D8-B613-61E5E4B20D3B}" destId="{7FA8E38B-0B83-4F4E-AC1F-3A90054C4A55}" srcOrd="0" destOrd="0" presId="urn:microsoft.com/office/officeart/2005/8/layout/radial6"/>
    <dgm:cxn modelId="{77B69177-C5C5-49FB-A8F3-3EB3BAE66E7B}" type="presOf" srcId="{4311A2A3-F441-43EA-8249-FE4297B4CED6}" destId="{BCB691A4-5238-4EBE-8192-A98EB8D137CF}" srcOrd="0" destOrd="0" presId="urn:microsoft.com/office/officeart/2005/8/layout/radial6"/>
    <dgm:cxn modelId="{B192307D-5C66-4D15-B40A-5D5B499A6960}" type="presOf" srcId="{409F8360-EF8F-4D7C-AC69-04A6EC65147E}" destId="{E8DD3192-6E43-48FE-956B-E3E64B391A92}" srcOrd="0" destOrd="0" presId="urn:microsoft.com/office/officeart/2005/8/layout/radial6"/>
    <dgm:cxn modelId="{727BB593-B28C-43AD-8EA2-55A3D18A2288}" srcId="{5FC354BF-3F61-4665-A460-25CC168DC6B1}" destId="{648E16C4-7CBE-4BCA-8B80-E1D77B5E449A}" srcOrd="4" destOrd="0" parTransId="{5A73060E-5F2D-499D-ADD6-5117943B131C}" sibTransId="{409F8360-EF8F-4D7C-AC69-04A6EC65147E}"/>
    <dgm:cxn modelId="{5DD842B9-7741-4187-9C2B-C2E8A00989B4}" type="presOf" srcId="{92573A5C-4AFF-42A0-A312-EF0E7B8EB310}" destId="{6556C18E-DE21-4F37-ABF8-6FC510AFE0A8}" srcOrd="0" destOrd="0" presId="urn:microsoft.com/office/officeart/2005/8/layout/radial6"/>
    <dgm:cxn modelId="{3BD839BC-7BDB-436B-8167-F565A96E2079}" srcId="{5FC354BF-3F61-4665-A460-25CC168DC6B1}" destId="{A7BF166E-A117-4591-AA48-EF2FBEFF8BAD}" srcOrd="0" destOrd="0" parTransId="{D5CA67EE-E66F-4E4E-B4F2-8946803CA303}" sibTransId="{D71C1210-2643-46B8-8F19-4DC97647ED4D}"/>
    <dgm:cxn modelId="{F8CDCEC0-A6AE-4885-9B2B-C85575E0DCB9}" type="presOf" srcId="{6FE5DE41-B9F1-44BA-9ECF-8C8CEA6D8D75}" destId="{C6E3E6BC-D2DF-4FB4-82EE-FD2938633BD9}" srcOrd="0" destOrd="0" presId="urn:microsoft.com/office/officeart/2005/8/layout/radial6"/>
    <dgm:cxn modelId="{9C6C51C2-2FAA-46C7-AA1F-F8271FC64F6B}" type="presOf" srcId="{ACAAE59B-E1DD-40AF-8673-5C63C144B813}" destId="{26CCF942-1801-4393-949A-83798E53E9A8}" srcOrd="0" destOrd="0" presId="urn:microsoft.com/office/officeart/2005/8/layout/radial6"/>
    <dgm:cxn modelId="{A06AD6C3-D696-446C-91CA-BE8124121B71}" srcId="{5FC354BF-3F61-4665-A460-25CC168DC6B1}" destId="{6FE5DE41-B9F1-44BA-9ECF-8C8CEA6D8D75}" srcOrd="6" destOrd="0" parTransId="{B5656CA2-E1D7-41DC-854E-12E92295308C}" sibTransId="{02C4C67C-040B-4F80-8844-619C00B1D95E}"/>
    <dgm:cxn modelId="{436862C5-C47B-487F-A45C-CE7C5F614B32}" srcId="{DB575AAF-1436-481C-9086-1F0011D41E26}" destId="{5FC354BF-3F61-4665-A460-25CC168DC6B1}" srcOrd="0" destOrd="0" parTransId="{17F5761A-2806-49D1-B805-DE20128A21E2}" sibTransId="{25E384DA-9BD6-4D19-A4DD-9313884E95A8}"/>
    <dgm:cxn modelId="{376877DC-F59F-40BA-A92C-B8E28879248E}" type="presOf" srcId="{5FC354BF-3F61-4665-A460-25CC168DC6B1}" destId="{387932A2-69F9-473B-B8AE-7EA2BCCF52AD}" srcOrd="0" destOrd="0" presId="urn:microsoft.com/office/officeart/2005/8/layout/radial6"/>
    <dgm:cxn modelId="{C6F6E5DD-F1C8-44A2-B1FE-5ADF6C0BCECA}" srcId="{5FC354BF-3F61-4665-A460-25CC168DC6B1}" destId="{A38E1EEF-3450-4CB9-93D3-1D9C60216750}" srcOrd="5" destOrd="0" parTransId="{97E0EFCA-E48F-496D-B122-C6EDD3E2E146}" sibTransId="{6E5DED04-9102-467B-8010-2675AF8A5E3A}"/>
    <dgm:cxn modelId="{D27C59E2-FBA5-4831-BF94-20B562B3354D}" type="presOf" srcId="{648E16C4-7CBE-4BCA-8B80-E1D77B5E449A}" destId="{72A088D7-2A20-430E-9DD0-49B90634C7F7}" srcOrd="0" destOrd="0" presId="urn:microsoft.com/office/officeart/2005/8/layout/radial6"/>
    <dgm:cxn modelId="{4307FFF4-18B9-459E-9320-0C60D19F21E7}" srcId="{5FC354BF-3F61-4665-A460-25CC168DC6B1}" destId="{9DE4E3C2-D66A-4955-BCC4-FF88722A9BE5}" srcOrd="1" destOrd="0" parTransId="{31E016BD-ED8C-42F5-B4F1-50A8D9A135A7}" sibTransId="{301A3EBB-9BA7-45D8-B613-61E5E4B20D3B}"/>
    <dgm:cxn modelId="{5C6367F7-9B25-4AFB-A0D7-F2EA30CC70D2}" type="presOf" srcId="{9DE4E3C2-D66A-4955-BCC4-FF88722A9BE5}" destId="{FE15D634-18E2-451C-87A4-A904FA01F27F}" srcOrd="0" destOrd="0" presId="urn:microsoft.com/office/officeart/2005/8/layout/radial6"/>
    <dgm:cxn modelId="{339A5C48-12CD-4FA2-ABB4-1E0E914EF9A5}" type="presParOf" srcId="{54D9E2DD-6F30-4CA1-87FC-9F825692FB08}" destId="{387932A2-69F9-473B-B8AE-7EA2BCCF52AD}" srcOrd="0" destOrd="0" presId="urn:microsoft.com/office/officeart/2005/8/layout/radial6"/>
    <dgm:cxn modelId="{BBA3E6BE-4DCF-4503-A507-32239B084E9E}" type="presParOf" srcId="{54D9E2DD-6F30-4CA1-87FC-9F825692FB08}" destId="{9A4FE2DB-BA82-4EA1-97B8-3E92CEA2E563}" srcOrd="1" destOrd="0" presId="urn:microsoft.com/office/officeart/2005/8/layout/radial6"/>
    <dgm:cxn modelId="{0A4B208D-E996-48BF-8C59-ABE521824A3F}" type="presParOf" srcId="{54D9E2DD-6F30-4CA1-87FC-9F825692FB08}" destId="{294D61DD-C455-405A-AD2E-0717FFCF4BDD}" srcOrd="2" destOrd="0" presId="urn:microsoft.com/office/officeart/2005/8/layout/radial6"/>
    <dgm:cxn modelId="{5968CA45-6818-46CA-8307-F59B268780CC}" type="presParOf" srcId="{54D9E2DD-6F30-4CA1-87FC-9F825692FB08}" destId="{D7AE8D1F-EB9B-49AD-A524-D1EDF9A03B01}" srcOrd="3" destOrd="0" presId="urn:microsoft.com/office/officeart/2005/8/layout/radial6"/>
    <dgm:cxn modelId="{DEB88483-46D7-4952-9C51-F9271989B4E1}" type="presParOf" srcId="{54D9E2DD-6F30-4CA1-87FC-9F825692FB08}" destId="{FE15D634-18E2-451C-87A4-A904FA01F27F}" srcOrd="4" destOrd="0" presId="urn:microsoft.com/office/officeart/2005/8/layout/radial6"/>
    <dgm:cxn modelId="{CF53803D-898F-42A6-AA9B-01B12F6E57F7}" type="presParOf" srcId="{54D9E2DD-6F30-4CA1-87FC-9F825692FB08}" destId="{4C069DA2-EE26-42F0-BBEC-B355F9E4847C}" srcOrd="5" destOrd="0" presId="urn:microsoft.com/office/officeart/2005/8/layout/radial6"/>
    <dgm:cxn modelId="{69BB0147-8693-40C5-968D-7FD5F86E4718}" type="presParOf" srcId="{54D9E2DD-6F30-4CA1-87FC-9F825692FB08}" destId="{7FA8E38B-0B83-4F4E-AC1F-3A90054C4A55}" srcOrd="6" destOrd="0" presId="urn:microsoft.com/office/officeart/2005/8/layout/radial6"/>
    <dgm:cxn modelId="{018A3013-FABC-4553-BF62-5F3B0BDE2401}" type="presParOf" srcId="{54D9E2DD-6F30-4CA1-87FC-9F825692FB08}" destId="{BCB691A4-5238-4EBE-8192-A98EB8D137CF}" srcOrd="7" destOrd="0" presId="urn:microsoft.com/office/officeart/2005/8/layout/radial6"/>
    <dgm:cxn modelId="{FA38C111-0555-4085-9145-B55F5FF35620}" type="presParOf" srcId="{54D9E2DD-6F30-4CA1-87FC-9F825692FB08}" destId="{73FE8CFE-F761-48AC-B7C2-9FB4AB65DAC6}" srcOrd="8" destOrd="0" presId="urn:microsoft.com/office/officeart/2005/8/layout/radial6"/>
    <dgm:cxn modelId="{9FD1824A-8AF9-4500-B45E-5AC2C91D1E86}" type="presParOf" srcId="{54D9E2DD-6F30-4CA1-87FC-9F825692FB08}" destId="{26CCF942-1801-4393-949A-83798E53E9A8}" srcOrd="9" destOrd="0" presId="urn:microsoft.com/office/officeart/2005/8/layout/radial6"/>
    <dgm:cxn modelId="{0CC5E164-DC89-45ED-A01B-7CAD7F5E24B3}" type="presParOf" srcId="{54D9E2DD-6F30-4CA1-87FC-9F825692FB08}" destId="{6556C18E-DE21-4F37-ABF8-6FC510AFE0A8}" srcOrd="10" destOrd="0" presId="urn:microsoft.com/office/officeart/2005/8/layout/radial6"/>
    <dgm:cxn modelId="{79F80FF7-A631-46FD-B09F-7D2FE494ED32}" type="presParOf" srcId="{54D9E2DD-6F30-4CA1-87FC-9F825692FB08}" destId="{F080E0DA-0C8C-4765-BA5E-0132D97F46CB}" srcOrd="11" destOrd="0" presId="urn:microsoft.com/office/officeart/2005/8/layout/radial6"/>
    <dgm:cxn modelId="{C142C00F-E41B-4001-BAA9-879548835F08}" type="presParOf" srcId="{54D9E2DD-6F30-4CA1-87FC-9F825692FB08}" destId="{D6881A4C-E0DE-42D8-A468-D1274BB5E594}" srcOrd="12" destOrd="0" presId="urn:microsoft.com/office/officeart/2005/8/layout/radial6"/>
    <dgm:cxn modelId="{297CDB8A-060C-4FCE-9BAD-BD15C789A2D6}" type="presParOf" srcId="{54D9E2DD-6F30-4CA1-87FC-9F825692FB08}" destId="{72A088D7-2A20-430E-9DD0-49B90634C7F7}" srcOrd="13" destOrd="0" presId="urn:microsoft.com/office/officeart/2005/8/layout/radial6"/>
    <dgm:cxn modelId="{6C6BAB9C-6184-44CE-98C2-20B785CC153C}" type="presParOf" srcId="{54D9E2DD-6F30-4CA1-87FC-9F825692FB08}" destId="{F0EE683A-F4C1-483A-A7E1-AF8B8AD830D2}" srcOrd="14" destOrd="0" presId="urn:microsoft.com/office/officeart/2005/8/layout/radial6"/>
    <dgm:cxn modelId="{A5D40EFB-B074-4ADA-810B-F84B6ADBDA4E}" type="presParOf" srcId="{54D9E2DD-6F30-4CA1-87FC-9F825692FB08}" destId="{E8DD3192-6E43-48FE-956B-E3E64B391A92}" srcOrd="15" destOrd="0" presId="urn:microsoft.com/office/officeart/2005/8/layout/radial6"/>
    <dgm:cxn modelId="{C6BE8A49-7AA4-40BE-A0FC-748985CDAE7C}" type="presParOf" srcId="{54D9E2DD-6F30-4CA1-87FC-9F825692FB08}" destId="{3F7E3F6E-B12E-4CF3-94EB-336175F0CDC1}" srcOrd="16" destOrd="0" presId="urn:microsoft.com/office/officeart/2005/8/layout/radial6"/>
    <dgm:cxn modelId="{16F0771B-0567-448B-8A11-E1D7300FDC8E}" type="presParOf" srcId="{54D9E2DD-6F30-4CA1-87FC-9F825692FB08}" destId="{A6D3B63C-96AA-4E61-AA4C-2147EBC8447A}" srcOrd="17" destOrd="0" presId="urn:microsoft.com/office/officeart/2005/8/layout/radial6"/>
    <dgm:cxn modelId="{F42E11E2-E1A0-4BED-98E0-D135E603FFB5}" type="presParOf" srcId="{54D9E2DD-6F30-4CA1-87FC-9F825692FB08}" destId="{5A54E3C8-6D73-4B6F-8E8A-DA0E2E38CE62}" srcOrd="18" destOrd="0" presId="urn:microsoft.com/office/officeart/2005/8/layout/radial6"/>
    <dgm:cxn modelId="{1A030F8B-6F4D-4EE6-A4F2-70846409F019}" type="presParOf" srcId="{54D9E2DD-6F30-4CA1-87FC-9F825692FB08}" destId="{C6E3E6BC-D2DF-4FB4-82EE-FD2938633BD9}" srcOrd="19" destOrd="0" presId="urn:microsoft.com/office/officeart/2005/8/layout/radial6"/>
    <dgm:cxn modelId="{D86E76F1-4169-45DD-BFA0-53C661CAE09B}" type="presParOf" srcId="{54D9E2DD-6F30-4CA1-87FC-9F825692FB08}" destId="{EAF7CBA4-451F-40F0-8AA8-74D42EDA8611}" srcOrd="20" destOrd="0" presId="urn:microsoft.com/office/officeart/2005/8/layout/radial6"/>
    <dgm:cxn modelId="{55CCE774-8A34-4D2F-8867-B3211F61DE00}" type="presParOf" srcId="{54D9E2DD-6F30-4CA1-87FC-9F825692FB08}" destId="{219ACAEB-0693-4183-9D90-BE65A8B4C12C}"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ACAEB-0693-4183-9D90-BE65A8B4C12C}">
      <dsp:nvSpPr>
        <dsp:cNvPr id="0" name=""/>
        <dsp:cNvSpPr/>
      </dsp:nvSpPr>
      <dsp:spPr>
        <a:xfrm>
          <a:off x="1817032" y="369846"/>
          <a:ext cx="4514284" cy="4514284"/>
        </a:xfrm>
        <a:prstGeom prst="blockArc">
          <a:avLst>
            <a:gd name="adj1" fmla="val 13114286"/>
            <a:gd name="adj2" fmla="val 16200000"/>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5A54E3C8-6D73-4B6F-8E8A-DA0E2E38CE62}">
      <dsp:nvSpPr>
        <dsp:cNvPr id="0" name=""/>
        <dsp:cNvSpPr/>
      </dsp:nvSpPr>
      <dsp:spPr>
        <a:xfrm>
          <a:off x="1817032" y="369846"/>
          <a:ext cx="4514284" cy="4514284"/>
        </a:xfrm>
        <a:prstGeom prst="blockArc">
          <a:avLst>
            <a:gd name="adj1" fmla="val 10028571"/>
            <a:gd name="adj2" fmla="val 13114286"/>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E8DD3192-6E43-48FE-956B-E3E64B391A92}">
      <dsp:nvSpPr>
        <dsp:cNvPr id="0" name=""/>
        <dsp:cNvSpPr/>
      </dsp:nvSpPr>
      <dsp:spPr>
        <a:xfrm>
          <a:off x="1817032" y="369846"/>
          <a:ext cx="4514284" cy="4514284"/>
        </a:xfrm>
        <a:prstGeom prst="blockArc">
          <a:avLst>
            <a:gd name="adj1" fmla="val 6942857"/>
            <a:gd name="adj2" fmla="val 10028571"/>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D6881A4C-E0DE-42D8-A468-D1274BB5E594}">
      <dsp:nvSpPr>
        <dsp:cNvPr id="0" name=""/>
        <dsp:cNvSpPr/>
      </dsp:nvSpPr>
      <dsp:spPr>
        <a:xfrm>
          <a:off x="1817032" y="369846"/>
          <a:ext cx="4514284" cy="4514284"/>
        </a:xfrm>
        <a:prstGeom prst="blockArc">
          <a:avLst>
            <a:gd name="adj1" fmla="val 3857143"/>
            <a:gd name="adj2" fmla="val 6942857"/>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26CCF942-1801-4393-949A-83798E53E9A8}">
      <dsp:nvSpPr>
        <dsp:cNvPr id="0" name=""/>
        <dsp:cNvSpPr/>
      </dsp:nvSpPr>
      <dsp:spPr>
        <a:xfrm>
          <a:off x="1817032" y="369846"/>
          <a:ext cx="4514284" cy="4514284"/>
        </a:xfrm>
        <a:prstGeom prst="blockArc">
          <a:avLst>
            <a:gd name="adj1" fmla="val 771429"/>
            <a:gd name="adj2" fmla="val 3857143"/>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7FA8E38B-0B83-4F4E-AC1F-3A90054C4A55}">
      <dsp:nvSpPr>
        <dsp:cNvPr id="0" name=""/>
        <dsp:cNvSpPr/>
      </dsp:nvSpPr>
      <dsp:spPr>
        <a:xfrm>
          <a:off x="1817032" y="369846"/>
          <a:ext cx="4514284" cy="4514284"/>
        </a:xfrm>
        <a:prstGeom prst="blockArc">
          <a:avLst>
            <a:gd name="adj1" fmla="val 19285714"/>
            <a:gd name="adj2" fmla="val 771429"/>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D7AE8D1F-EB9B-49AD-A524-D1EDF9A03B01}">
      <dsp:nvSpPr>
        <dsp:cNvPr id="0" name=""/>
        <dsp:cNvSpPr/>
      </dsp:nvSpPr>
      <dsp:spPr>
        <a:xfrm>
          <a:off x="1817032" y="369846"/>
          <a:ext cx="4514284" cy="4514284"/>
        </a:xfrm>
        <a:prstGeom prst="blockArc">
          <a:avLst>
            <a:gd name="adj1" fmla="val 16200000"/>
            <a:gd name="adj2" fmla="val 19285714"/>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387932A2-69F9-473B-B8AE-7EA2BCCF52AD}">
      <dsp:nvSpPr>
        <dsp:cNvPr id="0" name=""/>
        <dsp:cNvSpPr/>
      </dsp:nvSpPr>
      <dsp:spPr>
        <a:xfrm>
          <a:off x="1922380" y="475194"/>
          <a:ext cx="4303589" cy="4303589"/>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2552626" y="1105440"/>
        <a:ext cx="3043097" cy="3043097"/>
      </dsp:txXfrm>
    </dsp:sp>
    <dsp:sp modelId="{9A4FE2DB-BA82-4EA1-97B8-3E92CEA2E563}">
      <dsp:nvSpPr>
        <dsp:cNvPr id="0" name=""/>
        <dsp:cNvSpPr/>
      </dsp:nvSpPr>
      <dsp:spPr>
        <a:xfrm>
          <a:off x="3962852" y="302539"/>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3995457" y="335144"/>
        <a:ext cx="157434" cy="157434"/>
      </dsp:txXfrm>
    </dsp:sp>
    <dsp:sp modelId="{FE15D634-18E2-451C-87A4-A904FA01F27F}">
      <dsp:nvSpPr>
        <dsp:cNvPr id="0" name=""/>
        <dsp:cNvSpPr/>
      </dsp:nvSpPr>
      <dsp:spPr>
        <a:xfrm>
          <a:off x="5693145" y="1135804"/>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5725750" y="1168409"/>
        <a:ext cx="157434" cy="157434"/>
      </dsp:txXfrm>
    </dsp:sp>
    <dsp:sp modelId="{BCB691A4-5238-4EBE-8192-A98EB8D137CF}">
      <dsp:nvSpPr>
        <dsp:cNvPr id="0" name=""/>
        <dsp:cNvSpPr/>
      </dsp:nvSpPr>
      <dsp:spPr>
        <a:xfrm>
          <a:off x="6120492" y="3008133"/>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6153097" y="3040738"/>
        <a:ext cx="157434" cy="157434"/>
      </dsp:txXfrm>
    </dsp:sp>
    <dsp:sp modelId="{6556C18E-DE21-4F37-ABF8-6FC510AFE0A8}">
      <dsp:nvSpPr>
        <dsp:cNvPr id="0" name=""/>
        <dsp:cNvSpPr/>
      </dsp:nvSpPr>
      <dsp:spPr>
        <a:xfrm>
          <a:off x="4923092" y="4509625"/>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4955697" y="4542230"/>
        <a:ext cx="157434" cy="157434"/>
      </dsp:txXfrm>
    </dsp:sp>
    <dsp:sp modelId="{72A088D7-2A20-430E-9DD0-49B90634C7F7}">
      <dsp:nvSpPr>
        <dsp:cNvPr id="0" name=""/>
        <dsp:cNvSpPr/>
      </dsp:nvSpPr>
      <dsp:spPr>
        <a:xfrm>
          <a:off x="3002612" y="4509625"/>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3035217" y="4542230"/>
        <a:ext cx="157434" cy="157434"/>
      </dsp:txXfrm>
    </dsp:sp>
    <dsp:sp modelId="{3F7E3F6E-B12E-4CF3-94EB-336175F0CDC1}">
      <dsp:nvSpPr>
        <dsp:cNvPr id="0" name=""/>
        <dsp:cNvSpPr/>
      </dsp:nvSpPr>
      <dsp:spPr>
        <a:xfrm>
          <a:off x="1805213" y="3008133"/>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1837818" y="3040738"/>
        <a:ext cx="157434" cy="157434"/>
      </dsp:txXfrm>
    </dsp:sp>
    <dsp:sp modelId="{C6E3E6BC-D2DF-4FB4-82EE-FD2938633BD9}">
      <dsp:nvSpPr>
        <dsp:cNvPr id="0" name=""/>
        <dsp:cNvSpPr/>
      </dsp:nvSpPr>
      <dsp:spPr>
        <a:xfrm>
          <a:off x="2232560" y="1135804"/>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2265165" y="1168409"/>
        <a:ext cx="157434" cy="15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ACAEB-0693-4183-9D90-BE65A8B4C12C}">
      <dsp:nvSpPr>
        <dsp:cNvPr id="0" name=""/>
        <dsp:cNvSpPr/>
      </dsp:nvSpPr>
      <dsp:spPr>
        <a:xfrm>
          <a:off x="1817032" y="369846"/>
          <a:ext cx="4514284" cy="4514284"/>
        </a:xfrm>
        <a:prstGeom prst="blockArc">
          <a:avLst>
            <a:gd name="adj1" fmla="val 13114286"/>
            <a:gd name="adj2" fmla="val 16200000"/>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5A54E3C8-6D73-4B6F-8E8A-DA0E2E38CE62}">
      <dsp:nvSpPr>
        <dsp:cNvPr id="0" name=""/>
        <dsp:cNvSpPr/>
      </dsp:nvSpPr>
      <dsp:spPr>
        <a:xfrm>
          <a:off x="1817032" y="369846"/>
          <a:ext cx="4514284" cy="4514284"/>
        </a:xfrm>
        <a:prstGeom prst="blockArc">
          <a:avLst>
            <a:gd name="adj1" fmla="val 10028571"/>
            <a:gd name="adj2" fmla="val 13114286"/>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E8DD3192-6E43-48FE-956B-E3E64B391A92}">
      <dsp:nvSpPr>
        <dsp:cNvPr id="0" name=""/>
        <dsp:cNvSpPr/>
      </dsp:nvSpPr>
      <dsp:spPr>
        <a:xfrm>
          <a:off x="1817032" y="369846"/>
          <a:ext cx="4514284" cy="4514284"/>
        </a:xfrm>
        <a:prstGeom prst="blockArc">
          <a:avLst>
            <a:gd name="adj1" fmla="val 6942857"/>
            <a:gd name="adj2" fmla="val 10028571"/>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D6881A4C-E0DE-42D8-A468-D1274BB5E594}">
      <dsp:nvSpPr>
        <dsp:cNvPr id="0" name=""/>
        <dsp:cNvSpPr/>
      </dsp:nvSpPr>
      <dsp:spPr>
        <a:xfrm>
          <a:off x="1817032" y="369846"/>
          <a:ext cx="4514284" cy="4514284"/>
        </a:xfrm>
        <a:prstGeom prst="blockArc">
          <a:avLst>
            <a:gd name="adj1" fmla="val 3857143"/>
            <a:gd name="adj2" fmla="val 6942857"/>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26CCF942-1801-4393-949A-83798E53E9A8}">
      <dsp:nvSpPr>
        <dsp:cNvPr id="0" name=""/>
        <dsp:cNvSpPr/>
      </dsp:nvSpPr>
      <dsp:spPr>
        <a:xfrm>
          <a:off x="1817032" y="369846"/>
          <a:ext cx="4514284" cy="4514284"/>
        </a:xfrm>
        <a:prstGeom prst="blockArc">
          <a:avLst>
            <a:gd name="adj1" fmla="val 771429"/>
            <a:gd name="adj2" fmla="val 3857143"/>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7FA8E38B-0B83-4F4E-AC1F-3A90054C4A55}">
      <dsp:nvSpPr>
        <dsp:cNvPr id="0" name=""/>
        <dsp:cNvSpPr/>
      </dsp:nvSpPr>
      <dsp:spPr>
        <a:xfrm>
          <a:off x="1817032" y="369846"/>
          <a:ext cx="4514284" cy="4514284"/>
        </a:xfrm>
        <a:prstGeom prst="blockArc">
          <a:avLst>
            <a:gd name="adj1" fmla="val 19285714"/>
            <a:gd name="adj2" fmla="val 771429"/>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D7AE8D1F-EB9B-49AD-A524-D1EDF9A03B01}">
      <dsp:nvSpPr>
        <dsp:cNvPr id="0" name=""/>
        <dsp:cNvSpPr/>
      </dsp:nvSpPr>
      <dsp:spPr>
        <a:xfrm>
          <a:off x="1817032" y="369846"/>
          <a:ext cx="4514284" cy="4514284"/>
        </a:xfrm>
        <a:prstGeom prst="blockArc">
          <a:avLst>
            <a:gd name="adj1" fmla="val 16200000"/>
            <a:gd name="adj2" fmla="val 19285714"/>
            <a:gd name="adj3" fmla="val 3900"/>
          </a:avLst>
        </a:prstGeom>
        <a:solidFill>
          <a:srgbClr val="055A42"/>
        </a:solidFill>
        <a:ln>
          <a:noFill/>
        </a:ln>
        <a:effectLst/>
      </dsp:spPr>
      <dsp:style>
        <a:lnRef idx="0">
          <a:scrgbClr r="0" g="0" b="0"/>
        </a:lnRef>
        <a:fillRef idx="1">
          <a:scrgbClr r="0" g="0" b="0"/>
        </a:fillRef>
        <a:effectRef idx="0">
          <a:scrgbClr r="0" g="0" b="0"/>
        </a:effectRef>
        <a:fontRef idx="minor">
          <a:schemeClr val="lt1"/>
        </a:fontRef>
      </dsp:style>
    </dsp:sp>
    <dsp:sp modelId="{387932A2-69F9-473B-B8AE-7EA2BCCF52AD}">
      <dsp:nvSpPr>
        <dsp:cNvPr id="0" name=""/>
        <dsp:cNvSpPr/>
      </dsp:nvSpPr>
      <dsp:spPr>
        <a:xfrm>
          <a:off x="1922380" y="475194"/>
          <a:ext cx="4303589" cy="4303589"/>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2552626" y="1105440"/>
        <a:ext cx="3043097" cy="3043097"/>
      </dsp:txXfrm>
    </dsp:sp>
    <dsp:sp modelId="{9A4FE2DB-BA82-4EA1-97B8-3E92CEA2E563}">
      <dsp:nvSpPr>
        <dsp:cNvPr id="0" name=""/>
        <dsp:cNvSpPr/>
      </dsp:nvSpPr>
      <dsp:spPr>
        <a:xfrm>
          <a:off x="3962852" y="302539"/>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3995457" y="335144"/>
        <a:ext cx="157434" cy="157434"/>
      </dsp:txXfrm>
    </dsp:sp>
    <dsp:sp modelId="{FE15D634-18E2-451C-87A4-A904FA01F27F}">
      <dsp:nvSpPr>
        <dsp:cNvPr id="0" name=""/>
        <dsp:cNvSpPr/>
      </dsp:nvSpPr>
      <dsp:spPr>
        <a:xfrm>
          <a:off x="5693145" y="1135804"/>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5725750" y="1168409"/>
        <a:ext cx="157434" cy="157434"/>
      </dsp:txXfrm>
    </dsp:sp>
    <dsp:sp modelId="{BCB691A4-5238-4EBE-8192-A98EB8D137CF}">
      <dsp:nvSpPr>
        <dsp:cNvPr id="0" name=""/>
        <dsp:cNvSpPr/>
      </dsp:nvSpPr>
      <dsp:spPr>
        <a:xfrm>
          <a:off x="6120492" y="3008133"/>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6153097" y="3040738"/>
        <a:ext cx="157434" cy="157434"/>
      </dsp:txXfrm>
    </dsp:sp>
    <dsp:sp modelId="{6556C18E-DE21-4F37-ABF8-6FC510AFE0A8}">
      <dsp:nvSpPr>
        <dsp:cNvPr id="0" name=""/>
        <dsp:cNvSpPr/>
      </dsp:nvSpPr>
      <dsp:spPr>
        <a:xfrm>
          <a:off x="4923092" y="4509625"/>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4955697" y="4542230"/>
        <a:ext cx="157434" cy="157434"/>
      </dsp:txXfrm>
    </dsp:sp>
    <dsp:sp modelId="{72A088D7-2A20-430E-9DD0-49B90634C7F7}">
      <dsp:nvSpPr>
        <dsp:cNvPr id="0" name=""/>
        <dsp:cNvSpPr/>
      </dsp:nvSpPr>
      <dsp:spPr>
        <a:xfrm>
          <a:off x="3002612" y="4509625"/>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3035217" y="4542230"/>
        <a:ext cx="157434" cy="157434"/>
      </dsp:txXfrm>
    </dsp:sp>
    <dsp:sp modelId="{3F7E3F6E-B12E-4CF3-94EB-336175F0CDC1}">
      <dsp:nvSpPr>
        <dsp:cNvPr id="0" name=""/>
        <dsp:cNvSpPr/>
      </dsp:nvSpPr>
      <dsp:spPr>
        <a:xfrm>
          <a:off x="1805213" y="3008133"/>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1837818" y="3040738"/>
        <a:ext cx="157434" cy="157434"/>
      </dsp:txXfrm>
    </dsp:sp>
    <dsp:sp modelId="{C6E3E6BC-D2DF-4FB4-82EE-FD2938633BD9}">
      <dsp:nvSpPr>
        <dsp:cNvPr id="0" name=""/>
        <dsp:cNvSpPr/>
      </dsp:nvSpPr>
      <dsp:spPr>
        <a:xfrm>
          <a:off x="2232560" y="1135804"/>
          <a:ext cx="222644" cy="222644"/>
        </a:xfrm>
        <a:prstGeom prst="ellipse">
          <a:avLst/>
        </a:prstGeom>
        <a:solidFill>
          <a:schemeClr val="bg1"/>
        </a:solidFill>
        <a:ln w="57150" cap="flat" cmpd="sng" algn="ctr">
          <a:solidFill>
            <a:srgbClr val="4539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 </a:t>
          </a:r>
        </a:p>
      </dsp:txBody>
      <dsp:txXfrm>
        <a:off x="2265165" y="1168409"/>
        <a:ext cx="157434" cy="15743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E53560-2D5B-42CF-97C6-0A8EDB2192C3}"/>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4" name="Footer Placeholder 3">
            <a:extLst>
              <a:ext uri="{FF2B5EF4-FFF2-40B4-BE49-F238E27FC236}">
                <a16:creationId xmlns:a16="http://schemas.microsoft.com/office/drawing/2014/main" id="{5212C5CB-4C95-4855-B8A5-75E2CFED7977}"/>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9A16D67-FC30-4435-9711-8D1DB68E2EB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20D16AA7-BFEC-49F1-A112-B37CBA950EC2}" type="slidenum">
              <a:rPr lang="en-US" smtClean="0"/>
              <a:t>‹#›</a:t>
            </a:fld>
            <a:endParaRPr lang="en-US"/>
          </a:p>
        </p:txBody>
      </p:sp>
    </p:spTree>
    <p:extLst>
      <p:ext uri="{BB962C8B-B14F-4D97-AF65-F5344CB8AC3E}">
        <p14:creationId xmlns:p14="http://schemas.microsoft.com/office/powerpoint/2010/main" val="397117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2"/>
            <a:ext cx="3076363" cy="513508"/>
          </a:xfrm>
          <a:prstGeom prst="rect">
            <a:avLst/>
          </a:prstGeom>
        </p:spPr>
        <p:txBody>
          <a:bodyPr vert="horz" lIns="99048" tIns="49524" rIns="99048" bIns="49524" rtlCol="0"/>
          <a:lstStyle>
            <a:lvl1pPr algn="r">
              <a:defRPr sz="1300"/>
            </a:lvl1pPr>
          </a:lstStyle>
          <a:p>
            <a:fld id="{1D66AB57-DA86-4631-A727-9D11EBB1C8B4}" type="datetimeFigureOut">
              <a:rPr lang="en-US" smtClean="0"/>
              <a:t>8/15/2023</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80"/>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AA667F5-7F68-46F4-8D5F-4BC84A747705}" type="slidenum">
              <a:rPr lang="en-US" smtClean="0"/>
              <a:t>‹#›</a:t>
            </a:fld>
            <a:endParaRPr lang="en-US"/>
          </a:p>
        </p:txBody>
      </p:sp>
    </p:spTree>
    <p:extLst>
      <p:ext uri="{BB962C8B-B14F-4D97-AF65-F5344CB8AC3E}">
        <p14:creationId xmlns:p14="http://schemas.microsoft.com/office/powerpoint/2010/main" val="1295912294"/>
      </p:ext>
    </p:extLst>
  </p:cSld>
  <p:clrMap bg1="lt1" tx1="dk1" bg2="lt2" tx2="dk2" accent1="accent1" accent2="accent2" accent3="accent3" accent4="accent4" accent5="accent5" accent6="accent6" hlink="hlink" folHlink="folHlink"/>
  <p:notesStyle>
    <a:lvl1pPr marL="0" algn="l" defTabSz="1371191" rtl="0" eaLnBrk="1" latinLnBrk="0" hangingPunct="1">
      <a:defRPr sz="1800" kern="1200">
        <a:solidFill>
          <a:schemeClr val="tx1"/>
        </a:solidFill>
        <a:latin typeface="+mn-lt"/>
        <a:ea typeface="+mn-ea"/>
        <a:cs typeface="+mn-cs"/>
      </a:defRPr>
    </a:lvl1pPr>
    <a:lvl2pPr marL="685593" algn="l" defTabSz="1371191" rtl="0" eaLnBrk="1" latinLnBrk="0" hangingPunct="1">
      <a:defRPr sz="1800" kern="1200">
        <a:solidFill>
          <a:schemeClr val="tx1"/>
        </a:solidFill>
        <a:latin typeface="+mn-lt"/>
        <a:ea typeface="+mn-ea"/>
        <a:cs typeface="+mn-cs"/>
      </a:defRPr>
    </a:lvl2pPr>
    <a:lvl3pPr marL="1371191" algn="l" defTabSz="1371191" rtl="0" eaLnBrk="1" latinLnBrk="0" hangingPunct="1">
      <a:defRPr sz="1800" kern="1200">
        <a:solidFill>
          <a:schemeClr val="tx1"/>
        </a:solidFill>
        <a:latin typeface="+mn-lt"/>
        <a:ea typeface="+mn-ea"/>
        <a:cs typeface="+mn-cs"/>
      </a:defRPr>
    </a:lvl3pPr>
    <a:lvl4pPr marL="2056784" algn="l" defTabSz="1371191" rtl="0" eaLnBrk="1" latinLnBrk="0" hangingPunct="1">
      <a:defRPr sz="1800" kern="1200">
        <a:solidFill>
          <a:schemeClr val="tx1"/>
        </a:solidFill>
        <a:latin typeface="+mn-lt"/>
        <a:ea typeface="+mn-ea"/>
        <a:cs typeface="+mn-cs"/>
      </a:defRPr>
    </a:lvl4pPr>
    <a:lvl5pPr marL="2742377" algn="l" defTabSz="1371191" rtl="0" eaLnBrk="1" latinLnBrk="0" hangingPunct="1">
      <a:defRPr sz="1800" kern="1200">
        <a:solidFill>
          <a:schemeClr val="tx1"/>
        </a:solidFill>
        <a:latin typeface="+mn-lt"/>
        <a:ea typeface="+mn-ea"/>
        <a:cs typeface="+mn-cs"/>
      </a:defRPr>
    </a:lvl5pPr>
    <a:lvl6pPr marL="3427973" algn="l" defTabSz="1371191" rtl="0" eaLnBrk="1" latinLnBrk="0" hangingPunct="1">
      <a:defRPr sz="1800" kern="1200">
        <a:solidFill>
          <a:schemeClr val="tx1"/>
        </a:solidFill>
        <a:latin typeface="+mn-lt"/>
        <a:ea typeface="+mn-ea"/>
        <a:cs typeface="+mn-cs"/>
      </a:defRPr>
    </a:lvl6pPr>
    <a:lvl7pPr marL="4113567" algn="l" defTabSz="1371191" rtl="0" eaLnBrk="1" latinLnBrk="0" hangingPunct="1">
      <a:defRPr sz="1800" kern="1200">
        <a:solidFill>
          <a:schemeClr val="tx1"/>
        </a:solidFill>
        <a:latin typeface="+mn-lt"/>
        <a:ea typeface="+mn-ea"/>
        <a:cs typeface="+mn-cs"/>
      </a:defRPr>
    </a:lvl7pPr>
    <a:lvl8pPr marL="4799160" algn="l" defTabSz="1371191" rtl="0" eaLnBrk="1" latinLnBrk="0" hangingPunct="1">
      <a:defRPr sz="1800" kern="1200">
        <a:solidFill>
          <a:schemeClr val="tx1"/>
        </a:solidFill>
        <a:latin typeface="+mn-lt"/>
        <a:ea typeface="+mn-ea"/>
        <a:cs typeface="+mn-cs"/>
      </a:defRPr>
    </a:lvl8pPr>
    <a:lvl9pPr marL="5484753" algn="l" defTabSz="137119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Good morning. The bad news is that I’m not Adam – he couldn’t be here today, unfortunately. The good news is that I am Sara, the co-author of this paper so I’m not some random.</a:t>
            </a:r>
          </a:p>
          <a:p>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I’d like to acknowledge the </a:t>
            </a:r>
            <a:r>
              <a:rPr lang="en-AU" sz="1500" dirty="0">
                <a:solidFill>
                  <a:srgbClr val="000000"/>
                </a:solidFill>
                <a:latin typeface="Arial" panose="020B0604020202020204" pitchFamily="34" charset="0"/>
                <a:cs typeface="Arial" panose="020B0604020202020204" pitchFamily="34" charset="0"/>
              </a:rPr>
              <a:t>Gadigal people of the Eora Nation, traditional custodians</a:t>
            </a:r>
            <a:r>
              <a:rPr lang="en-AU" sz="1500" dirty="0">
                <a:latin typeface="Arial" panose="020B0604020202020204" pitchFamily="34" charset="0"/>
                <a:cs typeface="Arial" panose="020B0604020202020204" pitchFamily="34" charset="0"/>
              </a:rPr>
              <a:t> of the land where we gather today and pay my respects to Elders past, present and emerging and any Aboriginal colleagues in the room.</a:t>
            </a: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AA667F5-7F68-46F4-8D5F-4BC84A747705}" type="slidenum">
              <a:rPr lang="en-US" smtClean="0"/>
              <a:t>1</a:t>
            </a:fld>
            <a:endParaRPr lang="en-US"/>
          </a:p>
        </p:txBody>
      </p:sp>
    </p:spTree>
    <p:extLst>
      <p:ext uri="{BB962C8B-B14F-4D97-AF65-F5344CB8AC3E}">
        <p14:creationId xmlns:p14="http://schemas.microsoft.com/office/powerpoint/2010/main" val="179788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r>
              <a:rPr lang="en-US" sz="1500" dirty="0">
                <a:latin typeface="Arial" panose="020B0604020202020204" pitchFamily="34" charset="0"/>
                <a:cs typeface="Arial" panose="020B0604020202020204" pitchFamily="34" charset="0"/>
              </a:rPr>
              <a:t>Unfortunately we don’t have data on three potentially important eligibility criteria:</a:t>
            </a:r>
          </a:p>
          <a:p>
            <a:pPr marL="371429" indent="-371429" defTabSz="1485274">
              <a:buFontTx/>
              <a:buAutoNum type="arabicPeriod"/>
              <a:defRPr/>
            </a:pPr>
            <a:r>
              <a:rPr lang="en-US" sz="1500" dirty="0">
                <a:latin typeface="Arial" panose="020B0604020202020204" pitchFamily="34" charset="0"/>
                <a:cs typeface="Arial" panose="020B0604020202020204" pitchFamily="34" charset="0"/>
              </a:rPr>
              <a:t>Less than 15g of cannabis</a:t>
            </a:r>
          </a:p>
          <a:p>
            <a:pPr marL="371429" indent="-371429" defTabSz="1485274">
              <a:buFontTx/>
              <a:buAutoNum type="arabicPeriod"/>
              <a:defRPr/>
            </a:pPr>
            <a:r>
              <a:rPr lang="en-US" sz="1500" dirty="0">
                <a:latin typeface="Arial" panose="020B0604020202020204" pitchFamily="34" charset="0"/>
                <a:cs typeface="Arial" panose="020B0604020202020204" pitchFamily="34" charset="0"/>
              </a:rPr>
              <a:t>Whether the offender consents to a caution</a:t>
            </a:r>
          </a:p>
          <a:p>
            <a:pPr marL="371429" indent="-371429" defTabSz="1485274">
              <a:buFontTx/>
              <a:buAutoNum type="arabicPeriod"/>
              <a:defRPr/>
            </a:pPr>
            <a:r>
              <a:rPr lang="en-US" sz="1500" dirty="0">
                <a:latin typeface="Arial" panose="020B0604020202020204" pitchFamily="34" charset="0"/>
                <a:cs typeface="Arial" panose="020B0604020202020204" pitchFamily="34" charset="0"/>
              </a:rPr>
              <a:t>Whether the offender’s identity can be confirmed</a:t>
            </a:r>
          </a:p>
          <a:p>
            <a:pPr marL="371429" indent="-371429" defTabSz="1485274">
              <a:buFontTx/>
              <a:buAutoNum type="arabicPeriod"/>
              <a:defRPr/>
            </a:pPr>
            <a:endParaRPr lang="en-US"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Thus, our concept of eligibility is limited to the four eligibility criteria we can see.</a:t>
            </a:r>
          </a:p>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NEXT</a:t>
            </a:r>
          </a:p>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Furthermore police can also exercise their discretion not to caution eligible offenders.</a:t>
            </a:r>
          </a:p>
        </p:txBody>
      </p:sp>
      <p:sp>
        <p:nvSpPr>
          <p:cNvPr id="4" name="Slide Number Placeholder 3"/>
          <p:cNvSpPr>
            <a:spLocks noGrp="1"/>
          </p:cNvSpPr>
          <p:nvPr>
            <p:ph type="sldNum" sz="quarter" idx="5"/>
          </p:nvPr>
        </p:nvSpPr>
        <p:spPr/>
        <p:txBody>
          <a:bodyPr/>
          <a:lstStyle/>
          <a:p>
            <a:fld id="{1AA667F5-7F68-46F4-8D5F-4BC84A747705}" type="slidenum">
              <a:rPr lang="en-US" smtClean="0"/>
              <a:t>10</a:t>
            </a:fld>
            <a:endParaRPr lang="en-US"/>
          </a:p>
        </p:txBody>
      </p:sp>
    </p:spTree>
    <p:extLst>
      <p:ext uri="{BB962C8B-B14F-4D97-AF65-F5344CB8AC3E}">
        <p14:creationId xmlns:p14="http://schemas.microsoft.com/office/powerpoint/2010/main" val="265724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latin typeface="Arial" panose="020B0604020202020204" pitchFamily="34" charset="0"/>
                <a:cs typeface="Arial" panose="020B0604020202020204" pitchFamily="34" charset="0"/>
              </a:rPr>
              <a:t>So, how much does eligibility, at least in terms of what we can see, explain the gap in cannabis cautioning?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We find that Aboriginal adults who are caught in possession of cannabis are indeed much less likely to be eligible for a caution.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Out of the 8,171 events involving Aboriginal people in our sample, in over 6,000 events, the offender was not eligible for a caution.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This translates to nearly 8 in 10 Aboriginal adults caught in possession of cannabis being excluded from the scheme on the basis of the eligibility criteria we observe alone.</a:t>
            </a: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11</a:t>
            </a:fld>
            <a:endParaRPr lang="en-US"/>
          </a:p>
        </p:txBody>
      </p:sp>
    </p:spTree>
    <p:extLst>
      <p:ext uri="{BB962C8B-B14F-4D97-AF65-F5344CB8AC3E}">
        <p14:creationId xmlns:p14="http://schemas.microsoft.com/office/powerpoint/2010/main" val="286447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r>
              <a:rPr lang="en-AU" sz="1500" dirty="0">
                <a:latin typeface="Arial" panose="020B0604020202020204" pitchFamily="34" charset="0"/>
                <a:cs typeface="Arial" panose="020B0604020202020204" pitchFamily="34" charset="0"/>
              </a:rPr>
              <a:t>So which eligibility criteria are Aboriginal people less likely to meet? </a:t>
            </a:r>
          </a:p>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In this chart we examine each of the three conditions (other than being an adult) and how much they contribute towards the exclusion of Aboriginal individuals from the scheme.  </a:t>
            </a:r>
          </a:p>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First, you can see that the limit on prior cannabis cautions </a:t>
            </a:r>
            <a:r>
              <a:rPr lang="en-AU" sz="1500" i="1" dirty="0">
                <a:latin typeface="Arial" panose="020B0604020202020204" pitchFamily="34" charset="0"/>
                <a:cs typeface="Arial" panose="020B0604020202020204" pitchFamily="34" charset="0"/>
              </a:rPr>
              <a:t>isn’t </a:t>
            </a:r>
            <a:r>
              <a:rPr lang="en-AU" sz="1500" dirty="0">
                <a:latin typeface="Arial" panose="020B0604020202020204" pitchFamily="34" charset="0"/>
                <a:cs typeface="Arial" panose="020B0604020202020204" pitchFamily="34" charset="0"/>
              </a:rPr>
              <a:t>driving much of the difference: for both non-Aboriginal and Aboriginal individuals less than 5% of offenders are excluded from this alone.</a:t>
            </a:r>
          </a:p>
          <a:p>
            <a:pPr defTabSz="1485274">
              <a:defRPr/>
            </a:pPr>
            <a:endParaRPr lang="en-AU" sz="1500" dirty="0">
              <a:latin typeface="Arial" panose="020B0604020202020204" pitchFamily="34" charset="0"/>
              <a:cs typeface="Arial" panose="020B0604020202020204" pitchFamily="34" charset="0"/>
            </a:endParaRPr>
          </a:p>
          <a:p>
            <a:pPr defTabSz="1485274">
              <a:defRPr/>
            </a:pPr>
            <a:endParaRPr lang="en-AU" sz="1500" dirty="0">
              <a:latin typeface="Arial" panose="020B0604020202020204" pitchFamily="34" charset="0"/>
              <a:cs typeface="Arial" panose="020B0604020202020204" pitchFamily="34" charset="0"/>
            </a:endParaRPr>
          </a:p>
          <a:p>
            <a:pPr defTabSz="1485274">
              <a:defRPr/>
            </a:pPr>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12</a:t>
            </a:fld>
            <a:endParaRPr lang="en-US"/>
          </a:p>
        </p:txBody>
      </p:sp>
    </p:spTree>
    <p:extLst>
      <p:ext uri="{BB962C8B-B14F-4D97-AF65-F5344CB8AC3E}">
        <p14:creationId xmlns:p14="http://schemas.microsoft.com/office/powerpoint/2010/main" val="99273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Aboriginal people are more likely to have a concurrent offence on the event. Specifically, only 63% of Aboriginal offenders in our sample met this criteria vs. 75% of non-Aboriginal people.</a:t>
            </a:r>
          </a:p>
        </p:txBody>
      </p:sp>
      <p:sp>
        <p:nvSpPr>
          <p:cNvPr id="4" name="Slide Number Placeholder 3"/>
          <p:cNvSpPr>
            <a:spLocks noGrp="1"/>
          </p:cNvSpPr>
          <p:nvPr>
            <p:ph type="sldNum" sz="quarter" idx="5"/>
          </p:nvPr>
        </p:nvSpPr>
        <p:spPr/>
        <p:txBody>
          <a:bodyPr/>
          <a:lstStyle/>
          <a:p>
            <a:fld id="{1AA667F5-7F68-46F4-8D5F-4BC84A747705}" type="slidenum">
              <a:rPr lang="en-US" smtClean="0"/>
              <a:t>13</a:t>
            </a:fld>
            <a:endParaRPr lang="en-US"/>
          </a:p>
        </p:txBody>
      </p:sp>
    </p:spTree>
    <p:extLst>
      <p:ext uri="{BB962C8B-B14F-4D97-AF65-F5344CB8AC3E}">
        <p14:creationId xmlns:p14="http://schemas.microsoft.com/office/powerpoint/2010/main" val="334859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r>
              <a:rPr lang="en-AU" sz="1500" dirty="0">
                <a:latin typeface="Arial" panose="020B0604020202020204" pitchFamily="34" charset="0"/>
                <a:cs typeface="Arial" panose="020B0604020202020204" pitchFamily="34" charset="0"/>
              </a:rPr>
              <a:t>And finally, the majority of non-Aboriginal offenders have no prior drug, violent or sexual offences. However, only 34% of Aboriginal offenders have no prior drug, violent or sexual offences.</a:t>
            </a:r>
          </a:p>
          <a:p>
            <a:pPr defTabSz="1485274">
              <a:defRPr/>
            </a:pPr>
            <a:br>
              <a:rPr lang="en-AU" sz="1500" dirty="0">
                <a:latin typeface="Arial" panose="020B0604020202020204" pitchFamily="34" charset="0"/>
                <a:cs typeface="Arial" panose="020B0604020202020204" pitchFamily="34" charset="0"/>
              </a:rPr>
            </a:br>
            <a:r>
              <a:rPr lang="en-AU" sz="1500" dirty="0">
                <a:latin typeface="Arial" panose="020B0604020202020204" pitchFamily="34" charset="0"/>
                <a:cs typeface="Arial" panose="020B0604020202020204" pitchFamily="34" charset="0"/>
              </a:rPr>
              <a:t>This eligibility criteria </a:t>
            </a:r>
            <a:r>
              <a:rPr lang="en-AU" sz="1500" i="1" dirty="0">
                <a:latin typeface="Arial" panose="020B0604020202020204" pitchFamily="34" charset="0"/>
                <a:cs typeface="Arial" panose="020B0604020202020204" pitchFamily="34" charset="0"/>
              </a:rPr>
              <a:t>alone</a:t>
            </a:r>
            <a:r>
              <a:rPr lang="en-AU" sz="1500" dirty="0">
                <a:latin typeface="Arial" panose="020B0604020202020204" pitchFamily="34" charset="0"/>
                <a:cs typeface="Arial" panose="020B0604020202020204" pitchFamily="34" charset="0"/>
              </a:rPr>
              <a:t> excludes over half of Aboriginal people from being eligible to receive a caution </a:t>
            </a:r>
          </a:p>
        </p:txBody>
      </p:sp>
      <p:sp>
        <p:nvSpPr>
          <p:cNvPr id="4" name="Slide Number Placeholder 3"/>
          <p:cNvSpPr>
            <a:spLocks noGrp="1"/>
          </p:cNvSpPr>
          <p:nvPr>
            <p:ph type="sldNum" sz="quarter" idx="5"/>
          </p:nvPr>
        </p:nvSpPr>
        <p:spPr/>
        <p:txBody>
          <a:bodyPr/>
          <a:lstStyle/>
          <a:p>
            <a:fld id="{1AA667F5-7F68-46F4-8D5F-4BC84A747705}" type="slidenum">
              <a:rPr lang="en-US" smtClean="0"/>
              <a:t>14</a:t>
            </a:fld>
            <a:endParaRPr lang="en-US"/>
          </a:p>
        </p:txBody>
      </p:sp>
    </p:spTree>
    <p:extLst>
      <p:ext uri="{BB962C8B-B14F-4D97-AF65-F5344CB8AC3E}">
        <p14:creationId xmlns:p14="http://schemas.microsoft.com/office/powerpoint/2010/main" val="129558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r>
              <a:rPr lang="en-AU" sz="1500" dirty="0">
                <a:latin typeface="Arial" panose="020B0604020202020204" pitchFamily="34" charset="0"/>
                <a:cs typeface="Arial" panose="020B0604020202020204" pitchFamily="34" charset="0"/>
              </a:rPr>
              <a:t>This then, begs the question about what types of prior offences are contributing towards Aboriginal people being less likely to meet the eligibility criteria for the Scheme.</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NEXT</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Four offence types appear to be most responsible for more Aboriginal people being ineligible on the basis of prior offending.</a:t>
            </a:r>
          </a:p>
          <a:p>
            <a:pPr defTabSz="1485274">
              <a:defRPr/>
            </a:pPr>
            <a:r>
              <a:rPr lang="en-AU" sz="1500" dirty="0">
                <a:latin typeface="Arial" panose="020B0604020202020204" pitchFamily="34" charset="0"/>
                <a:cs typeface="Arial" panose="020B0604020202020204" pitchFamily="34" charset="0"/>
              </a:rPr>
              <a:t>Alarmingly, there are approximately twice the proportion of Aboriginal individuals in our sample with a prior use/possess drugs versus non-Aboriginal people. We haven’t looked at it in great detail in this study but there could be a possibility that some people are excluded from cannabis cautioning because they have been previously proceeded against for a cannabis offence,</a:t>
            </a:r>
          </a:p>
          <a:p>
            <a:r>
              <a:rPr lang="en-AU" sz="1500" dirty="0">
                <a:latin typeface="Arial" panose="020B0604020202020204" pitchFamily="34" charset="0"/>
                <a:cs typeface="Arial" panose="020B0604020202020204" pitchFamily="34" charset="0"/>
              </a:rPr>
              <a:t>Also of concern is that the Aboriginal individuals in our sample are also more likely to have assault and stalking offences.</a:t>
            </a:r>
          </a:p>
          <a:p>
            <a:r>
              <a:rPr lang="en-AU" sz="1500" dirty="0">
                <a:latin typeface="Arial" panose="020B0604020202020204" pitchFamily="34" charset="0"/>
                <a:cs typeface="Arial" panose="020B0604020202020204" pitchFamily="34" charset="0"/>
              </a:rPr>
              <a:t>The biggest gap in these individual offences comes because nearly one in four Aboriginal individuals in our sample have a serious assault resulting in injury charge versus only 5 per cent of the non-Aboriginal sample.</a:t>
            </a:r>
          </a:p>
          <a:p>
            <a:r>
              <a:rPr lang="en-AU" sz="1500" dirty="0">
                <a:latin typeface="Arial" panose="020B0604020202020204" pitchFamily="34" charset="0"/>
                <a:cs typeface="Arial" panose="020B0604020202020204" pitchFamily="34" charset="0"/>
              </a:rPr>
              <a:t>Prior BOCSAR research suggests that Aboriginal people may be over-policed for stalking offences, where we also observe a disparity here.</a:t>
            </a:r>
          </a:p>
          <a:p>
            <a:endParaRPr lang="en-AU" sz="1500" dirty="0">
              <a:latin typeface="Arial" panose="020B0604020202020204" pitchFamily="34" charset="0"/>
              <a:cs typeface="Arial" panose="020B0604020202020204" pitchFamily="34" charset="0"/>
            </a:endParaRPr>
          </a:p>
          <a:p>
            <a:pPr marL="309524" indent="-309524">
              <a:buFontTx/>
              <a:buChar char="-"/>
            </a:pPr>
            <a:endParaRPr lang="en-AU" sz="1500" b="1"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15</a:t>
            </a:fld>
            <a:endParaRPr lang="en-US"/>
          </a:p>
        </p:txBody>
      </p:sp>
    </p:spTree>
    <p:extLst>
      <p:ext uri="{BB962C8B-B14F-4D97-AF65-F5344CB8AC3E}">
        <p14:creationId xmlns:p14="http://schemas.microsoft.com/office/powerpoint/2010/main" val="310015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So, now we’ve established not only that the majority of Aboriginal people caught in possession of cannabis are ineligible for the Scheme, but that this because of prior offending. The next question is whether a gap remains when only considering those who are eligible. </a:t>
            </a:r>
            <a:br>
              <a:rPr lang="en-AU" sz="1500" dirty="0">
                <a:latin typeface="Arial" panose="020B0604020202020204" pitchFamily="34" charset="0"/>
                <a:cs typeface="Arial" panose="020B0604020202020204" pitchFamily="34" charset="0"/>
              </a:rPr>
            </a:br>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16</a:t>
            </a:fld>
            <a:endParaRPr lang="en-US"/>
          </a:p>
        </p:txBody>
      </p:sp>
    </p:spTree>
    <p:extLst>
      <p:ext uri="{BB962C8B-B14F-4D97-AF65-F5344CB8AC3E}">
        <p14:creationId xmlns:p14="http://schemas.microsoft.com/office/powerpoint/2010/main" val="3001733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The short answer is yes. The chart shows the flow of eligible offenders into being cautioned. The blue percentages are the percent of eligible offenders who are cautioned in each group. Even among eligible offenders, we still find a 34 percentage point disparity in the likelihood of a cannabis caution. Nearly three-quarters of eligible non-Aboriginal offenders are cautioned, but only 40% eligible Aboriginal offenders are cautioned. </a:t>
            </a:r>
          </a:p>
        </p:txBody>
      </p:sp>
      <p:sp>
        <p:nvSpPr>
          <p:cNvPr id="4" name="Slide Number Placeholder 3"/>
          <p:cNvSpPr>
            <a:spLocks noGrp="1"/>
          </p:cNvSpPr>
          <p:nvPr>
            <p:ph type="sldNum" sz="quarter" idx="5"/>
          </p:nvPr>
        </p:nvSpPr>
        <p:spPr/>
        <p:txBody>
          <a:bodyPr/>
          <a:lstStyle/>
          <a:p>
            <a:fld id="{1AA667F5-7F68-46F4-8D5F-4BC84A747705}" type="slidenum">
              <a:rPr lang="en-US" smtClean="0"/>
              <a:t>17</a:t>
            </a:fld>
            <a:endParaRPr lang="en-US"/>
          </a:p>
        </p:txBody>
      </p:sp>
    </p:spTree>
    <p:extLst>
      <p:ext uri="{BB962C8B-B14F-4D97-AF65-F5344CB8AC3E}">
        <p14:creationId xmlns:p14="http://schemas.microsoft.com/office/powerpoint/2010/main" val="185780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Therefore, police applying discretion over who to caution among those eligible is also contributing towards the disparity in cautioning rates between the groups. (The percentages in the green bubbles are the original raw cautioning rates).</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The next part of my presentation will try and identify factors which explain these differences in police decisions to caution.</a:t>
            </a:r>
          </a:p>
        </p:txBody>
      </p:sp>
      <p:sp>
        <p:nvSpPr>
          <p:cNvPr id="4" name="Slide Number Placeholder 3"/>
          <p:cNvSpPr>
            <a:spLocks noGrp="1"/>
          </p:cNvSpPr>
          <p:nvPr>
            <p:ph type="sldNum" sz="quarter" idx="5"/>
          </p:nvPr>
        </p:nvSpPr>
        <p:spPr/>
        <p:txBody>
          <a:bodyPr/>
          <a:lstStyle/>
          <a:p>
            <a:fld id="{1AA667F5-7F68-46F4-8D5F-4BC84A747705}" type="slidenum">
              <a:rPr lang="en-US" smtClean="0"/>
              <a:t>18</a:t>
            </a:fld>
            <a:endParaRPr lang="en-US"/>
          </a:p>
        </p:txBody>
      </p:sp>
    </p:spTree>
    <p:extLst>
      <p:ext uri="{BB962C8B-B14F-4D97-AF65-F5344CB8AC3E}">
        <p14:creationId xmlns:p14="http://schemas.microsoft.com/office/powerpoint/2010/main" val="408416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485274" fontAlgn="ctr">
              <a:defRPr/>
            </a:pPr>
            <a:r>
              <a:rPr lang="en-AU" altLang="en-US" sz="1500" dirty="0">
                <a:latin typeface="Arial" panose="020B0604020202020204" pitchFamily="34" charset="0"/>
                <a:cs typeface="Arial" panose="020B0604020202020204" pitchFamily="34" charset="0"/>
              </a:rPr>
              <a:t>Lets look at our other three candidate explanations. That the cohorts differ in some characteristics which make police more or less likely to caution, that net of these factors, the groups are dealt with by police areas who may be more or less severe in their cautioning, or residual bias even after considering offenders with similar characteristics and in similar places. </a:t>
            </a:r>
          </a:p>
          <a:p>
            <a:pPr defTabSz="1485274" fontAlgn="ctr">
              <a:defRPr/>
            </a:pPr>
            <a:endParaRPr lang="en-AU" altLang="en-US" sz="1500" dirty="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1"/>
                </a:solidFill>
                <a:latin typeface="Arial" pitchFamily="34" charset="0"/>
              </a:defRPr>
            </a:lvl1pPr>
            <a:lvl2pPr marL="804763" indent="-309524">
              <a:defRPr sz="2900">
                <a:solidFill>
                  <a:schemeClr val="tx1"/>
                </a:solidFill>
                <a:latin typeface="Arial" pitchFamily="34" charset="0"/>
              </a:defRPr>
            </a:lvl2pPr>
            <a:lvl3pPr marL="1238098" indent="-247620">
              <a:defRPr sz="2900">
                <a:solidFill>
                  <a:schemeClr val="tx1"/>
                </a:solidFill>
                <a:latin typeface="Arial" pitchFamily="34" charset="0"/>
              </a:defRPr>
            </a:lvl3pPr>
            <a:lvl4pPr marL="1733337" indent="-247620">
              <a:defRPr sz="2900">
                <a:solidFill>
                  <a:schemeClr val="tx1"/>
                </a:solidFill>
                <a:latin typeface="Arial" pitchFamily="34" charset="0"/>
              </a:defRPr>
            </a:lvl4pPr>
            <a:lvl5pPr marL="2228576" indent="-247620">
              <a:defRPr sz="2900">
                <a:solidFill>
                  <a:schemeClr val="tx1"/>
                </a:solidFill>
                <a:latin typeface="Arial" pitchFamily="34" charset="0"/>
              </a:defRPr>
            </a:lvl5pPr>
            <a:lvl6pPr marL="2723815" indent="-247620" defTabSz="1483998" fontAlgn="base">
              <a:spcBef>
                <a:spcPct val="0"/>
              </a:spcBef>
              <a:spcAft>
                <a:spcPct val="0"/>
              </a:spcAft>
              <a:defRPr sz="2900">
                <a:solidFill>
                  <a:schemeClr val="tx1"/>
                </a:solidFill>
                <a:latin typeface="Arial" pitchFamily="34" charset="0"/>
              </a:defRPr>
            </a:lvl6pPr>
            <a:lvl7pPr marL="3219054" indent="-247620" defTabSz="1483998" fontAlgn="base">
              <a:spcBef>
                <a:spcPct val="0"/>
              </a:spcBef>
              <a:spcAft>
                <a:spcPct val="0"/>
              </a:spcAft>
              <a:defRPr sz="2900">
                <a:solidFill>
                  <a:schemeClr val="tx1"/>
                </a:solidFill>
                <a:latin typeface="Arial" pitchFamily="34" charset="0"/>
              </a:defRPr>
            </a:lvl7pPr>
            <a:lvl8pPr marL="3714293" indent="-247620" defTabSz="1483998" fontAlgn="base">
              <a:spcBef>
                <a:spcPct val="0"/>
              </a:spcBef>
              <a:spcAft>
                <a:spcPct val="0"/>
              </a:spcAft>
              <a:defRPr sz="2900">
                <a:solidFill>
                  <a:schemeClr val="tx1"/>
                </a:solidFill>
                <a:latin typeface="Arial" pitchFamily="34" charset="0"/>
              </a:defRPr>
            </a:lvl8pPr>
            <a:lvl9pPr marL="4209532" indent="-247620" defTabSz="1483998" fontAlgn="base">
              <a:spcBef>
                <a:spcPct val="0"/>
              </a:spcBef>
              <a:spcAft>
                <a:spcPct val="0"/>
              </a:spcAft>
              <a:defRPr sz="2900">
                <a:solidFill>
                  <a:schemeClr val="tx1"/>
                </a:solidFill>
                <a:latin typeface="Arial" pitchFamily="34" charset="0"/>
              </a:defRPr>
            </a:lvl9pPr>
          </a:lstStyle>
          <a:p>
            <a:pPr defTabSz="1483998" fontAlgn="base">
              <a:spcBef>
                <a:spcPct val="0"/>
              </a:spcBef>
              <a:spcAft>
                <a:spcPct val="0"/>
              </a:spcAft>
              <a:defRPr/>
            </a:pPr>
            <a:fld id="{70DB05CE-DC08-48E9-A278-E4B0AC127390}" type="slidenum">
              <a:rPr lang="en-US" altLang="en-US" sz="1300">
                <a:latin typeface="Calibri" pitchFamily="34" charset="0"/>
              </a:rPr>
              <a:pPr defTabSz="1483998" fontAlgn="base">
                <a:spcBef>
                  <a:spcPct val="0"/>
                </a:spcBef>
                <a:spcAft>
                  <a:spcPct val="0"/>
                </a:spcAft>
                <a:defRPr/>
              </a:pPr>
              <a:t>19</a:t>
            </a:fld>
            <a:endParaRPr lang="en-US" altLang="en-US" sz="1300">
              <a:latin typeface="Calibri" pitchFamily="34" charset="0"/>
            </a:endParaRPr>
          </a:p>
        </p:txBody>
      </p:sp>
    </p:spTree>
    <p:extLst>
      <p:ext uri="{BB962C8B-B14F-4D97-AF65-F5344CB8AC3E}">
        <p14:creationId xmlns:p14="http://schemas.microsoft.com/office/powerpoint/2010/main" val="266571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500" dirty="0">
                <a:latin typeface="Arial" panose="020B0604020202020204" pitchFamily="34" charset="0"/>
                <a:cs typeface="Arial" panose="020B0604020202020204" pitchFamily="34" charset="0"/>
              </a:rPr>
              <a:t>We are all aware of the serious problem of Aboriginal overrepresentation. In NSW, despite making up 2.7 percent of the population, Aboriginal people make up 15% of adults proceeded against to court and 42% of all adult prison sentences.</a:t>
            </a:r>
          </a:p>
          <a:p>
            <a:pPr>
              <a:lnSpc>
                <a:spcPct val="120000"/>
              </a:lnSpc>
            </a:pPr>
            <a:endParaRPr lang="en-US" sz="1500" dirty="0">
              <a:latin typeface="Arial" panose="020B0604020202020204" pitchFamily="34" charset="0"/>
              <a:cs typeface="Arial" panose="020B0604020202020204" pitchFamily="34" charset="0"/>
            </a:endParaRPr>
          </a:p>
          <a:p>
            <a:pPr>
              <a:lnSpc>
                <a:spcPct val="120000"/>
              </a:lnSpc>
            </a:pPr>
            <a:r>
              <a:rPr lang="en-US" sz="1500" dirty="0">
                <a:latin typeface="Arial" panose="020B0604020202020204" pitchFamily="34" charset="0"/>
                <a:cs typeface="Arial" panose="020B0604020202020204" pitchFamily="34" charset="0"/>
              </a:rPr>
              <a:t>Policymakers have been attempting to reduce overrepresentation in various ways, but current progress towards Closing the Gap targets remains slow. </a:t>
            </a:r>
          </a:p>
          <a:p>
            <a:pPr>
              <a:lnSpc>
                <a:spcPct val="120000"/>
              </a:lnSpc>
            </a:pPr>
            <a:endParaRPr lang="en-US" sz="1500" dirty="0">
              <a:latin typeface="Arial" panose="020B0604020202020204" pitchFamily="34" charset="0"/>
              <a:cs typeface="Arial" panose="020B0604020202020204" pitchFamily="34" charset="0"/>
            </a:endParaRPr>
          </a:p>
          <a:p>
            <a:pPr>
              <a:lnSpc>
                <a:spcPct val="120000"/>
              </a:lnSpc>
            </a:pPr>
            <a:r>
              <a:rPr lang="en-US" sz="1500" dirty="0">
                <a:latin typeface="Arial" panose="020B0604020202020204" pitchFamily="34" charset="0"/>
                <a:cs typeface="Arial" panose="020B0604020202020204" pitchFamily="34" charset="0"/>
              </a:rPr>
              <a:t>Policing can contribute towards overrepresentation if police are being unfairly severe towards Aboriginal people. One policing decision where it’s been suggested that this may be the case cannabis cautioning. This is the focus of our study.</a:t>
            </a:r>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a:t>
            </a:fld>
            <a:endParaRPr lang="en-US"/>
          </a:p>
        </p:txBody>
      </p:sp>
    </p:spTree>
    <p:extLst>
      <p:ext uri="{BB962C8B-B14F-4D97-AF65-F5344CB8AC3E}">
        <p14:creationId xmlns:p14="http://schemas.microsoft.com/office/powerpoint/2010/main" val="207361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I won’t put up a huge table of summary statistics but I’ll try to identify key differences between the groups. </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Of the Aboriginal offenders in our sample, a greater proportion are female, aged 35-54 years old, and are much more likely to reside in regional areas and in more socioeconomically disadvantaged areas than the non-Aboriginal. This would factor into the gap if police were also more likely to exercise discretion in relation to these factors, for example, if they prefer to caution female offenders in general, for example. </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CLICK</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But the differences in the criminal history of our groups is particularly stark. The proportion of individuals in our Aboriginal cohort with prior court appearances was 43 percentage points higher than the non-Aboriginal group. A greater proportion had also previously received a prison penalty. And Aboriginal offenders were more likely to have a different types of prior offences unrelated to eligibility,  as well.</a:t>
            </a: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20</a:t>
            </a:fld>
            <a:endParaRPr lang="en-US"/>
          </a:p>
        </p:txBody>
      </p:sp>
    </p:spTree>
    <p:extLst>
      <p:ext uri="{BB962C8B-B14F-4D97-AF65-F5344CB8AC3E}">
        <p14:creationId xmlns:p14="http://schemas.microsoft.com/office/powerpoint/2010/main" val="4042445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r>
              <a:rPr lang="en-AU" sz="1500" dirty="0">
                <a:latin typeface="Arial" panose="020B0604020202020204" pitchFamily="34" charset="0"/>
                <a:cs typeface="Arial" panose="020B0604020202020204" pitchFamily="34" charset="0"/>
              </a:rPr>
              <a:t>There is also police area variation in cautioning rates for eligible offenders. Most PACs caution around 60% of eligible offenders who are caught with cannabis. Some PACs are more lenient, cautioning around 85% of eligible offenders, while others are more strict, cautioning around 35% of eligible offenders. </a:t>
            </a:r>
          </a:p>
          <a:p>
            <a:pPr defTabSz="1485274">
              <a:defRPr/>
            </a:pPr>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These simple rates however,  don’t consider differences in the characteristics of offenders being dealt with by each police area. </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Therefore, to disentangle the contribution of offender characteristics and police area variation from other unobserved differences we need a method that’s able to consider and adjust for all these factors.</a:t>
            </a:r>
          </a:p>
        </p:txBody>
      </p:sp>
      <p:sp>
        <p:nvSpPr>
          <p:cNvPr id="4" name="Slide Number Placeholder 3"/>
          <p:cNvSpPr>
            <a:spLocks noGrp="1"/>
          </p:cNvSpPr>
          <p:nvPr>
            <p:ph type="sldNum" sz="quarter" idx="5"/>
          </p:nvPr>
        </p:nvSpPr>
        <p:spPr/>
        <p:txBody>
          <a:bodyPr/>
          <a:lstStyle/>
          <a:p>
            <a:fld id="{1AA667F5-7F68-46F4-8D5F-4BC84A747705}" type="slidenum">
              <a:rPr lang="en-US" smtClean="0"/>
              <a:t>21</a:t>
            </a:fld>
            <a:endParaRPr lang="en-US"/>
          </a:p>
        </p:txBody>
      </p:sp>
    </p:spTree>
    <p:extLst>
      <p:ext uri="{BB962C8B-B14F-4D97-AF65-F5344CB8AC3E}">
        <p14:creationId xmlns:p14="http://schemas.microsoft.com/office/powerpoint/2010/main" val="1040008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We do this using a method called a Kitagawa-Oaxaca-Blinder decomposition, which has been used in many other contexts, most commonly to identify reasons for gaps in earnings between men and women.</a:t>
            </a:r>
          </a:p>
          <a:p>
            <a:pPr defTabSz="1485274"/>
            <a:r>
              <a:rPr lang="en-AU" sz="1500" dirty="0">
                <a:latin typeface="Arial" panose="020B0604020202020204" pitchFamily="34" charset="0"/>
                <a:cs typeface="Arial" panose="020B0604020202020204" pitchFamily="34" charset="0"/>
              </a:rPr>
              <a:t>How it works is by estimating a model using all the variables we have to predict cannabis cautioning, once for Aboriginal offenders and one for non-Aboriginal offenders. I won’t go through the proof (although I love its elegance) but rearranging terms from these models we can split the variation into two sources. </a:t>
            </a:r>
          </a:p>
          <a:p>
            <a:pPr defTabSz="1485274"/>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The first considers what the cautioning rate would be if the Aboriginal and non-Aboriginal offenders had the same characteristics, on average. In other words, how much of the gap in cautioning is explained by cohort differences? This is what we call the explained component.</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The second considers what the cautioning rate for Aboriginal offenders would be if we treated them like non-Aboriginal offenders (at least as approximated by the non-Aboriginal model). Ideally this would represent purely  differences in treatment. But in our setting, because we can’t account for some of variables influencing cautioning, it also captures unobserved variation from relevant omitted variable.</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You might be wondering what is the advantage of departing from a single regression model as is typical in this type of work. The real advantage is that it can further decompose the gap down to individual variables, which I’ll go through next.</a:t>
            </a:r>
          </a:p>
        </p:txBody>
      </p:sp>
      <p:sp>
        <p:nvSpPr>
          <p:cNvPr id="4" name="Slide Number Placeholder 3"/>
          <p:cNvSpPr>
            <a:spLocks noGrp="1"/>
          </p:cNvSpPr>
          <p:nvPr>
            <p:ph type="sldNum" sz="quarter" idx="5"/>
          </p:nvPr>
        </p:nvSpPr>
        <p:spPr/>
        <p:txBody>
          <a:bodyPr/>
          <a:lstStyle/>
          <a:p>
            <a:fld id="{1AA667F5-7F68-46F4-8D5F-4BC84A747705}" type="slidenum">
              <a:rPr lang="en-US" smtClean="0"/>
              <a:t>22</a:t>
            </a:fld>
            <a:endParaRPr lang="en-US"/>
          </a:p>
        </p:txBody>
      </p:sp>
    </p:spTree>
    <p:extLst>
      <p:ext uri="{BB962C8B-B14F-4D97-AF65-F5344CB8AC3E}">
        <p14:creationId xmlns:p14="http://schemas.microsoft.com/office/powerpoint/2010/main" val="3633799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r>
              <a:rPr lang="en-AU" sz="1500" dirty="0">
                <a:latin typeface="Arial" panose="020B0604020202020204" pitchFamily="34" charset="0"/>
                <a:cs typeface="Arial" panose="020B0604020202020204" pitchFamily="34" charset="0"/>
              </a:rPr>
              <a:t>As I just mentioned, this technique allows us to take that 34.4 percentage point gap and break it down by its components. Lets start with what’s ‘explained’ in our model, which is just the variation that’s explained because of differences in the cohort. </a:t>
            </a: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23</a:t>
            </a:fld>
            <a:endParaRPr lang="en-US"/>
          </a:p>
        </p:txBody>
      </p:sp>
    </p:spTree>
    <p:extLst>
      <p:ext uri="{BB962C8B-B14F-4D97-AF65-F5344CB8AC3E}">
        <p14:creationId xmlns:p14="http://schemas.microsoft.com/office/powerpoint/2010/main" val="3495141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The variables available to us explain 31.5 percentage points or 92% of that 34.4 percentage point gap in cautioning among eligible offenders. </a:t>
            </a:r>
          </a:p>
          <a:p>
            <a:pPr defTabSz="1485274">
              <a:defRPr/>
            </a:pPr>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24</a:t>
            </a:fld>
            <a:endParaRPr lang="en-US"/>
          </a:p>
        </p:txBody>
      </p:sp>
    </p:spTree>
    <p:extLst>
      <p:ext uri="{BB962C8B-B14F-4D97-AF65-F5344CB8AC3E}">
        <p14:creationId xmlns:p14="http://schemas.microsoft.com/office/powerpoint/2010/main" val="11622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Slightly more than half of explained component is driven by more eligible offenders’ in the Aboriginal group having prior court appearances. Specific types of prior offences, which we’ve grouped here for simplicity, explain a further 4 percentage points. </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Notably, PAC severity (outside of these factors) is still driving 5 percentage points, or 14% of the gap among eligible offenders. Prior imprisonment and demographics explains the rest, and time explains barely any of the gap.</a:t>
            </a:r>
          </a:p>
        </p:txBody>
      </p:sp>
      <p:sp>
        <p:nvSpPr>
          <p:cNvPr id="4" name="Slide Number Placeholder 3"/>
          <p:cNvSpPr>
            <a:spLocks noGrp="1"/>
          </p:cNvSpPr>
          <p:nvPr>
            <p:ph type="sldNum" sz="quarter" idx="5"/>
          </p:nvPr>
        </p:nvSpPr>
        <p:spPr/>
        <p:txBody>
          <a:bodyPr/>
          <a:lstStyle/>
          <a:p>
            <a:fld id="{1AA667F5-7F68-46F4-8D5F-4BC84A747705}" type="slidenum">
              <a:rPr lang="en-US" smtClean="0"/>
              <a:t>25</a:t>
            </a:fld>
            <a:endParaRPr lang="en-US"/>
          </a:p>
        </p:txBody>
      </p:sp>
    </p:spTree>
    <p:extLst>
      <p:ext uri="{BB962C8B-B14F-4D97-AF65-F5344CB8AC3E}">
        <p14:creationId xmlns:p14="http://schemas.microsoft.com/office/powerpoint/2010/main" val="3978013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Taken together, this means that 2.9 percentage points or 8% of the gap in cannabis cautioning among eligible offenders remains unexplained. </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This could be a signal of discrimination but could also be a product of the unobserved variables. </a:t>
            </a:r>
          </a:p>
        </p:txBody>
      </p:sp>
      <p:sp>
        <p:nvSpPr>
          <p:cNvPr id="4" name="Slide Number Placeholder 3"/>
          <p:cNvSpPr>
            <a:spLocks noGrp="1"/>
          </p:cNvSpPr>
          <p:nvPr>
            <p:ph type="sldNum" sz="quarter" idx="5"/>
          </p:nvPr>
        </p:nvSpPr>
        <p:spPr/>
        <p:txBody>
          <a:bodyPr/>
          <a:lstStyle/>
          <a:p>
            <a:fld id="{1AA667F5-7F68-46F4-8D5F-4BC84A747705}" type="slidenum">
              <a:rPr lang="en-US" smtClean="0"/>
              <a:t>26</a:t>
            </a:fld>
            <a:endParaRPr lang="en-US"/>
          </a:p>
        </p:txBody>
      </p:sp>
    </p:spTree>
    <p:extLst>
      <p:ext uri="{BB962C8B-B14F-4D97-AF65-F5344CB8AC3E}">
        <p14:creationId xmlns:p14="http://schemas.microsoft.com/office/powerpoint/2010/main" val="1763269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So what can we conclude?</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We find that there are two major drivers of the gap in cannabis cautioning. First, eligibility, where nearly 8 in 10  Aboriginal individuals are excluded from the scheme, mostly due to having prior drug and violent offences.</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Second, that police are applying discretion not to caution some offenders, particularly those with prior criminal histories. </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However, a small gap (2.9%)  still remains which cannot be explained by the factors available to us.</a:t>
            </a:r>
          </a:p>
          <a:p>
            <a:r>
              <a:rPr lang="en-AU" sz="1500" dirty="0">
                <a:latin typeface="Arial" panose="020B0604020202020204" pitchFamily="34" charset="0"/>
                <a:cs typeface="Arial" panose="020B0604020202020204" pitchFamily="34" charset="0"/>
              </a:rPr>
              <a:t> </a:t>
            </a:r>
          </a:p>
          <a:p>
            <a:r>
              <a:rPr lang="en-AU" sz="1500" dirty="0">
                <a:latin typeface="Arial" panose="020B0604020202020204" pitchFamily="34" charset="0"/>
                <a:cs typeface="Arial" panose="020B0604020202020204" pitchFamily="34" charset="0"/>
              </a:rPr>
              <a:t>CLICK </a:t>
            </a:r>
          </a:p>
          <a:p>
            <a:endParaRPr lang="en-AU" sz="1500" dirty="0">
              <a:latin typeface="Arial" panose="020B0604020202020204" pitchFamily="34" charset="0"/>
              <a:cs typeface="Arial" panose="020B0604020202020204" pitchFamily="34" charset="0"/>
            </a:endParaRPr>
          </a:p>
          <a:p>
            <a:r>
              <a:rPr lang="en-AU" sz="1500" i="1" dirty="0">
                <a:latin typeface="Arial" panose="020B0604020202020204" pitchFamily="34" charset="0"/>
                <a:cs typeface="Arial" panose="020B0604020202020204" pitchFamily="34" charset="0"/>
              </a:rPr>
              <a:t>Unfortunately </a:t>
            </a:r>
            <a:r>
              <a:rPr lang="en-AU" sz="1500" dirty="0">
                <a:latin typeface="Arial" panose="020B0604020202020204" pitchFamily="34" charset="0"/>
                <a:cs typeface="Arial" panose="020B0604020202020204" pitchFamily="34" charset="0"/>
              </a:rPr>
              <a:t>, our study isn’t perfect. There are some important caveats which should be noted here.</a:t>
            </a:r>
          </a:p>
          <a:p>
            <a:r>
              <a:rPr lang="en-AU" sz="1500" dirty="0">
                <a:latin typeface="Arial" panose="020B0604020202020204" pitchFamily="34" charset="0"/>
                <a:cs typeface="Arial" panose="020B0604020202020204" pitchFamily="34" charset="0"/>
              </a:rPr>
              <a:t>First and most importantly our results are associative and not causal, and we have important omitted variables</a:t>
            </a:r>
          </a:p>
          <a:p>
            <a:r>
              <a:rPr lang="en-AU" sz="1500" dirty="0">
                <a:latin typeface="Arial" panose="020B0604020202020204" pitchFamily="34" charset="0"/>
                <a:cs typeface="Arial" panose="020B0604020202020204" pitchFamily="34" charset="0"/>
              </a:rPr>
              <a:t>Most important is that some of our variables could be in themselves, biased, if they are driven by </a:t>
            </a:r>
            <a:r>
              <a:rPr lang="en-AU" sz="1500" dirty="0" err="1">
                <a:latin typeface="Arial" panose="020B0604020202020204" pitchFamily="34" charset="0"/>
                <a:cs typeface="Arial" panose="020B0604020202020204" pitchFamily="34" charset="0"/>
              </a:rPr>
              <a:t>overpolicing</a:t>
            </a:r>
            <a:r>
              <a:rPr lang="en-AU" sz="1500" dirty="0">
                <a:latin typeface="Arial" panose="020B0604020202020204" pitchFamily="34" charset="0"/>
                <a:cs typeface="Arial" panose="020B0604020202020204" pitchFamily="34" charset="0"/>
              </a:rPr>
              <a:t> in Aboriginal communities for particular offences, such as stalking. </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Our method is unable to adjust or account for any bias in other parts of the criminal justice system.</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Studies of juvenile diversion of Aboriginal and non-Aboriginal young people find persistent gaps in outcomes even after controlling for the characteristics of young people. </a:t>
            </a: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27</a:t>
            </a:fld>
            <a:endParaRPr lang="en-US"/>
          </a:p>
        </p:txBody>
      </p:sp>
    </p:spTree>
    <p:extLst>
      <p:ext uri="{BB962C8B-B14F-4D97-AF65-F5344CB8AC3E}">
        <p14:creationId xmlns:p14="http://schemas.microsoft.com/office/powerpoint/2010/main" val="1901542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panose="020B0604020202020204" pitchFamily="34" charset="0"/>
                <a:cs typeface="Arial" panose="020B0604020202020204" pitchFamily="34" charset="0"/>
              </a:rPr>
              <a:t>So what do our results mean for ways of closing the gap in cannabis cautioning outcomes?</a:t>
            </a:r>
          </a:p>
          <a:p>
            <a:r>
              <a:rPr lang="en-AU" sz="1500" dirty="0">
                <a:latin typeface="Arial" panose="020B0604020202020204" pitchFamily="34" charset="0"/>
                <a:cs typeface="Arial" panose="020B0604020202020204" pitchFamily="34" charset="0"/>
              </a:rPr>
              <a:t>One option that policymakers may want to consider is relaxing the eligibility criteria. On first glance, our results would suggest that much of the gap can be eliminating by simply removing some of the criteria. But it’s worth remembering that police can still exercise discretion in how they caution, so in effect only some of these newly eligible individuals could go on to be cautioned.</a:t>
            </a:r>
          </a:p>
          <a:p>
            <a:endParaRPr lang="en-AU" sz="1500" dirty="0">
              <a:latin typeface="Arial" panose="020B0604020202020204" pitchFamily="34" charset="0"/>
              <a:cs typeface="Arial" panose="020B0604020202020204" pitchFamily="34" charset="0"/>
            </a:endParaRPr>
          </a:p>
          <a:p>
            <a:r>
              <a:rPr lang="en-AU" sz="1500" dirty="0">
                <a:latin typeface="Arial" panose="020B0604020202020204" pitchFamily="34" charset="0"/>
                <a:cs typeface="Arial" panose="020B0604020202020204" pitchFamily="34" charset="0"/>
              </a:rPr>
              <a:t>NEXT </a:t>
            </a:r>
          </a:p>
          <a:p>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The next option is restricting or removing police discretion entirely, enabling all eligible offenders to be cautioned. Comparable diversion programs in QLD and SA already do this, so there is precedent for this. Perhaps even some degree of both options could be especially effective.</a:t>
            </a:r>
          </a:p>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NEXT </a:t>
            </a:r>
          </a:p>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Ultimately however, our research reinforces the need to address the factors leading to overrepresentation and the accumulation of prior offending among Aboriginal people in the criminal justice system, whether this involves actions that target the root causes of offending, early intervention, or remedying diversion at other points in the criminal justice system, such as youth diversion. </a:t>
            </a:r>
          </a:p>
          <a:p>
            <a:pPr defTabSz="1485274">
              <a:defRPr/>
            </a:pPr>
            <a:endParaRPr lang="en-AU" sz="1500" dirty="0">
              <a:latin typeface="Arial" panose="020B0604020202020204" pitchFamily="34" charset="0"/>
              <a:cs typeface="Arial" panose="020B0604020202020204" pitchFamily="34" charset="0"/>
            </a:endParaRPr>
          </a:p>
          <a:p>
            <a:pPr defTabSz="1485274">
              <a:defRPr/>
            </a:pPr>
            <a:r>
              <a:rPr lang="en-AU" sz="1500" dirty="0">
                <a:latin typeface="Arial" panose="020B0604020202020204" pitchFamily="34" charset="0"/>
                <a:cs typeface="Arial" panose="020B0604020202020204" pitchFamily="34" charset="0"/>
              </a:rPr>
              <a:t>Thank you again for your time, I’ll wrap up here. Looking forward to your questions.</a:t>
            </a:r>
          </a:p>
          <a:p>
            <a:pPr defTabSz="1485274">
              <a:defRPr/>
            </a:pPr>
            <a:endParaRPr lang="en-AU" sz="1500" b="1" dirty="0">
              <a:latin typeface="Arial" panose="020B0604020202020204" pitchFamily="34" charset="0"/>
              <a:cs typeface="Arial" panose="020B0604020202020204" pitchFamily="34" charset="0"/>
            </a:endParaRPr>
          </a:p>
          <a:p>
            <a:pPr defTabSz="1485274">
              <a:defRPr/>
            </a:pPr>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a:p>
            <a:endParaRPr lang="en-AU"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28</a:t>
            </a:fld>
            <a:endParaRPr lang="en-US"/>
          </a:p>
        </p:txBody>
      </p:sp>
    </p:spTree>
    <p:extLst>
      <p:ext uri="{BB962C8B-B14F-4D97-AF65-F5344CB8AC3E}">
        <p14:creationId xmlns:p14="http://schemas.microsoft.com/office/powerpoint/2010/main" val="2341058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your time,</a:t>
            </a:r>
          </a:p>
        </p:txBody>
      </p:sp>
      <p:sp>
        <p:nvSpPr>
          <p:cNvPr id="4" name="Slide Number Placeholder 3"/>
          <p:cNvSpPr>
            <a:spLocks noGrp="1"/>
          </p:cNvSpPr>
          <p:nvPr>
            <p:ph type="sldNum" sz="quarter" idx="5"/>
          </p:nvPr>
        </p:nvSpPr>
        <p:spPr/>
        <p:txBody>
          <a:bodyPr/>
          <a:lstStyle/>
          <a:p>
            <a:fld id="{1AA667F5-7F68-46F4-8D5F-4BC84A747705}" type="slidenum">
              <a:rPr lang="en-US" smtClean="0"/>
              <a:t>29</a:t>
            </a:fld>
            <a:endParaRPr lang="en-US"/>
          </a:p>
        </p:txBody>
      </p:sp>
    </p:spTree>
    <p:extLst>
      <p:ext uri="{BB962C8B-B14F-4D97-AF65-F5344CB8AC3E}">
        <p14:creationId xmlns:p14="http://schemas.microsoft.com/office/powerpoint/2010/main" val="176426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lnSpc>
                <a:spcPct val="120000"/>
              </a:lnSpc>
              <a:defRPr/>
            </a:pPr>
            <a:r>
              <a:rPr lang="en-US" sz="1500" dirty="0">
                <a:latin typeface="Arial" panose="020B0604020202020204" pitchFamily="34" charset="0"/>
                <a:cs typeface="Arial" panose="020B0604020202020204" pitchFamily="34" charset="0"/>
              </a:rPr>
              <a:t>Before I go any further, I’ll provide some background into the cannabis cautioning scheme in NSW. </a:t>
            </a:r>
          </a:p>
          <a:p>
            <a:pPr defTabSz="1485274">
              <a:lnSpc>
                <a:spcPct val="120000"/>
              </a:lnSpc>
              <a:defRPr/>
            </a:pPr>
            <a:endParaRPr lang="en-US" sz="1500" dirty="0">
              <a:latin typeface="Arial" panose="020B0604020202020204" pitchFamily="34" charset="0"/>
              <a:cs typeface="Arial" panose="020B0604020202020204" pitchFamily="34" charset="0"/>
            </a:endParaRPr>
          </a:p>
          <a:p>
            <a:pPr>
              <a:lnSpc>
                <a:spcPct val="120000"/>
              </a:lnSpc>
              <a:defRPr/>
            </a:pPr>
            <a:r>
              <a:rPr lang="en-US" sz="1500" dirty="0">
                <a:latin typeface="Arial" panose="020B0604020202020204" pitchFamily="34" charset="0"/>
                <a:cs typeface="Arial" panose="020B0604020202020204" pitchFamily="34" charset="0"/>
              </a:rPr>
              <a:t>The origins of the NSW Cannabis Cautioning Scheme are in the 1994 Drug Summit, which recommended the creation of a formal mechanism for police to divert low-level cannabis offenders. </a:t>
            </a:r>
          </a:p>
          <a:p>
            <a:pPr defTabSz="1485274">
              <a:lnSpc>
                <a:spcPct val="120000"/>
              </a:lnSpc>
              <a:defRPr/>
            </a:pPr>
            <a:endParaRPr lang="en-US" sz="1500" dirty="0">
              <a:latin typeface="Arial" panose="020B0604020202020204" pitchFamily="34" charset="0"/>
              <a:cs typeface="Arial" panose="020B0604020202020204" pitchFamily="34" charset="0"/>
            </a:endParaRPr>
          </a:p>
          <a:p>
            <a:pPr defTabSz="1485274">
              <a:lnSpc>
                <a:spcPct val="120000"/>
              </a:lnSpc>
              <a:defRPr/>
            </a:pPr>
            <a:r>
              <a:rPr lang="en-US" sz="1500" dirty="0">
                <a:latin typeface="Arial" panose="020B0604020202020204" pitchFamily="34" charset="0"/>
                <a:cs typeface="Arial" panose="020B0604020202020204" pitchFamily="34" charset="0"/>
              </a:rPr>
              <a:t>It’s one of several drug diversion programs available in NSW, in addition to MERIT and the Drug Court, and focuses on offenders caught in possession of a small quantity of cannabis.</a:t>
            </a:r>
          </a:p>
          <a:p>
            <a:pPr defTabSz="1485274">
              <a:lnSpc>
                <a:spcPct val="120000"/>
              </a:lnSpc>
              <a:defRPr/>
            </a:pPr>
            <a:endParaRPr lang="en-US" sz="1500" dirty="0">
              <a:latin typeface="Arial" panose="020B0604020202020204" pitchFamily="34" charset="0"/>
              <a:cs typeface="Arial" panose="020B0604020202020204" pitchFamily="34" charset="0"/>
            </a:endParaRPr>
          </a:p>
          <a:p>
            <a:pPr defTabSz="1485274">
              <a:lnSpc>
                <a:spcPct val="120000"/>
              </a:lnSpc>
              <a:defRPr/>
            </a:pPr>
            <a:r>
              <a:rPr lang="en-US" sz="1500" dirty="0">
                <a:latin typeface="Arial" panose="020B0604020202020204" pitchFamily="34" charset="0"/>
                <a:cs typeface="Arial" panose="020B0604020202020204" pitchFamily="34" charset="0"/>
              </a:rPr>
              <a:t>It allows the police to issue a caution rather than formally charge use/possess cannabis offenders. </a:t>
            </a:r>
          </a:p>
          <a:p>
            <a:pPr defTabSz="1485274">
              <a:lnSpc>
                <a:spcPct val="120000"/>
              </a:lnSpc>
              <a:defRPr/>
            </a:pPr>
            <a:endParaRPr lang="en-US" sz="1500" dirty="0">
              <a:latin typeface="Arial" panose="020B0604020202020204" pitchFamily="34" charset="0"/>
              <a:cs typeface="Arial" panose="020B0604020202020204" pitchFamily="34" charset="0"/>
            </a:endParaRPr>
          </a:p>
          <a:p>
            <a:pPr defTabSz="1485274">
              <a:lnSpc>
                <a:spcPct val="120000"/>
              </a:lnSpc>
              <a:defRPr/>
            </a:pPr>
            <a:r>
              <a:rPr lang="en-US" sz="1500" dirty="0">
                <a:latin typeface="Arial" panose="020B0604020202020204" pitchFamily="34" charset="0"/>
                <a:cs typeface="Arial" panose="020B0604020202020204" pitchFamily="34" charset="0"/>
              </a:rPr>
              <a:t>How it works is:</a:t>
            </a:r>
          </a:p>
          <a:p>
            <a:pPr marL="371429" indent="-371429" defTabSz="1485274">
              <a:lnSpc>
                <a:spcPct val="120000"/>
              </a:lnSpc>
              <a:buFontTx/>
              <a:buAutoNum type="arabicPeriod"/>
              <a:defRPr/>
            </a:pPr>
            <a:r>
              <a:rPr lang="en-US" sz="1500" dirty="0">
                <a:latin typeface="Arial" panose="020B0604020202020204" pitchFamily="34" charset="0"/>
                <a:cs typeface="Arial" panose="020B0604020202020204" pitchFamily="34" charset="0"/>
              </a:rPr>
              <a:t>If someone is caught in possession of cannabis, police secure the drugs and assess their eligibility for the Scheme</a:t>
            </a:r>
          </a:p>
          <a:p>
            <a:pPr marL="371429" indent="-371429" defTabSz="1485274">
              <a:lnSpc>
                <a:spcPct val="120000"/>
              </a:lnSpc>
              <a:buFontTx/>
              <a:buAutoNum type="arabicPeriod"/>
              <a:defRPr/>
            </a:pPr>
            <a:r>
              <a:rPr lang="en-US" sz="1500" dirty="0">
                <a:latin typeface="Arial" panose="020B0604020202020204" pitchFamily="34" charset="0"/>
                <a:cs typeface="Arial" panose="020B0604020202020204" pitchFamily="34" charset="0"/>
              </a:rPr>
              <a:t>If they are eligible, police decide whether to caution them</a:t>
            </a:r>
          </a:p>
          <a:p>
            <a:pPr marL="371429" indent="-371429" defTabSz="1485274">
              <a:lnSpc>
                <a:spcPct val="120000"/>
              </a:lnSpc>
              <a:buFontTx/>
              <a:buAutoNum type="arabicPeriod"/>
              <a:defRPr/>
            </a:pPr>
            <a:r>
              <a:rPr lang="en-US" sz="1500" dirty="0">
                <a:latin typeface="Arial" panose="020B0604020202020204" pitchFamily="34" charset="0"/>
                <a:cs typeface="Arial" panose="020B0604020202020204" pitchFamily="34" charset="0"/>
              </a:rPr>
              <a:t>If they consent, they are issued with a caution notice that provides them information about the harms of cannabis use and refers them to the Alcohol and Drug Information Service</a:t>
            </a:r>
          </a:p>
          <a:p>
            <a:pPr marL="371429" indent="-371429" defTabSz="1485274">
              <a:lnSpc>
                <a:spcPct val="120000"/>
              </a:lnSpc>
              <a:buFontTx/>
              <a:buAutoNum type="arabicPeriod"/>
              <a:defRPr/>
            </a:pPr>
            <a:r>
              <a:rPr lang="en-US" sz="1500" dirty="0">
                <a:latin typeface="Arial" panose="020B0604020202020204" pitchFamily="34" charset="0"/>
                <a:cs typeface="Arial" panose="020B0604020202020204" pitchFamily="34" charset="0"/>
              </a:rPr>
              <a:t>They can call the service but must if they are on their second caution.</a:t>
            </a:r>
          </a:p>
        </p:txBody>
      </p:sp>
      <p:sp>
        <p:nvSpPr>
          <p:cNvPr id="4" name="Slide Number Placeholder 3"/>
          <p:cNvSpPr>
            <a:spLocks noGrp="1"/>
          </p:cNvSpPr>
          <p:nvPr>
            <p:ph type="sldNum" sz="quarter" idx="5"/>
          </p:nvPr>
        </p:nvSpPr>
        <p:spPr/>
        <p:txBody>
          <a:bodyPr/>
          <a:lstStyle/>
          <a:p>
            <a:fld id="{1AA667F5-7F68-46F4-8D5F-4BC84A747705}" type="slidenum">
              <a:rPr lang="en-US" smtClean="0"/>
              <a:t>3</a:t>
            </a:fld>
            <a:endParaRPr lang="en-US"/>
          </a:p>
        </p:txBody>
      </p:sp>
    </p:spTree>
    <p:extLst>
      <p:ext uri="{BB962C8B-B14F-4D97-AF65-F5344CB8AC3E}">
        <p14:creationId xmlns:p14="http://schemas.microsoft.com/office/powerpoint/2010/main" val="2465548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you’re interested in our paper, it’s published on the BOCSAR website, and you can contact us after the conference if anything comes to mind.</a:t>
            </a:r>
          </a:p>
        </p:txBody>
      </p:sp>
      <p:sp>
        <p:nvSpPr>
          <p:cNvPr id="4" name="Slide Number Placeholder 3"/>
          <p:cNvSpPr>
            <a:spLocks noGrp="1"/>
          </p:cNvSpPr>
          <p:nvPr>
            <p:ph type="sldNum" sz="quarter" idx="5"/>
          </p:nvPr>
        </p:nvSpPr>
        <p:spPr/>
        <p:txBody>
          <a:bodyPr/>
          <a:lstStyle/>
          <a:p>
            <a:fld id="{ED62CDD7-9A93-4422-9B27-3D369DC41F55}" type="slidenum">
              <a:rPr lang="en-AU" smtClean="0"/>
              <a:t>30</a:t>
            </a:fld>
            <a:endParaRPr lang="en-AU"/>
          </a:p>
        </p:txBody>
      </p:sp>
    </p:spTree>
    <p:extLst>
      <p:ext uri="{BB962C8B-B14F-4D97-AF65-F5344CB8AC3E}">
        <p14:creationId xmlns:p14="http://schemas.microsoft.com/office/powerpoint/2010/main" val="3982509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31</a:t>
            </a:fld>
            <a:endParaRPr lang="en-US"/>
          </a:p>
        </p:txBody>
      </p:sp>
    </p:spTree>
    <p:extLst>
      <p:ext uri="{BB962C8B-B14F-4D97-AF65-F5344CB8AC3E}">
        <p14:creationId xmlns:p14="http://schemas.microsoft.com/office/powerpoint/2010/main" val="3592087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Main differences in concurrent offences are offences against justice procedures, breaches of custodial orders, &amp; theft</a:t>
            </a:r>
          </a:p>
        </p:txBody>
      </p:sp>
      <p:sp>
        <p:nvSpPr>
          <p:cNvPr id="4" name="Slide Number Placeholder 3"/>
          <p:cNvSpPr>
            <a:spLocks noGrp="1"/>
          </p:cNvSpPr>
          <p:nvPr>
            <p:ph type="sldNum" sz="quarter" idx="5"/>
          </p:nvPr>
        </p:nvSpPr>
        <p:spPr/>
        <p:txBody>
          <a:bodyPr/>
          <a:lstStyle/>
          <a:p>
            <a:fld id="{1AA667F5-7F68-46F4-8D5F-4BC84A747705}" type="slidenum">
              <a:rPr lang="en-US" smtClean="0"/>
              <a:t>32</a:t>
            </a:fld>
            <a:endParaRPr lang="en-US"/>
          </a:p>
        </p:txBody>
      </p:sp>
    </p:spTree>
    <p:extLst>
      <p:ext uri="{BB962C8B-B14F-4D97-AF65-F5344CB8AC3E}">
        <p14:creationId xmlns:p14="http://schemas.microsoft.com/office/powerpoint/2010/main" val="30873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r>
              <a:rPr lang="en-AU" sz="1300" dirty="0">
                <a:latin typeface="Arial" panose="020B0604020202020204" pitchFamily="34" charset="0"/>
                <a:cs typeface="Arial" panose="020B0604020202020204" pitchFamily="34" charset="0"/>
              </a:rPr>
              <a:t>A 2020 media article used BOCSAR data from 2013-2017 and highlighted how Aboriginal offenders are cautioned much less than non-Aboriginal offenders. </a:t>
            </a:r>
          </a:p>
          <a:p>
            <a:pPr defTabSz="1485274">
              <a:defRPr/>
            </a:pPr>
            <a:endParaRPr lang="en-US" sz="1300" dirty="0">
              <a:latin typeface="Arial" panose="020B0604020202020204" pitchFamily="34" charset="0"/>
              <a:cs typeface="Arial" panose="020B0604020202020204" pitchFamily="34" charset="0"/>
            </a:endParaRPr>
          </a:p>
          <a:p>
            <a:pPr defTabSz="1485274">
              <a:defRPr/>
            </a:pPr>
            <a:r>
              <a:rPr lang="en-US" sz="1300" dirty="0">
                <a:latin typeface="Arial" panose="020B0604020202020204" pitchFamily="34" charset="0"/>
                <a:cs typeface="Arial" panose="020B0604020202020204" pitchFamily="34" charset="0"/>
              </a:rPr>
              <a:t>This is concerning because past research suggests that cannabis cautioning is possibly associated with reductions in reoffending and improved employment outcomes. </a:t>
            </a:r>
          </a:p>
          <a:p>
            <a:pPr defTabSz="1485274">
              <a:defRPr/>
            </a:pPr>
            <a:endParaRPr lang="en-US" sz="1300" dirty="0">
              <a:latin typeface="Arial" panose="020B0604020202020204" pitchFamily="34" charset="0"/>
              <a:cs typeface="Arial" panose="020B0604020202020204" pitchFamily="34" charset="0"/>
            </a:endParaRPr>
          </a:p>
          <a:p>
            <a:pPr defTabSz="1485274">
              <a:defRPr/>
            </a:pPr>
            <a:r>
              <a:rPr lang="en-US" sz="1300" dirty="0">
                <a:latin typeface="Arial" panose="020B0604020202020204" pitchFamily="34" charset="0"/>
                <a:cs typeface="Arial" panose="020B0604020202020204" pitchFamily="34" charset="0"/>
              </a:rPr>
              <a:t>Past research also shows that some police </a:t>
            </a:r>
            <a:r>
              <a:rPr lang="en-US" sz="1300" i="1" dirty="0">
                <a:latin typeface="Arial" panose="020B0604020202020204" pitchFamily="34" charset="0"/>
                <a:cs typeface="Arial" panose="020B0604020202020204" pitchFamily="34" charset="0"/>
              </a:rPr>
              <a:t>may</a:t>
            </a:r>
            <a:r>
              <a:rPr lang="en-US" sz="1300" dirty="0">
                <a:latin typeface="Arial" panose="020B0604020202020204" pitchFamily="34" charset="0"/>
                <a:cs typeface="Arial" panose="020B0604020202020204" pitchFamily="34" charset="0"/>
              </a:rPr>
              <a:t> view it as a soft option and discriminate against those who they think are more at risk for further offending. For example, from one report examining the scheme: ** Reveal quote** , a police officer alludes to it being about as effective a sanction as a </a:t>
            </a:r>
            <a:r>
              <a:rPr lang="en-US" sz="1300" i="1" dirty="0">
                <a:latin typeface="Arial" panose="020B0604020202020204" pitchFamily="34" charset="0"/>
                <a:cs typeface="Arial" panose="020B0604020202020204" pitchFamily="34" charset="0"/>
              </a:rPr>
              <a:t>wet cabbage</a:t>
            </a:r>
            <a:r>
              <a:rPr lang="en-US" sz="1300" dirty="0">
                <a:latin typeface="Arial" panose="020B0604020202020204" pitchFamily="34" charset="0"/>
                <a:cs typeface="Arial" panose="020B0604020202020204" pitchFamily="34" charset="0"/>
              </a:rPr>
              <a:t>, so it’s plausible that the gap may be caused by differences in who police deem worthy or unworthy of a caution.</a:t>
            </a:r>
          </a:p>
          <a:p>
            <a:pPr defTabSz="1485274">
              <a:defRPr/>
            </a:pPr>
            <a:endParaRPr lang="en-US" sz="1300" dirty="0">
              <a:latin typeface="Arial" panose="020B0604020202020204" pitchFamily="34" charset="0"/>
              <a:cs typeface="Arial" panose="020B0604020202020204" pitchFamily="34" charset="0"/>
            </a:endParaRPr>
          </a:p>
          <a:p>
            <a:pPr defTabSz="1485274">
              <a:defRPr/>
            </a:pPr>
            <a:r>
              <a:rPr lang="en-AU" sz="1300" dirty="0">
                <a:latin typeface="Arial" panose="020B0604020202020204" pitchFamily="34" charset="0"/>
                <a:cs typeface="Arial" panose="020B0604020202020204" pitchFamily="34" charset="0"/>
              </a:rPr>
              <a:t>The analysis in the Guardian article suggests that discrimination is a key driver of this gap. However, because they don’t offer any further analysis than raw statistics, this claim is untested.</a:t>
            </a:r>
            <a:endParaRPr lang="en-US" sz="1300" dirty="0">
              <a:latin typeface="Arial" panose="020B0604020202020204" pitchFamily="34" charset="0"/>
              <a:cs typeface="Arial" panose="020B0604020202020204" pitchFamily="34" charset="0"/>
            </a:endParaRPr>
          </a:p>
          <a:p>
            <a:pPr defTabSz="1485274">
              <a:defRPr/>
            </a:pPr>
            <a:endParaRPr lang="en-US" sz="1300" dirty="0">
              <a:latin typeface="Arial" panose="020B0604020202020204" pitchFamily="34" charset="0"/>
              <a:cs typeface="Arial" panose="020B0604020202020204" pitchFamily="34" charset="0"/>
            </a:endParaRPr>
          </a:p>
          <a:p>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4</a:t>
            </a:fld>
            <a:endParaRPr lang="en-US"/>
          </a:p>
        </p:txBody>
      </p:sp>
    </p:spTree>
    <p:extLst>
      <p:ext uri="{BB962C8B-B14F-4D97-AF65-F5344CB8AC3E}">
        <p14:creationId xmlns:p14="http://schemas.microsoft.com/office/powerpoint/2010/main" val="226452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485274" fontAlgn="ctr">
              <a:defRPr/>
            </a:pPr>
            <a:r>
              <a:rPr lang="en-AU" altLang="en-US" sz="1300" dirty="0">
                <a:latin typeface="Arial" panose="020B0604020202020204" pitchFamily="34" charset="0"/>
                <a:cs typeface="Arial" panose="020B0604020202020204" pitchFamily="34" charset="0"/>
              </a:rPr>
              <a:t>This brings us to the topic of our study. </a:t>
            </a:r>
          </a:p>
          <a:p>
            <a:pPr defTabSz="1485274" fontAlgn="ctr">
              <a:defRPr/>
            </a:pPr>
            <a:r>
              <a:rPr lang="en-AU" altLang="en-US" sz="1300" dirty="0">
                <a:latin typeface="Arial" panose="020B0604020202020204" pitchFamily="34" charset="0"/>
                <a:cs typeface="Arial" panose="020B0604020202020204" pitchFamily="34" charset="0"/>
              </a:rPr>
              <a:t>We wanted to examine this gap in cannabis cautioning between Aboriginal and non-Aboriginal adults caught in possession of cannabis. </a:t>
            </a:r>
          </a:p>
          <a:p>
            <a:pPr defTabSz="1485274" fontAlgn="ctr">
              <a:defRPr/>
            </a:pPr>
            <a:r>
              <a:rPr lang="en-AU" altLang="en-US" sz="1300" dirty="0">
                <a:latin typeface="Arial" panose="020B0604020202020204" pitchFamily="34" charset="0"/>
                <a:cs typeface="Arial" panose="020B0604020202020204" pitchFamily="34" charset="0"/>
              </a:rPr>
              <a:t>To do this, we thought about some of the plausible reasons why this gap could exist. The four reasons we identified were (reveal) </a:t>
            </a:r>
          </a:p>
          <a:p>
            <a:pPr defTabSz="1485274" fontAlgn="ctr">
              <a:defRPr/>
            </a:pPr>
            <a:r>
              <a:rPr lang="en-AU" altLang="en-US" sz="1300" dirty="0">
                <a:latin typeface="Arial" panose="020B0604020202020204" pitchFamily="34" charset="0"/>
                <a:cs typeface="Arial" panose="020B0604020202020204" pitchFamily="34" charset="0"/>
              </a:rPr>
              <a:t>Aboriginal people could be less likely to meet the eligibility criteria for the Scheme</a:t>
            </a:r>
          </a:p>
          <a:p>
            <a:pPr defTabSz="1485274" fontAlgn="ctr">
              <a:defRPr/>
            </a:pPr>
            <a:r>
              <a:rPr lang="en-AU" altLang="en-US" sz="1300" dirty="0">
                <a:latin typeface="Arial" panose="020B0604020202020204" pitchFamily="34" charset="0"/>
                <a:cs typeface="Arial" panose="020B0604020202020204" pitchFamily="34" charset="0"/>
              </a:rPr>
              <a:t>There could be differences in characteristics which correlate to the likelihood of receiving a caution which differ between Aboriginal and non-Aboriginal people</a:t>
            </a:r>
          </a:p>
          <a:p>
            <a:pPr defTabSz="1485274" fontAlgn="ctr">
              <a:defRPr/>
            </a:pPr>
            <a:r>
              <a:rPr lang="en-AU" altLang="en-US" sz="1300" dirty="0">
                <a:latin typeface="Arial" panose="020B0604020202020204" pitchFamily="34" charset="0"/>
                <a:cs typeface="Arial" panose="020B0604020202020204" pitchFamily="34" charset="0"/>
              </a:rPr>
              <a:t>Third, that some police areas are more or less likely to issue cannabis cautions in areas where more Aboriginal people reside.</a:t>
            </a:r>
          </a:p>
          <a:p>
            <a:pPr defTabSz="1485274" fontAlgn="ctr">
              <a:defRPr/>
            </a:pPr>
            <a:r>
              <a:rPr lang="en-AU" altLang="en-US" sz="1300" dirty="0">
                <a:latin typeface="Arial" panose="020B0604020202020204" pitchFamily="34" charset="0"/>
                <a:cs typeface="Arial" panose="020B0604020202020204" pitchFamily="34" charset="0"/>
              </a:rPr>
              <a:t>Last, that Aboriginal adults caught with cannabis are indeed being treated more harshly.</a:t>
            </a:r>
          </a:p>
          <a:p>
            <a:pPr defTabSz="1485274" fontAlgn="ctr">
              <a:defRPr/>
            </a:pPr>
            <a:endParaRPr lang="en-AU" altLang="en-US" sz="1300" dirty="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1"/>
                </a:solidFill>
                <a:latin typeface="Arial" pitchFamily="34" charset="0"/>
              </a:defRPr>
            </a:lvl1pPr>
            <a:lvl2pPr marL="804763" indent="-309524">
              <a:defRPr sz="2900">
                <a:solidFill>
                  <a:schemeClr val="tx1"/>
                </a:solidFill>
                <a:latin typeface="Arial" pitchFamily="34" charset="0"/>
              </a:defRPr>
            </a:lvl2pPr>
            <a:lvl3pPr marL="1238098" indent="-247620">
              <a:defRPr sz="2900">
                <a:solidFill>
                  <a:schemeClr val="tx1"/>
                </a:solidFill>
                <a:latin typeface="Arial" pitchFamily="34" charset="0"/>
              </a:defRPr>
            </a:lvl3pPr>
            <a:lvl4pPr marL="1733337" indent="-247620">
              <a:defRPr sz="2900">
                <a:solidFill>
                  <a:schemeClr val="tx1"/>
                </a:solidFill>
                <a:latin typeface="Arial" pitchFamily="34" charset="0"/>
              </a:defRPr>
            </a:lvl4pPr>
            <a:lvl5pPr marL="2228576" indent="-247620">
              <a:defRPr sz="2900">
                <a:solidFill>
                  <a:schemeClr val="tx1"/>
                </a:solidFill>
                <a:latin typeface="Arial" pitchFamily="34" charset="0"/>
              </a:defRPr>
            </a:lvl5pPr>
            <a:lvl6pPr marL="2723815" indent="-247620" defTabSz="1483998" fontAlgn="base">
              <a:spcBef>
                <a:spcPct val="0"/>
              </a:spcBef>
              <a:spcAft>
                <a:spcPct val="0"/>
              </a:spcAft>
              <a:defRPr sz="2900">
                <a:solidFill>
                  <a:schemeClr val="tx1"/>
                </a:solidFill>
                <a:latin typeface="Arial" pitchFamily="34" charset="0"/>
              </a:defRPr>
            </a:lvl6pPr>
            <a:lvl7pPr marL="3219054" indent="-247620" defTabSz="1483998" fontAlgn="base">
              <a:spcBef>
                <a:spcPct val="0"/>
              </a:spcBef>
              <a:spcAft>
                <a:spcPct val="0"/>
              </a:spcAft>
              <a:defRPr sz="2900">
                <a:solidFill>
                  <a:schemeClr val="tx1"/>
                </a:solidFill>
                <a:latin typeface="Arial" pitchFamily="34" charset="0"/>
              </a:defRPr>
            </a:lvl7pPr>
            <a:lvl8pPr marL="3714293" indent="-247620" defTabSz="1483998" fontAlgn="base">
              <a:spcBef>
                <a:spcPct val="0"/>
              </a:spcBef>
              <a:spcAft>
                <a:spcPct val="0"/>
              </a:spcAft>
              <a:defRPr sz="2900">
                <a:solidFill>
                  <a:schemeClr val="tx1"/>
                </a:solidFill>
                <a:latin typeface="Arial" pitchFamily="34" charset="0"/>
              </a:defRPr>
            </a:lvl8pPr>
            <a:lvl9pPr marL="4209532" indent="-247620" defTabSz="1483998" fontAlgn="base">
              <a:spcBef>
                <a:spcPct val="0"/>
              </a:spcBef>
              <a:spcAft>
                <a:spcPct val="0"/>
              </a:spcAft>
              <a:defRPr sz="2900">
                <a:solidFill>
                  <a:schemeClr val="tx1"/>
                </a:solidFill>
                <a:latin typeface="Arial" pitchFamily="34" charset="0"/>
              </a:defRPr>
            </a:lvl9pPr>
          </a:lstStyle>
          <a:p>
            <a:pPr defTabSz="1483998" fontAlgn="base">
              <a:spcBef>
                <a:spcPct val="0"/>
              </a:spcBef>
              <a:spcAft>
                <a:spcPct val="0"/>
              </a:spcAft>
              <a:defRPr/>
            </a:pPr>
            <a:fld id="{70DB05CE-DC08-48E9-A278-E4B0AC127390}" type="slidenum">
              <a:rPr lang="en-US" altLang="en-US" sz="1300">
                <a:latin typeface="Calibri" pitchFamily="34" charset="0"/>
              </a:rPr>
              <a:pPr defTabSz="1483998" fontAlgn="base">
                <a:spcBef>
                  <a:spcPct val="0"/>
                </a:spcBef>
                <a:spcAft>
                  <a:spcPct val="0"/>
                </a:spcAft>
                <a:defRPr/>
              </a:pPr>
              <a:t>5</a:t>
            </a:fld>
            <a:endParaRPr lang="en-US" altLang="en-US" sz="1300">
              <a:latin typeface="Calibri" pitchFamily="34" charset="0"/>
            </a:endParaRPr>
          </a:p>
        </p:txBody>
      </p:sp>
    </p:spTree>
    <p:extLst>
      <p:ext uri="{BB962C8B-B14F-4D97-AF65-F5344CB8AC3E}">
        <p14:creationId xmlns:p14="http://schemas.microsoft.com/office/powerpoint/2010/main" val="428989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cs typeface="Arial" panose="020B0604020202020204" pitchFamily="34" charset="0"/>
              </a:rPr>
              <a:t>So what data do we use? We use all (approximately 38,000 use/possess cannabis events) from the COPS database where the Aboriginality of a person was recorded.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This is comparison with </a:t>
            </a:r>
            <a:r>
              <a:rPr lang="en-AU" sz="1300" dirty="0">
                <a:latin typeface="Arial" panose="020B0604020202020204" pitchFamily="34" charset="0"/>
                <a:cs typeface="Arial" panose="020B0604020202020204" pitchFamily="34" charset="0"/>
              </a:rPr>
              <a:t>30,642 (79%) observations on non-Aboriginal offenders and 8,171 (21%) observations on Aboriginal offenders </a:t>
            </a:r>
          </a:p>
          <a:p>
            <a:endParaRPr lang="en-AU" sz="1300" dirty="0">
              <a:latin typeface="Arial" panose="020B0604020202020204" pitchFamily="34" charset="0"/>
              <a:cs typeface="Arial" panose="020B0604020202020204" pitchFamily="34" charset="0"/>
            </a:endParaRPr>
          </a:p>
          <a:p>
            <a:r>
              <a:rPr lang="en-AU" sz="1300" dirty="0">
                <a:latin typeface="Arial" panose="020B0604020202020204" pitchFamily="34" charset="0"/>
                <a:cs typeface="Arial" panose="020B0604020202020204" pitchFamily="34" charset="0"/>
              </a:rPr>
              <a:t>NEXT</a:t>
            </a:r>
          </a:p>
          <a:p>
            <a:endParaRPr lang="en-AU" sz="1300" dirty="0">
              <a:latin typeface="Arial" panose="020B0604020202020204" pitchFamily="34" charset="0"/>
              <a:cs typeface="Arial" panose="020B0604020202020204" pitchFamily="34" charset="0"/>
            </a:endParaRPr>
          </a:p>
          <a:p>
            <a:r>
              <a:rPr lang="en-AU" sz="1300" dirty="0">
                <a:latin typeface="Arial" panose="020B0604020202020204" pitchFamily="34" charset="0"/>
                <a:cs typeface="Arial" panose="020B0604020202020204" pitchFamily="34" charset="0"/>
              </a:rPr>
              <a:t>Our dataset includes information on their demographics, other offences in the same event, criminal history, and the Police area where they were dealt with</a:t>
            </a:r>
          </a:p>
        </p:txBody>
      </p:sp>
      <p:sp>
        <p:nvSpPr>
          <p:cNvPr id="4" name="Slide Number Placeholder 3"/>
          <p:cNvSpPr>
            <a:spLocks noGrp="1"/>
          </p:cNvSpPr>
          <p:nvPr>
            <p:ph type="sldNum" sz="quarter" idx="5"/>
          </p:nvPr>
        </p:nvSpPr>
        <p:spPr/>
        <p:txBody>
          <a:bodyPr/>
          <a:lstStyle/>
          <a:p>
            <a:fld id="{1AA667F5-7F68-46F4-8D5F-4BC84A747705}" type="slidenum">
              <a:rPr lang="en-US" smtClean="0"/>
              <a:t>6</a:t>
            </a:fld>
            <a:endParaRPr lang="en-US"/>
          </a:p>
        </p:txBody>
      </p:sp>
    </p:spTree>
    <p:extLst>
      <p:ext uri="{BB962C8B-B14F-4D97-AF65-F5344CB8AC3E}">
        <p14:creationId xmlns:p14="http://schemas.microsoft.com/office/powerpoint/2010/main" val="315558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latin typeface="Arial" panose="020B0604020202020204" pitchFamily="34" charset="0"/>
                <a:cs typeface="Arial" panose="020B0604020202020204" pitchFamily="34" charset="0"/>
              </a:rPr>
              <a:t>In our sample, like that used in the Guardian article we also find a considerable gap in cannabis cautioning between Aboriginal and non-Aboriginal people. </a:t>
            </a:r>
          </a:p>
          <a:p>
            <a:r>
              <a:rPr lang="en-AU" sz="1300" dirty="0">
                <a:latin typeface="Arial" panose="020B0604020202020204" pitchFamily="34" charset="0"/>
                <a:cs typeface="Arial" panose="020B0604020202020204" pitchFamily="34" charset="0"/>
              </a:rPr>
              <a:t>We find that 44% of non-Aboriginal people caught in possession of cannabis receive a caution versus only 12 percent of non-Aboriginal people. This translates to a 32 percentage point raw disparity in cautioning rates. </a:t>
            </a:r>
          </a:p>
          <a:p>
            <a:r>
              <a:rPr lang="en-AU" sz="1300" dirty="0">
                <a:latin typeface="Arial" panose="020B0604020202020204" pitchFamily="34" charset="0"/>
                <a:cs typeface="Arial" panose="020B0604020202020204" pitchFamily="34" charset="0"/>
              </a:rPr>
              <a:t>If you’re wondering why I chose such a funny visualisation for this slide, all will become clear … shortly.</a:t>
            </a:r>
          </a:p>
          <a:p>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7</a:t>
            </a:fld>
            <a:endParaRPr lang="en-US"/>
          </a:p>
        </p:txBody>
      </p:sp>
    </p:spTree>
    <p:extLst>
      <p:ext uri="{BB962C8B-B14F-4D97-AF65-F5344CB8AC3E}">
        <p14:creationId xmlns:p14="http://schemas.microsoft.com/office/powerpoint/2010/main" val="65267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485274" fontAlgn="ctr">
              <a:defRPr/>
            </a:pPr>
            <a:r>
              <a:rPr lang="en-AU" altLang="en-US" sz="1100" dirty="0">
                <a:latin typeface="Arial" panose="020B0604020202020204" pitchFamily="34" charset="0"/>
                <a:cs typeface="Arial" panose="020B0604020202020204" pitchFamily="34" charset="0"/>
              </a:rPr>
              <a:t>Recall our four candidate explanations. First, let’s consider the first possibility: that differences in eligibility explain the gap in cautioning.</a:t>
            </a:r>
          </a:p>
          <a:p>
            <a:pPr defTabSz="1485274" fontAlgn="ctr">
              <a:defRPr/>
            </a:pPr>
            <a:endParaRPr lang="en-AU" altLang="en-US" sz="1100" dirty="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1"/>
                </a:solidFill>
                <a:latin typeface="Arial" pitchFamily="34" charset="0"/>
              </a:defRPr>
            </a:lvl1pPr>
            <a:lvl2pPr marL="804763" indent="-309524">
              <a:defRPr sz="2900">
                <a:solidFill>
                  <a:schemeClr val="tx1"/>
                </a:solidFill>
                <a:latin typeface="Arial" pitchFamily="34" charset="0"/>
              </a:defRPr>
            </a:lvl2pPr>
            <a:lvl3pPr marL="1238098" indent="-247620">
              <a:defRPr sz="2900">
                <a:solidFill>
                  <a:schemeClr val="tx1"/>
                </a:solidFill>
                <a:latin typeface="Arial" pitchFamily="34" charset="0"/>
              </a:defRPr>
            </a:lvl3pPr>
            <a:lvl4pPr marL="1733337" indent="-247620">
              <a:defRPr sz="2900">
                <a:solidFill>
                  <a:schemeClr val="tx1"/>
                </a:solidFill>
                <a:latin typeface="Arial" pitchFamily="34" charset="0"/>
              </a:defRPr>
            </a:lvl4pPr>
            <a:lvl5pPr marL="2228576" indent="-247620">
              <a:defRPr sz="2900">
                <a:solidFill>
                  <a:schemeClr val="tx1"/>
                </a:solidFill>
                <a:latin typeface="Arial" pitchFamily="34" charset="0"/>
              </a:defRPr>
            </a:lvl5pPr>
            <a:lvl6pPr marL="2723815" indent="-247620" defTabSz="1483998" fontAlgn="base">
              <a:spcBef>
                <a:spcPct val="0"/>
              </a:spcBef>
              <a:spcAft>
                <a:spcPct val="0"/>
              </a:spcAft>
              <a:defRPr sz="2900">
                <a:solidFill>
                  <a:schemeClr val="tx1"/>
                </a:solidFill>
                <a:latin typeface="Arial" pitchFamily="34" charset="0"/>
              </a:defRPr>
            </a:lvl6pPr>
            <a:lvl7pPr marL="3219054" indent="-247620" defTabSz="1483998" fontAlgn="base">
              <a:spcBef>
                <a:spcPct val="0"/>
              </a:spcBef>
              <a:spcAft>
                <a:spcPct val="0"/>
              </a:spcAft>
              <a:defRPr sz="2900">
                <a:solidFill>
                  <a:schemeClr val="tx1"/>
                </a:solidFill>
                <a:latin typeface="Arial" pitchFamily="34" charset="0"/>
              </a:defRPr>
            </a:lvl7pPr>
            <a:lvl8pPr marL="3714293" indent="-247620" defTabSz="1483998" fontAlgn="base">
              <a:spcBef>
                <a:spcPct val="0"/>
              </a:spcBef>
              <a:spcAft>
                <a:spcPct val="0"/>
              </a:spcAft>
              <a:defRPr sz="2900">
                <a:solidFill>
                  <a:schemeClr val="tx1"/>
                </a:solidFill>
                <a:latin typeface="Arial" pitchFamily="34" charset="0"/>
              </a:defRPr>
            </a:lvl8pPr>
            <a:lvl9pPr marL="4209532" indent="-247620" defTabSz="1483998" fontAlgn="base">
              <a:spcBef>
                <a:spcPct val="0"/>
              </a:spcBef>
              <a:spcAft>
                <a:spcPct val="0"/>
              </a:spcAft>
              <a:defRPr sz="2900">
                <a:solidFill>
                  <a:schemeClr val="tx1"/>
                </a:solidFill>
                <a:latin typeface="Arial" pitchFamily="34" charset="0"/>
              </a:defRPr>
            </a:lvl9pPr>
          </a:lstStyle>
          <a:p>
            <a:pPr defTabSz="1483998" fontAlgn="base">
              <a:spcBef>
                <a:spcPct val="0"/>
              </a:spcBef>
              <a:spcAft>
                <a:spcPct val="0"/>
              </a:spcAft>
              <a:defRPr/>
            </a:pPr>
            <a:fld id="{70DB05CE-DC08-48E9-A278-E4B0AC127390}" type="slidenum">
              <a:rPr lang="en-US" altLang="en-US" sz="1300">
                <a:latin typeface="Calibri" pitchFamily="34" charset="0"/>
              </a:rPr>
              <a:pPr defTabSz="1483998" fontAlgn="base">
                <a:spcBef>
                  <a:spcPct val="0"/>
                </a:spcBef>
                <a:spcAft>
                  <a:spcPct val="0"/>
                </a:spcAft>
                <a:defRPr/>
              </a:pPr>
              <a:t>8</a:t>
            </a:fld>
            <a:endParaRPr lang="en-US" altLang="en-US" sz="1300">
              <a:latin typeface="Calibri" pitchFamily="34" charset="0"/>
            </a:endParaRPr>
          </a:p>
        </p:txBody>
      </p:sp>
    </p:spTree>
    <p:extLst>
      <p:ext uri="{BB962C8B-B14F-4D97-AF65-F5344CB8AC3E}">
        <p14:creationId xmlns:p14="http://schemas.microsoft.com/office/powerpoint/2010/main" val="23633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5274">
              <a:defRPr/>
            </a:pPr>
            <a:r>
              <a:rPr lang="en-US" sz="1300" dirty="0">
                <a:latin typeface="Arial" panose="020B0604020202020204" pitchFamily="34" charset="0"/>
                <a:cs typeface="Arial" panose="020B0604020202020204" pitchFamily="34" charset="0"/>
              </a:rPr>
              <a:t>There are actually 7 eligibility criteria for cautioning in NSW</a:t>
            </a:r>
            <a:endParaRPr lang="en-US" sz="1300" dirty="0">
              <a:latin typeface="Arial" panose="020B0604020202020204" pitchFamily="34" charset="0"/>
              <a:ea typeface="Calibri" panose="020F0502020204030204" pitchFamily="34" charset="0"/>
              <a:cs typeface="Arial" panose="020B0604020202020204" pitchFamily="34" charset="0"/>
            </a:endParaRPr>
          </a:p>
          <a:p>
            <a:endParaRPr lang="en-AU" sz="1300" dirty="0">
              <a:latin typeface="Arial" panose="020B0604020202020204" pitchFamily="34" charset="0"/>
              <a:cs typeface="Arial" panose="020B0604020202020204" pitchFamily="34" charset="0"/>
            </a:endParaRPr>
          </a:p>
          <a:p>
            <a:r>
              <a:rPr lang="en-AU" sz="1300" dirty="0">
                <a:latin typeface="Arial" panose="020B0604020202020204" pitchFamily="34" charset="0"/>
                <a:cs typeface="Arial" panose="020B0604020202020204" pitchFamily="34" charset="0"/>
              </a:rPr>
              <a:t>- The offender needs to be an adult who has no prior drug, violent or sexual offences and have not committed any other concurrent offences. They also must have fewer than 2 prior cannabis cautions.</a:t>
            </a:r>
          </a:p>
          <a:p>
            <a:endParaRPr lang="en-AU" sz="1300" dirty="0">
              <a:latin typeface="Arial" panose="020B0604020202020204" pitchFamily="34" charset="0"/>
              <a:cs typeface="Arial" panose="020B0604020202020204" pitchFamily="34" charset="0"/>
            </a:endParaRPr>
          </a:p>
          <a:p>
            <a:r>
              <a:rPr lang="en-AU" sz="1300" dirty="0">
                <a:latin typeface="Arial" panose="020B060402020202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1AA667F5-7F68-46F4-8D5F-4BC84A747705}" type="slidenum">
              <a:rPr lang="en-US" smtClean="0"/>
              <a:t>9</a:t>
            </a:fld>
            <a:endParaRPr lang="en-US"/>
          </a:p>
        </p:txBody>
      </p:sp>
    </p:spTree>
    <p:extLst>
      <p:ext uri="{BB962C8B-B14F-4D97-AF65-F5344CB8AC3E}">
        <p14:creationId xmlns:p14="http://schemas.microsoft.com/office/powerpoint/2010/main" val="354034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0" y="0"/>
            <a:ext cx="18288000" cy="10286999"/>
          </a:xfrm>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151241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90ABE100-5DF9-4100-BB7B-B2CDD20660AE}"/>
              </a:ext>
            </a:extLst>
          </p:cNvPr>
          <p:cNvSpPr/>
          <p:nvPr userDrawn="1"/>
        </p:nvSpPr>
        <p:spPr>
          <a:xfrm>
            <a:off x="0" y="0"/>
            <a:ext cx="18288000" cy="5387010"/>
          </a:xfrm>
          <a:prstGeom prst="flowChartDocument">
            <a:avLst/>
          </a:prstGeom>
          <a:gradFill flip="none" rotWithShape="1">
            <a:gsLst>
              <a:gs pos="0">
                <a:srgbClr val="1C1B3D"/>
              </a:gs>
              <a:gs pos="86000">
                <a:srgbClr val="4F408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AC3F2CCB-22EE-494D-8D53-9799FBE9FA7C}"/>
              </a:ext>
            </a:extLst>
          </p:cNvPr>
          <p:cNvSpPr/>
          <p:nvPr userDrawn="1"/>
        </p:nvSpPr>
        <p:spPr>
          <a:xfrm>
            <a:off x="16988742" y="417460"/>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DBC4F7F6-AAD4-4CDD-BC50-06B1DBB6FA57}"/>
              </a:ext>
            </a:extLst>
          </p:cNvPr>
          <p:cNvSpPr>
            <a:spLocks noGrp="1"/>
          </p:cNvSpPr>
          <p:nvPr>
            <p:ph type="sldNum" sz="quarter" idx="4"/>
          </p:nvPr>
        </p:nvSpPr>
        <p:spPr>
          <a:xfrm>
            <a:off x="16988742" y="484135"/>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endParaRPr lang="en-US" dirty="0"/>
          </a:p>
        </p:txBody>
      </p:sp>
      <p:sp>
        <p:nvSpPr>
          <p:cNvPr id="23" name="Picture Placeholder 22">
            <a:extLst>
              <a:ext uri="{FF2B5EF4-FFF2-40B4-BE49-F238E27FC236}">
                <a16:creationId xmlns:a16="http://schemas.microsoft.com/office/drawing/2014/main" id="{545184E7-E261-4B0C-9635-9AB0DA21876B}"/>
              </a:ext>
            </a:extLst>
          </p:cNvPr>
          <p:cNvSpPr>
            <a:spLocks noGrp="1"/>
          </p:cNvSpPr>
          <p:nvPr>
            <p:ph type="pic" sz="quarter" idx="10"/>
          </p:nvPr>
        </p:nvSpPr>
        <p:spPr>
          <a:xfrm>
            <a:off x="999589" y="2565054"/>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6" name="Picture Placeholder 22">
            <a:extLst>
              <a:ext uri="{FF2B5EF4-FFF2-40B4-BE49-F238E27FC236}">
                <a16:creationId xmlns:a16="http://schemas.microsoft.com/office/drawing/2014/main" id="{7F07834A-71A5-44BA-B740-44149E82FF48}"/>
              </a:ext>
            </a:extLst>
          </p:cNvPr>
          <p:cNvSpPr>
            <a:spLocks noGrp="1"/>
          </p:cNvSpPr>
          <p:nvPr>
            <p:ph type="pic" sz="quarter" idx="13"/>
          </p:nvPr>
        </p:nvSpPr>
        <p:spPr>
          <a:xfrm>
            <a:off x="6655015" y="2562471"/>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22">
            <a:extLst>
              <a:ext uri="{FF2B5EF4-FFF2-40B4-BE49-F238E27FC236}">
                <a16:creationId xmlns:a16="http://schemas.microsoft.com/office/drawing/2014/main" id="{BA479C75-5616-4F01-9BFF-834FF158BBDA}"/>
              </a:ext>
            </a:extLst>
          </p:cNvPr>
          <p:cNvSpPr>
            <a:spLocks noGrp="1"/>
          </p:cNvSpPr>
          <p:nvPr>
            <p:ph type="pic" sz="quarter" idx="14"/>
          </p:nvPr>
        </p:nvSpPr>
        <p:spPr>
          <a:xfrm>
            <a:off x="12310441" y="2562470"/>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Text Placeholder 2">
            <a:extLst>
              <a:ext uri="{FF2B5EF4-FFF2-40B4-BE49-F238E27FC236}">
                <a16:creationId xmlns:a16="http://schemas.microsoft.com/office/drawing/2014/main" id="{0CF0D917-52D9-7341-BDD8-75AA62F2E572}"/>
              </a:ext>
            </a:extLst>
          </p:cNvPr>
          <p:cNvSpPr>
            <a:spLocks noGrp="1"/>
          </p:cNvSpPr>
          <p:nvPr>
            <p:ph type="body" sz="quarter" idx="11"/>
          </p:nvPr>
        </p:nvSpPr>
        <p:spPr>
          <a:xfrm>
            <a:off x="999589" y="7648553"/>
            <a:ext cx="4899386" cy="1343048"/>
          </a:xfrm>
        </p:spPr>
        <p:txBody>
          <a:bodyPr/>
          <a:lstStyle/>
          <a:p>
            <a:pPr lvl="0"/>
            <a:r>
              <a:rPr lang="en-US"/>
              <a:t>Click to edit Master text styles</a:t>
            </a:r>
          </a:p>
        </p:txBody>
      </p:sp>
      <p:sp>
        <p:nvSpPr>
          <p:cNvPr id="9" name="Text Placeholder 4">
            <a:extLst>
              <a:ext uri="{FF2B5EF4-FFF2-40B4-BE49-F238E27FC236}">
                <a16:creationId xmlns:a16="http://schemas.microsoft.com/office/drawing/2014/main" id="{3AB50231-C1DF-5847-8B8B-7AD4FA176277}"/>
              </a:ext>
            </a:extLst>
          </p:cNvPr>
          <p:cNvSpPr>
            <a:spLocks noGrp="1"/>
          </p:cNvSpPr>
          <p:nvPr>
            <p:ph type="body" sz="quarter" idx="12"/>
          </p:nvPr>
        </p:nvSpPr>
        <p:spPr>
          <a:xfrm>
            <a:off x="999589"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0" name="Text Placeholder 2">
            <a:extLst>
              <a:ext uri="{FF2B5EF4-FFF2-40B4-BE49-F238E27FC236}">
                <a16:creationId xmlns:a16="http://schemas.microsoft.com/office/drawing/2014/main" id="{79C8EFE7-6571-714B-8CFA-82FDD1F0FCB6}"/>
              </a:ext>
            </a:extLst>
          </p:cNvPr>
          <p:cNvSpPr>
            <a:spLocks noGrp="1"/>
          </p:cNvSpPr>
          <p:nvPr>
            <p:ph type="body" sz="quarter" idx="15"/>
          </p:nvPr>
        </p:nvSpPr>
        <p:spPr>
          <a:xfrm>
            <a:off x="6739928" y="7648553"/>
            <a:ext cx="4899386" cy="1343048"/>
          </a:xfrm>
        </p:spPr>
        <p:txBody>
          <a:bodyPr/>
          <a:lstStyle/>
          <a:p>
            <a:pPr lvl="0"/>
            <a:r>
              <a:rPr lang="en-US"/>
              <a:t>Click to edit Master text styles</a:t>
            </a:r>
          </a:p>
        </p:txBody>
      </p:sp>
      <p:sp>
        <p:nvSpPr>
          <p:cNvPr id="11" name="Text Placeholder 4">
            <a:extLst>
              <a:ext uri="{FF2B5EF4-FFF2-40B4-BE49-F238E27FC236}">
                <a16:creationId xmlns:a16="http://schemas.microsoft.com/office/drawing/2014/main" id="{44D85C56-E3CB-3D4B-A324-CAA477E3C582}"/>
              </a:ext>
            </a:extLst>
          </p:cNvPr>
          <p:cNvSpPr>
            <a:spLocks noGrp="1"/>
          </p:cNvSpPr>
          <p:nvPr>
            <p:ph type="body" sz="quarter" idx="16"/>
          </p:nvPr>
        </p:nvSpPr>
        <p:spPr>
          <a:xfrm>
            <a:off x="6739928"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5" name="Text Placeholder 2">
            <a:extLst>
              <a:ext uri="{FF2B5EF4-FFF2-40B4-BE49-F238E27FC236}">
                <a16:creationId xmlns:a16="http://schemas.microsoft.com/office/drawing/2014/main" id="{DE982D87-34A7-A744-85FC-FA71FF63AD48}"/>
              </a:ext>
            </a:extLst>
          </p:cNvPr>
          <p:cNvSpPr>
            <a:spLocks noGrp="1"/>
          </p:cNvSpPr>
          <p:nvPr>
            <p:ph type="body" sz="quarter" idx="17"/>
          </p:nvPr>
        </p:nvSpPr>
        <p:spPr>
          <a:xfrm>
            <a:off x="12310441" y="7625615"/>
            <a:ext cx="4899386" cy="1343048"/>
          </a:xfrm>
        </p:spPr>
        <p:txBody>
          <a:bodyPr/>
          <a:lstStyle/>
          <a:p>
            <a:pPr lvl="0"/>
            <a:r>
              <a:rPr lang="en-US"/>
              <a:t>Click to edit Master text styles</a:t>
            </a:r>
          </a:p>
        </p:txBody>
      </p:sp>
      <p:sp>
        <p:nvSpPr>
          <p:cNvPr id="16" name="Text Placeholder 4">
            <a:extLst>
              <a:ext uri="{FF2B5EF4-FFF2-40B4-BE49-F238E27FC236}">
                <a16:creationId xmlns:a16="http://schemas.microsoft.com/office/drawing/2014/main" id="{F9A15589-9283-304A-B58C-55556EBA95DE}"/>
              </a:ext>
            </a:extLst>
          </p:cNvPr>
          <p:cNvSpPr>
            <a:spLocks noGrp="1"/>
          </p:cNvSpPr>
          <p:nvPr>
            <p:ph type="body" sz="quarter" idx="18"/>
          </p:nvPr>
        </p:nvSpPr>
        <p:spPr>
          <a:xfrm>
            <a:off x="12310441" y="6974043"/>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0803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421D48C-A265-436A-AB8C-00A0BEB0DDB6}"/>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Picture Placeholder 11">
            <a:extLst>
              <a:ext uri="{FF2B5EF4-FFF2-40B4-BE49-F238E27FC236}">
                <a16:creationId xmlns:a16="http://schemas.microsoft.com/office/drawing/2014/main" id="{3BAC6D3C-E84D-4CA9-93C8-DAC945AE17F4}"/>
              </a:ext>
            </a:extLst>
          </p:cNvPr>
          <p:cNvSpPr>
            <a:spLocks noGrp="1"/>
          </p:cNvSpPr>
          <p:nvPr>
            <p:ph type="pic" sz="quarter" idx="10"/>
          </p:nvPr>
        </p:nvSpPr>
        <p:spPr>
          <a:xfrm>
            <a:off x="1455794" y="1595878"/>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2">
            <a:extLst>
              <a:ext uri="{FF2B5EF4-FFF2-40B4-BE49-F238E27FC236}">
                <a16:creationId xmlns:a16="http://schemas.microsoft.com/office/drawing/2014/main" id="{12797CA5-F8A6-40C1-B2AC-FEE48B1F3532}"/>
              </a:ext>
            </a:extLst>
          </p:cNvPr>
          <p:cNvSpPr>
            <a:spLocks noGrp="1"/>
          </p:cNvSpPr>
          <p:nvPr>
            <p:ph type="pic" sz="quarter" idx="11"/>
          </p:nvPr>
        </p:nvSpPr>
        <p:spPr>
          <a:xfrm>
            <a:off x="2848959" y="5486885"/>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13">
            <a:extLst>
              <a:ext uri="{FF2B5EF4-FFF2-40B4-BE49-F238E27FC236}">
                <a16:creationId xmlns:a16="http://schemas.microsoft.com/office/drawing/2014/main" id="{CE72BFCE-418E-4F05-9BD7-689E5A8F422B}"/>
              </a:ext>
            </a:extLst>
          </p:cNvPr>
          <p:cNvSpPr>
            <a:spLocks noGrp="1"/>
          </p:cNvSpPr>
          <p:nvPr>
            <p:ph type="pic" sz="quarter" idx="12"/>
          </p:nvPr>
        </p:nvSpPr>
        <p:spPr>
          <a:xfrm>
            <a:off x="8288526" y="15914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14">
            <a:extLst>
              <a:ext uri="{FF2B5EF4-FFF2-40B4-BE49-F238E27FC236}">
                <a16:creationId xmlns:a16="http://schemas.microsoft.com/office/drawing/2014/main" id="{80800FAD-C06B-4243-9286-A4B82CFBC838}"/>
              </a:ext>
            </a:extLst>
          </p:cNvPr>
          <p:cNvSpPr>
            <a:spLocks noGrp="1"/>
          </p:cNvSpPr>
          <p:nvPr>
            <p:ph type="pic" sz="quarter" idx="13"/>
          </p:nvPr>
        </p:nvSpPr>
        <p:spPr>
          <a:xfrm>
            <a:off x="9780939" y="55018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1" name="Oval 20">
            <a:extLst>
              <a:ext uri="{FF2B5EF4-FFF2-40B4-BE49-F238E27FC236}">
                <a16:creationId xmlns:a16="http://schemas.microsoft.com/office/drawing/2014/main" id="{6114F663-61C0-40B3-B129-0DE3518C4006}"/>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a16="http://schemas.microsoft.com/office/drawing/2014/main" id="{91DCCFB0-B655-4E86-B6E9-6664DB1815D8}"/>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a:p>
        </p:txBody>
      </p:sp>
      <p:pic>
        <p:nvPicPr>
          <p:cNvPr id="10" name="Picture 9">
            <a:extLst>
              <a:ext uri="{FF2B5EF4-FFF2-40B4-BE49-F238E27FC236}">
                <a16:creationId xmlns:a16="http://schemas.microsoft.com/office/drawing/2014/main" id="{36102B73-770B-DE4A-9999-C7152BBC3226}"/>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25" name="Text Placeholder 2">
            <a:extLst>
              <a:ext uri="{FF2B5EF4-FFF2-40B4-BE49-F238E27FC236}">
                <a16:creationId xmlns:a16="http://schemas.microsoft.com/office/drawing/2014/main" id="{6B59C014-6AA4-014B-B826-5C179E9CAB64}"/>
              </a:ext>
            </a:extLst>
          </p:cNvPr>
          <p:cNvSpPr>
            <a:spLocks noGrp="1"/>
          </p:cNvSpPr>
          <p:nvPr>
            <p:ph type="body" sz="quarter" idx="14"/>
          </p:nvPr>
        </p:nvSpPr>
        <p:spPr>
          <a:xfrm>
            <a:off x="608443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51BDC24-0424-D641-9F07-EBE3F0B1CBFD}"/>
              </a:ext>
            </a:extLst>
          </p:cNvPr>
          <p:cNvSpPr>
            <a:spLocks noGrp="1"/>
          </p:cNvSpPr>
          <p:nvPr>
            <p:ph type="body" sz="quarter" idx="15" hasCustomPrompt="1"/>
          </p:nvPr>
        </p:nvSpPr>
        <p:spPr>
          <a:xfrm>
            <a:off x="608443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2" name="Text Placeholder 2">
            <a:extLst>
              <a:ext uri="{FF2B5EF4-FFF2-40B4-BE49-F238E27FC236}">
                <a16:creationId xmlns:a16="http://schemas.microsoft.com/office/drawing/2014/main" id="{83994F0A-B2D0-1E4B-91CA-ACC696F348C0}"/>
              </a:ext>
            </a:extLst>
          </p:cNvPr>
          <p:cNvSpPr>
            <a:spLocks noGrp="1"/>
          </p:cNvSpPr>
          <p:nvPr>
            <p:ph type="body" sz="quarter" idx="20"/>
          </p:nvPr>
        </p:nvSpPr>
        <p:spPr>
          <a:xfrm>
            <a:off x="1301641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593101C9-899B-1143-8EBA-D690648F231D}"/>
              </a:ext>
            </a:extLst>
          </p:cNvPr>
          <p:cNvSpPr>
            <a:spLocks noGrp="1"/>
          </p:cNvSpPr>
          <p:nvPr>
            <p:ph type="body" sz="quarter" idx="21" hasCustomPrompt="1"/>
          </p:nvPr>
        </p:nvSpPr>
        <p:spPr>
          <a:xfrm>
            <a:off x="1301641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4" name="Text Placeholder 2">
            <a:extLst>
              <a:ext uri="{FF2B5EF4-FFF2-40B4-BE49-F238E27FC236}">
                <a16:creationId xmlns:a16="http://schemas.microsoft.com/office/drawing/2014/main" id="{E5D5E12F-E0C7-A645-BD3B-439A66844C30}"/>
              </a:ext>
            </a:extLst>
          </p:cNvPr>
          <p:cNvSpPr>
            <a:spLocks noGrp="1"/>
          </p:cNvSpPr>
          <p:nvPr>
            <p:ph type="body" sz="quarter" idx="22"/>
          </p:nvPr>
        </p:nvSpPr>
        <p:spPr>
          <a:xfrm>
            <a:off x="4691266"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id="{F2F18EA3-69D1-634F-9A5B-89D107FC7D50}"/>
              </a:ext>
            </a:extLst>
          </p:cNvPr>
          <p:cNvSpPr>
            <a:spLocks noGrp="1"/>
          </p:cNvSpPr>
          <p:nvPr>
            <p:ph type="body" sz="quarter" idx="23" hasCustomPrompt="1"/>
          </p:nvPr>
        </p:nvSpPr>
        <p:spPr>
          <a:xfrm>
            <a:off x="4691266"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6" name="Text Placeholder 2">
            <a:extLst>
              <a:ext uri="{FF2B5EF4-FFF2-40B4-BE49-F238E27FC236}">
                <a16:creationId xmlns:a16="http://schemas.microsoft.com/office/drawing/2014/main" id="{589390A1-EBC8-5846-B56A-ECE1B02645A4}"/>
              </a:ext>
            </a:extLst>
          </p:cNvPr>
          <p:cNvSpPr>
            <a:spLocks noGrp="1"/>
          </p:cNvSpPr>
          <p:nvPr>
            <p:ph type="body" sz="quarter" idx="24"/>
          </p:nvPr>
        </p:nvSpPr>
        <p:spPr>
          <a:xfrm>
            <a:off x="11523998"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id="{9A669339-54B0-1D43-AF22-29EC6D5AE355}"/>
              </a:ext>
            </a:extLst>
          </p:cNvPr>
          <p:cNvSpPr>
            <a:spLocks noGrp="1"/>
          </p:cNvSpPr>
          <p:nvPr>
            <p:ph type="body" sz="quarter" idx="25" hasCustomPrompt="1"/>
          </p:nvPr>
        </p:nvSpPr>
        <p:spPr>
          <a:xfrm>
            <a:off x="11523998"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18664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7C3909-F2CE-4FFC-A552-075FF08F6AC2}"/>
              </a:ext>
            </a:extLst>
          </p:cNvPr>
          <p:cNvSpPr>
            <a:spLocks noGrp="1"/>
          </p:cNvSpPr>
          <p:nvPr>
            <p:ph type="pic" sz="quarter" idx="10"/>
          </p:nvPr>
        </p:nvSpPr>
        <p:spPr>
          <a:xfrm>
            <a:off x="121920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id="{B29BB7E0-6B9A-433A-877F-C0094FBAD4F7}"/>
              </a:ext>
            </a:extLst>
          </p:cNvPr>
          <p:cNvSpPr>
            <a:spLocks noGrp="1"/>
          </p:cNvSpPr>
          <p:nvPr>
            <p:ph type="pic" sz="quarter" idx="11"/>
          </p:nvPr>
        </p:nvSpPr>
        <p:spPr>
          <a:xfrm>
            <a:off x="4450080" y="500347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75061CC7-F112-42FA-9693-5642FFC9B351}"/>
              </a:ext>
            </a:extLst>
          </p:cNvPr>
          <p:cNvSpPr>
            <a:spLocks noGrp="1"/>
          </p:cNvSpPr>
          <p:nvPr>
            <p:ph type="pic" sz="quarter" idx="12"/>
          </p:nvPr>
        </p:nvSpPr>
        <p:spPr>
          <a:xfrm>
            <a:off x="768096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1F7F543E-BB5E-482C-B5F7-8ED901D578FC}"/>
              </a:ext>
            </a:extLst>
          </p:cNvPr>
          <p:cNvSpPr>
            <a:spLocks noGrp="1"/>
          </p:cNvSpPr>
          <p:nvPr>
            <p:ph type="pic" sz="quarter" idx="13"/>
          </p:nvPr>
        </p:nvSpPr>
        <p:spPr>
          <a:xfrm>
            <a:off x="10911840" y="504411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4">
            <a:extLst>
              <a:ext uri="{FF2B5EF4-FFF2-40B4-BE49-F238E27FC236}">
                <a16:creationId xmlns:a16="http://schemas.microsoft.com/office/drawing/2014/main" id="{26D7386C-F3E3-4E26-8491-E2A27C537EBC}"/>
              </a:ext>
            </a:extLst>
          </p:cNvPr>
          <p:cNvSpPr>
            <a:spLocks noGrp="1"/>
          </p:cNvSpPr>
          <p:nvPr>
            <p:ph type="pic" sz="quarter" idx="14"/>
          </p:nvPr>
        </p:nvSpPr>
        <p:spPr>
          <a:xfrm>
            <a:off x="1414272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id="{122B7409-44CC-4947-9122-97B015B9967F}"/>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id="{9502AB46-06AD-49BC-A94A-42F7FC1296BE}"/>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9" name="Text Placeholder 2">
            <a:extLst>
              <a:ext uri="{FF2B5EF4-FFF2-40B4-BE49-F238E27FC236}">
                <a16:creationId xmlns:a16="http://schemas.microsoft.com/office/drawing/2014/main" id="{FCDC7DFE-013B-1942-B5BA-E69A6583CA25}"/>
              </a:ext>
            </a:extLst>
          </p:cNvPr>
          <p:cNvSpPr>
            <a:spLocks noGrp="1"/>
          </p:cNvSpPr>
          <p:nvPr>
            <p:ph type="body" sz="quarter" idx="15"/>
          </p:nvPr>
        </p:nvSpPr>
        <p:spPr>
          <a:xfrm>
            <a:off x="973455"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5959F10D-EAAE-8845-A33D-F742FFB2A5AE}"/>
              </a:ext>
            </a:extLst>
          </p:cNvPr>
          <p:cNvSpPr>
            <a:spLocks noGrp="1"/>
          </p:cNvSpPr>
          <p:nvPr>
            <p:ph type="body" sz="quarter" idx="16" hasCustomPrompt="1"/>
          </p:nvPr>
        </p:nvSpPr>
        <p:spPr>
          <a:xfrm>
            <a:off x="973455"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1" name="Text Placeholder 2">
            <a:extLst>
              <a:ext uri="{FF2B5EF4-FFF2-40B4-BE49-F238E27FC236}">
                <a16:creationId xmlns:a16="http://schemas.microsoft.com/office/drawing/2014/main" id="{D4D4092F-F989-6B44-8A78-2F371952E31E}"/>
              </a:ext>
            </a:extLst>
          </p:cNvPr>
          <p:cNvSpPr>
            <a:spLocks noGrp="1"/>
          </p:cNvSpPr>
          <p:nvPr>
            <p:ph type="body" sz="quarter" idx="20"/>
          </p:nvPr>
        </p:nvSpPr>
        <p:spPr>
          <a:xfrm>
            <a:off x="7555922"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B108EFF3-0C59-344E-8499-E3A9BF12C408}"/>
              </a:ext>
            </a:extLst>
          </p:cNvPr>
          <p:cNvSpPr>
            <a:spLocks noGrp="1"/>
          </p:cNvSpPr>
          <p:nvPr>
            <p:ph type="body" sz="quarter" idx="21" hasCustomPrompt="1"/>
          </p:nvPr>
        </p:nvSpPr>
        <p:spPr>
          <a:xfrm>
            <a:off x="7555922"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3" name="Text Placeholder 2">
            <a:extLst>
              <a:ext uri="{FF2B5EF4-FFF2-40B4-BE49-F238E27FC236}">
                <a16:creationId xmlns:a16="http://schemas.microsoft.com/office/drawing/2014/main" id="{36C4FE31-0918-864C-A3C7-ADBBA508614D}"/>
              </a:ext>
            </a:extLst>
          </p:cNvPr>
          <p:cNvSpPr>
            <a:spLocks noGrp="1"/>
          </p:cNvSpPr>
          <p:nvPr>
            <p:ph type="body" sz="quarter" idx="22"/>
          </p:nvPr>
        </p:nvSpPr>
        <p:spPr>
          <a:xfrm>
            <a:off x="14022013" y="636411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3952E0B7-1213-0D47-B90B-5E735B5F8994}"/>
              </a:ext>
            </a:extLst>
          </p:cNvPr>
          <p:cNvSpPr>
            <a:spLocks noGrp="1"/>
          </p:cNvSpPr>
          <p:nvPr>
            <p:ph type="body" sz="quarter" idx="23" hasCustomPrompt="1"/>
          </p:nvPr>
        </p:nvSpPr>
        <p:spPr>
          <a:xfrm>
            <a:off x="14022013" y="584583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5" name="Text Placeholder 2">
            <a:extLst>
              <a:ext uri="{FF2B5EF4-FFF2-40B4-BE49-F238E27FC236}">
                <a16:creationId xmlns:a16="http://schemas.microsoft.com/office/drawing/2014/main" id="{7D8EFAB9-CD88-3940-A493-6C03651CEECF}"/>
              </a:ext>
            </a:extLst>
          </p:cNvPr>
          <p:cNvSpPr>
            <a:spLocks noGrp="1"/>
          </p:cNvSpPr>
          <p:nvPr>
            <p:ph type="body" sz="quarter" idx="24"/>
          </p:nvPr>
        </p:nvSpPr>
        <p:spPr>
          <a:xfrm>
            <a:off x="10788967"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197F2D19-AC07-8544-A6CD-662E1C27E315}"/>
              </a:ext>
            </a:extLst>
          </p:cNvPr>
          <p:cNvSpPr>
            <a:spLocks noGrp="1"/>
          </p:cNvSpPr>
          <p:nvPr>
            <p:ph type="body" sz="quarter" idx="25" hasCustomPrompt="1"/>
          </p:nvPr>
        </p:nvSpPr>
        <p:spPr>
          <a:xfrm>
            <a:off x="10788967"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7" name="Text Placeholder 2">
            <a:extLst>
              <a:ext uri="{FF2B5EF4-FFF2-40B4-BE49-F238E27FC236}">
                <a16:creationId xmlns:a16="http://schemas.microsoft.com/office/drawing/2014/main" id="{52EFBC51-6A1C-594C-824F-5782D95C49F3}"/>
              </a:ext>
            </a:extLst>
          </p:cNvPr>
          <p:cNvSpPr>
            <a:spLocks noGrp="1"/>
          </p:cNvSpPr>
          <p:nvPr>
            <p:ph type="body" sz="quarter" idx="26"/>
          </p:nvPr>
        </p:nvSpPr>
        <p:spPr>
          <a:xfrm>
            <a:off x="4318140"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8" name="Text Placeholder 4">
            <a:extLst>
              <a:ext uri="{FF2B5EF4-FFF2-40B4-BE49-F238E27FC236}">
                <a16:creationId xmlns:a16="http://schemas.microsoft.com/office/drawing/2014/main" id="{272C50BF-0738-3E4F-89EE-F1B83B49DC79}"/>
              </a:ext>
            </a:extLst>
          </p:cNvPr>
          <p:cNvSpPr>
            <a:spLocks noGrp="1"/>
          </p:cNvSpPr>
          <p:nvPr>
            <p:ph type="body" sz="quarter" idx="27" hasCustomPrompt="1"/>
          </p:nvPr>
        </p:nvSpPr>
        <p:spPr>
          <a:xfrm>
            <a:off x="4318140"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394694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65DF49B-CCAE-4ECB-8D14-273C5EF25359}"/>
              </a:ext>
            </a:extLst>
          </p:cNvPr>
          <p:cNvSpPr/>
          <p:nvPr userDrawn="1"/>
        </p:nvSpPr>
        <p:spPr>
          <a:xfrm>
            <a:off x="14264638" y="0"/>
            <a:ext cx="4023361" cy="6096000"/>
          </a:xfrm>
          <a:prstGeom prst="rect">
            <a:avLst/>
          </a:prstGeom>
          <a:gradFill flip="none" rotWithShape="1">
            <a:gsLst>
              <a:gs pos="0">
                <a:srgbClr val="4F408E"/>
              </a:gs>
              <a:gs pos="86000">
                <a:srgbClr val="1C1B3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2A7695ED-6481-49F2-8B97-DF13884F74EC}"/>
              </a:ext>
            </a:extLst>
          </p:cNvPr>
          <p:cNvSpPr>
            <a:spLocks noGrp="1"/>
          </p:cNvSpPr>
          <p:nvPr>
            <p:ph type="pic" sz="quarter" idx="10"/>
          </p:nvPr>
        </p:nvSpPr>
        <p:spPr>
          <a:xfrm>
            <a:off x="1676400" y="3219450"/>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A9CC241E-2C5B-47DE-94B4-44EB5DA26252}"/>
              </a:ext>
            </a:extLst>
          </p:cNvPr>
          <p:cNvSpPr>
            <a:spLocks noGrp="1"/>
          </p:cNvSpPr>
          <p:nvPr>
            <p:ph type="pic" sz="quarter" idx="11"/>
          </p:nvPr>
        </p:nvSpPr>
        <p:spPr>
          <a:xfrm>
            <a:off x="6925468" y="3219449"/>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4CA937D8-F08D-417F-B4BE-C1C1172CBDCE}"/>
              </a:ext>
            </a:extLst>
          </p:cNvPr>
          <p:cNvSpPr>
            <a:spLocks noGrp="1"/>
          </p:cNvSpPr>
          <p:nvPr>
            <p:ph type="pic" sz="quarter" idx="12"/>
          </p:nvPr>
        </p:nvSpPr>
        <p:spPr>
          <a:xfrm>
            <a:off x="12174536" y="3219448"/>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id="{122B7409-44CC-4947-9122-97B015B9967F}"/>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id="{9502AB46-06AD-49BC-A94A-42F7FC1296BE}"/>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3E0EE79D-EAE3-0145-A877-CB7828764C71}"/>
              </a:ext>
            </a:extLst>
          </p:cNvPr>
          <p:cNvSpPr>
            <a:spLocks noGrp="1"/>
          </p:cNvSpPr>
          <p:nvPr>
            <p:ph type="body" sz="quarter" idx="20"/>
          </p:nvPr>
        </p:nvSpPr>
        <p:spPr>
          <a:xfrm>
            <a:off x="1676400" y="8298073"/>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9" name="Text Placeholder 4">
            <a:extLst>
              <a:ext uri="{FF2B5EF4-FFF2-40B4-BE49-F238E27FC236}">
                <a16:creationId xmlns:a16="http://schemas.microsoft.com/office/drawing/2014/main" id="{F26DE984-3302-6744-9F42-33F509A23F1D}"/>
              </a:ext>
            </a:extLst>
          </p:cNvPr>
          <p:cNvSpPr>
            <a:spLocks noGrp="1"/>
          </p:cNvSpPr>
          <p:nvPr>
            <p:ph type="body" sz="quarter" idx="21" hasCustomPrompt="1"/>
          </p:nvPr>
        </p:nvSpPr>
        <p:spPr>
          <a:xfrm>
            <a:off x="1676400" y="7779798"/>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0" name="Text Placeholder 2">
            <a:extLst>
              <a:ext uri="{FF2B5EF4-FFF2-40B4-BE49-F238E27FC236}">
                <a16:creationId xmlns:a16="http://schemas.microsoft.com/office/drawing/2014/main" id="{1E66DD5C-EDAF-DE4E-8F3C-9952E57C3CC0}"/>
              </a:ext>
            </a:extLst>
          </p:cNvPr>
          <p:cNvSpPr>
            <a:spLocks noGrp="1"/>
          </p:cNvSpPr>
          <p:nvPr>
            <p:ph type="body" sz="quarter" idx="22"/>
          </p:nvPr>
        </p:nvSpPr>
        <p:spPr>
          <a:xfrm>
            <a:off x="6925468" y="8262650"/>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FA87BBBE-D624-0B43-8630-B58316AF69E7}"/>
              </a:ext>
            </a:extLst>
          </p:cNvPr>
          <p:cNvSpPr>
            <a:spLocks noGrp="1"/>
          </p:cNvSpPr>
          <p:nvPr>
            <p:ph type="body" sz="quarter" idx="23" hasCustomPrompt="1"/>
          </p:nvPr>
        </p:nvSpPr>
        <p:spPr>
          <a:xfrm>
            <a:off x="6925468" y="7744375"/>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2" name="Text Placeholder 2">
            <a:extLst>
              <a:ext uri="{FF2B5EF4-FFF2-40B4-BE49-F238E27FC236}">
                <a16:creationId xmlns:a16="http://schemas.microsoft.com/office/drawing/2014/main" id="{C1E3808E-9E09-8540-86C8-C2F93849FED0}"/>
              </a:ext>
            </a:extLst>
          </p:cNvPr>
          <p:cNvSpPr>
            <a:spLocks noGrp="1"/>
          </p:cNvSpPr>
          <p:nvPr>
            <p:ph type="body" sz="quarter" idx="24"/>
          </p:nvPr>
        </p:nvSpPr>
        <p:spPr>
          <a:xfrm>
            <a:off x="12174536" y="8227227"/>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693C98DD-E3EB-7C41-BFC2-EB9B106D41A2}"/>
              </a:ext>
            </a:extLst>
          </p:cNvPr>
          <p:cNvSpPr>
            <a:spLocks noGrp="1"/>
          </p:cNvSpPr>
          <p:nvPr>
            <p:ph type="body" sz="quarter" idx="25" hasCustomPrompt="1"/>
          </p:nvPr>
        </p:nvSpPr>
        <p:spPr>
          <a:xfrm>
            <a:off x="12174536" y="7708952"/>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77596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D540880-650C-40BB-B031-386BF63A0BA5}"/>
              </a:ext>
            </a:extLst>
          </p:cNvPr>
          <p:cNvSpPr>
            <a:spLocks noGrp="1"/>
          </p:cNvSpPr>
          <p:nvPr>
            <p:ph type="pic" sz="quarter" idx="10"/>
          </p:nvPr>
        </p:nvSpPr>
        <p:spPr>
          <a:xfrm>
            <a:off x="12372428" y="1013443"/>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0">
            <a:extLst>
              <a:ext uri="{FF2B5EF4-FFF2-40B4-BE49-F238E27FC236}">
                <a16:creationId xmlns:a16="http://schemas.microsoft.com/office/drawing/2014/main" id="{8823A86B-527D-4630-8547-398384321B35}"/>
              </a:ext>
            </a:extLst>
          </p:cNvPr>
          <p:cNvSpPr>
            <a:spLocks noGrp="1"/>
          </p:cNvSpPr>
          <p:nvPr>
            <p:ph type="pic" sz="quarter" idx="11"/>
          </p:nvPr>
        </p:nvSpPr>
        <p:spPr>
          <a:xfrm>
            <a:off x="10411226" y="4574857"/>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id="{6465DF87-7712-4BF6-8ECA-A0BA53A0647F}"/>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D6FF301-37D2-4E38-82D7-B0A695BF20FF}"/>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FA66B94C-BBA9-4EB9-B3E5-DF8CBA760AA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8" name="Picture 7">
            <a:extLst>
              <a:ext uri="{FF2B5EF4-FFF2-40B4-BE49-F238E27FC236}">
                <a16:creationId xmlns:a16="http://schemas.microsoft.com/office/drawing/2014/main" id="{2A86D437-8641-064F-AD41-165DF1CBAC7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9" name="Text Placeholder 2">
            <a:extLst>
              <a:ext uri="{FF2B5EF4-FFF2-40B4-BE49-F238E27FC236}">
                <a16:creationId xmlns:a16="http://schemas.microsoft.com/office/drawing/2014/main" id="{8CB02F02-60E0-A64E-A451-0430553248F1}"/>
              </a:ext>
            </a:extLst>
          </p:cNvPr>
          <p:cNvSpPr>
            <a:spLocks noGrp="1"/>
          </p:cNvSpPr>
          <p:nvPr>
            <p:ph type="body" sz="quarter" idx="12"/>
          </p:nvPr>
        </p:nvSpPr>
        <p:spPr>
          <a:xfrm>
            <a:off x="3193539"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31C894AA-3353-374F-AB7E-3D955CF5A7AC}"/>
              </a:ext>
            </a:extLst>
          </p:cNvPr>
          <p:cNvSpPr>
            <a:spLocks noGrp="1"/>
          </p:cNvSpPr>
          <p:nvPr>
            <p:ph type="body" sz="quarter" idx="13"/>
          </p:nvPr>
        </p:nvSpPr>
        <p:spPr>
          <a:xfrm>
            <a:off x="3193539"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3807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Flowchart: Manual Input 8">
            <a:extLst>
              <a:ext uri="{FF2B5EF4-FFF2-40B4-BE49-F238E27FC236}">
                <a16:creationId xmlns:a16="http://schemas.microsoft.com/office/drawing/2014/main" id="{79DCED76-7422-476A-8A48-C7A523D5E3DA}"/>
              </a:ext>
            </a:extLst>
          </p:cNvPr>
          <p:cNvSpPr/>
          <p:nvPr userDrawn="1"/>
        </p:nvSpPr>
        <p:spPr>
          <a:xfrm rot="16200000" flipH="1">
            <a:off x="8363777" y="362784"/>
            <a:ext cx="10287001" cy="9561443"/>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57E5126A-6868-4221-84C5-8FA737DADD78}"/>
              </a:ext>
            </a:extLst>
          </p:cNvPr>
          <p:cNvSpPr>
            <a:spLocks noGrp="1"/>
          </p:cNvSpPr>
          <p:nvPr>
            <p:ph type="pic" sz="quarter" idx="10"/>
          </p:nvPr>
        </p:nvSpPr>
        <p:spPr>
          <a:xfrm>
            <a:off x="6301408" y="1088231"/>
            <a:ext cx="6162261" cy="8110538"/>
          </a:xfrm>
          <a:pattFill prst="pct5">
            <a:fgClr>
              <a:schemeClr val="accent1"/>
            </a:fgClr>
            <a:bgClr>
              <a:schemeClr val="bg1"/>
            </a:bgClr>
          </a:pattFill>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Rectangle 12">
            <a:extLst>
              <a:ext uri="{FF2B5EF4-FFF2-40B4-BE49-F238E27FC236}">
                <a16:creationId xmlns:a16="http://schemas.microsoft.com/office/drawing/2014/main" id="{08D47F80-29B4-4C0C-A5CD-EC1D877CE521}"/>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2CF1F23B-84D1-4D7F-A7D4-14326979B52C}"/>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id="{2B8EBFAC-449F-4447-83FA-9449DDD55720}"/>
              </a:ext>
            </a:extLst>
          </p:cNvPr>
          <p:cNvSpPr>
            <a:spLocks noGrp="1"/>
          </p:cNvSpPr>
          <p:nvPr>
            <p:ph type="body" sz="quarter" idx="11"/>
          </p:nvPr>
        </p:nvSpPr>
        <p:spPr>
          <a:xfrm>
            <a:off x="1472027" y="3436575"/>
            <a:ext cx="38746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13B56520-A9F2-944A-8450-07DFAB4A0D66}"/>
              </a:ext>
            </a:extLst>
          </p:cNvPr>
          <p:cNvSpPr>
            <a:spLocks noGrp="1"/>
          </p:cNvSpPr>
          <p:nvPr>
            <p:ph type="body" sz="quarter" idx="13"/>
          </p:nvPr>
        </p:nvSpPr>
        <p:spPr>
          <a:xfrm>
            <a:off x="1472027" y="2785004"/>
            <a:ext cx="387467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00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4FC84E-9613-45ED-AB14-9DBA3A133AB2}"/>
              </a:ext>
            </a:extLst>
          </p:cNvPr>
          <p:cNvSpPr>
            <a:spLocks noGrp="1"/>
          </p:cNvSpPr>
          <p:nvPr>
            <p:ph type="pic" sz="quarter" idx="10"/>
          </p:nvPr>
        </p:nvSpPr>
        <p:spPr>
          <a:xfrm>
            <a:off x="-1"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Rectangle 7">
            <a:extLst>
              <a:ext uri="{FF2B5EF4-FFF2-40B4-BE49-F238E27FC236}">
                <a16:creationId xmlns:a16="http://schemas.microsoft.com/office/drawing/2014/main" id="{44119846-8ADE-4169-A43D-51F32762B07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A33BDC88-A71B-47DD-A7E2-DFEE06A72180}"/>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Text Placeholder 14">
            <a:extLst>
              <a:ext uri="{FF2B5EF4-FFF2-40B4-BE49-F238E27FC236}">
                <a16:creationId xmlns:a16="http://schemas.microsoft.com/office/drawing/2014/main" id="{A5C72A80-734F-2142-8178-7D16C483F8B9}"/>
              </a:ext>
            </a:extLst>
          </p:cNvPr>
          <p:cNvSpPr>
            <a:spLocks noGrp="1"/>
          </p:cNvSpPr>
          <p:nvPr>
            <p:ph type="body" sz="quarter" idx="11"/>
          </p:nvPr>
        </p:nvSpPr>
        <p:spPr>
          <a:xfrm>
            <a:off x="7669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6" name="Text Placeholder 14">
            <a:extLst>
              <a:ext uri="{FF2B5EF4-FFF2-40B4-BE49-F238E27FC236}">
                <a16:creationId xmlns:a16="http://schemas.microsoft.com/office/drawing/2014/main" id="{C606B681-0215-D14B-929A-FE8F0DA30168}"/>
              </a:ext>
            </a:extLst>
          </p:cNvPr>
          <p:cNvSpPr>
            <a:spLocks noGrp="1"/>
          </p:cNvSpPr>
          <p:nvPr>
            <p:ph type="body" sz="quarter" idx="12"/>
          </p:nvPr>
        </p:nvSpPr>
        <p:spPr>
          <a:xfrm>
            <a:off x="7669628" y="2977801"/>
            <a:ext cx="9449139"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760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4FC84E-9613-45ED-AB14-9DBA3A133AB2}"/>
              </a:ext>
            </a:extLst>
          </p:cNvPr>
          <p:cNvSpPr>
            <a:spLocks noGrp="1"/>
          </p:cNvSpPr>
          <p:nvPr>
            <p:ph type="pic" sz="quarter" idx="10"/>
          </p:nvPr>
        </p:nvSpPr>
        <p:spPr>
          <a:xfrm>
            <a:off x="6244149" y="0"/>
            <a:ext cx="5799703"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2">
            <a:extLst>
              <a:ext uri="{FF2B5EF4-FFF2-40B4-BE49-F238E27FC236}">
                <a16:creationId xmlns:a16="http://schemas.microsoft.com/office/drawing/2014/main" id="{49F887B7-EC31-1745-A98B-507D6877FC51}"/>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09D50D47-3835-3146-B7C7-4AF0630642E6}"/>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8" name="Text Placeholder 2">
            <a:extLst>
              <a:ext uri="{FF2B5EF4-FFF2-40B4-BE49-F238E27FC236}">
                <a16:creationId xmlns:a16="http://schemas.microsoft.com/office/drawing/2014/main" id="{9E07542D-5DBA-D346-8A19-64D160FD531A}"/>
              </a:ext>
            </a:extLst>
          </p:cNvPr>
          <p:cNvSpPr>
            <a:spLocks noGrp="1"/>
          </p:cNvSpPr>
          <p:nvPr>
            <p:ph type="body" sz="quarter" idx="14"/>
          </p:nvPr>
        </p:nvSpPr>
        <p:spPr>
          <a:xfrm>
            <a:off x="12941301" y="3436575"/>
            <a:ext cx="4537230"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82B40ABD-3719-5347-A665-22AEA2FB2B73}"/>
              </a:ext>
            </a:extLst>
          </p:cNvPr>
          <p:cNvSpPr>
            <a:spLocks noGrp="1"/>
          </p:cNvSpPr>
          <p:nvPr>
            <p:ph type="body" sz="quarter" idx="15"/>
          </p:nvPr>
        </p:nvSpPr>
        <p:spPr>
          <a:xfrm>
            <a:off x="12941301" y="2785004"/>
            <a:ext cx="4537230"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87816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0B0A3A7-7B38-40A3-AEE5-F966C8185378}"/>
              </a:ext>
            </a:extLst>
          </p:cNvPr>
          <p:cNvSpPr>
            <a:spLocks noGrp="1"/>
          </p:cNvSpPr>
          <p:nvPr>
            <p:ph type="pic" sz="quarter" idx="10"/>
          </p:nvPr>
        </p:nvSpPr>
        <p:spPr>
          <a:xfrm>
            <a:off x="11827564"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id="{0C2C2126-C41F-45CD-B7D8-075D0BC57F1C}"/>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16CB94C-3928-4083-8C4F-203DD6CA56C5}"/>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14">
            <a:extLst>
              <a:ext uri="{FF2B5EF4-FFF2-40B4-BE49-F238E27FC236}">
                <a16:creationId xmlns:a16="http://schemas.microsoft.com/office/drawing/2014/main" id="{DBE1DE64-F16E-8C49-8DFB-B682AC55BD20}"/>
              </a:ext>
            </a:extLst>
          </p:cNvPr>
          <p:cNvSpPr>
            <a:spLocks noGrp="1"/>
          </p:cNvSpPr>
          <p:nvPr>
            <p:ph type="body" sz="quarter" idx="11"/>
          </p:nvPr>
        </p:nvSpPr>
        <p:spPr>
          <a:xfrm>
            <a:off x="1433719"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id="{BC46FA83-53A2-744B-8619-6FE69D08A7D5}"/>
              </a:ext>
            </a:extLst>
          </p:cNvPr>
          <p:cNvSpPr>
            <a:spLocks noGrp="1"/>
          </p:cNvSpPr>
          <p:nvPr>
            <p:ph type="body" sz="quarter" idx="12"/>
          </p:nvPr>
        </p:nvSpPr>
        <p:spPr>
          <a:xfrm>
            <a:off x="1433719" y="2977801"/>
            <a:ext cx="90562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894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D0A9BAD-0BA3-497D-A348-3C000D48C8D0}"/>
              </a:ext>
            </a:extLst>
          </p:cNvPr>
          <p:cNvSpPr>
            <a:spLocks noGrp="1"/>
          </p:cNvSpPr>
          <p:nvPr>
            <p:ph type="pic" sz="quarter" idx="10"/>
          </p:nvPr>
        </p:nvSpPr>
        <p:spPr>
          <a:xfrm>
            <a:off x="1710055" y="2878138"/>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8">
            <a:extLst>
              <a:ext uri="{FF2B5EF4-FFF2-40B4-BE49-F238E27FC236}">
                <a16:creationId xmlns:a16="http://schemas.microsoft.com/office/drawing/2014/main" id="{E822572B-3F34-4DC2-AC05-EB6CB6D00524}"/>
              </a:ext>
            </a:extLst>
          </p:cNvPr>
          <p:cNvSpPr>
            <a:spLocks noGrp="1"/>
          </p:cNvSpPr>
          <p:nvPr>
            <p:ph type="pic" sz="quarter" idx="11"/>
          </p:nvPr>
        </p:nvSpPr>
        <p:spPr>
          <a:xfrm>
            <a:off x="560197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8">
            <a:extLst>
              <a:ext uri="{FF2B5EF4-FFF2-40B4-BE49-F238E27FC236}">
                <a16:creationId xmlns:a16="http://schemas.microsoft.com/office/drawing/2014/main" id="{7A28EA32-518D-4E65-BE6A-2C77D0BC65D4}"/>
              </a:ext>
            </a:extLst>
          </p:cNvPr>
          <p:cNvSpPr>
            <a:spLocks noGrp="1"/>
          </p:cNvSpPr>
          <p:nvPr>
            <p:ph type="pic" sz="quarter" idx="12"/>
          </p:nvPr>
        </p:nvSpPr>
        <p:spPr>
          <a:xfrm>
            <a:off x="9514207"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8">
            <a:extLst>
              <a:ext uri="{FF2B5EF4-FFF2-40B4-BE49-F238E27FC236}">
                <a16:creationId xmlns:a16="http://schemas.microsoft.com/office/drawing/2014/main" id="{45AFF35D-9011-47B3-9CA0-0ED5C747D1F3}"/>
              </a:ext>
            </a:extLst>
          </p:cNvPr>
          <p:cNvSpPr>
            <a:spLocks noGrp="1"/>
          </p:cNvSpPr>
          <p:nvPr>
            <p:ph type="pic" sz="quarter" idx="13"/>
          </p:nvPr>
        </p:nvSpPr>
        <p:spPr>
          <a:xfrm>
            <a:off x="1340612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id="{6CFD1707-0DE7-4335-A4A5-1E747FDAD8D6}"/>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22335604-30AF-47A9-A2B1-278D16D06ED6}"/>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1" name="Text Placeholder 2">
            <a:extLst>
              <a:ext uri="{FF2B5EF4-FFF2-40B4-BE49-F238E27FC236}">
                <a16:creationId xmlns:a16="http://schemas.microsoft.com/office/drawing/2014/main" id="{EC8DE610-CD18-3D46-86FA-DFBC400C8707}"/>
              </a:ext>
            </a:extLst>
          </p:cNvPr>
          <p:cNvSpPr>
            <a:spLocks noGrp="1"/>
          </p:cNvSpPr>
          <p:nvPr>
            <p:ph type="body" sz="quarter" idx="14"/>
          </p:nvPr>
        </p:nvSpPr>
        <p:spPr>
          <a:xfrm>
            <a:off x="1710055"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3B3465E6-C500-9A4A-9CB0-8984520F3A2C}"/>
              </a:ext>
            </a:extLst>
          </p:cNvPr>
          <p:cNvSpPr>
            <a:spLocks noGrp="1"/>
          </p:cNvSpPr>
          <p:nvPr>
            <p:ph type="body" sz="quarter" idx="15" hasCustomPrompt="1"/>
          </p:nvPr>
        </p:nvSpPr>
        <p:spPr>
          <a:xfrm>
            <a:off x="1710055"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6" name="Text Placeholder 2">
            <a:extLst>
              <a:ext uri="{FF2B5EF4-FFF2-40B4-BE49-F238E27FC236}">
                <a16:creationId xmlns:a16="http://schemas.microsoft.com/office/drawing/2014/main" id="{C31F4791-5E7F-3940-B474-DA167311AC28}"/>
              </a:ext>
            </a:extLst>
          </p:cNvPr>
          <p:cNvSpPr>
            <a:spLocks noGrp="1"/>
          </p:cNvSpPr>
          <p:nvPr>
            <p:ph type="body" sz="quarter" idx="16"/>
          </p:nvPr>
        </p:nvSpPr>
        <p:spPr>
          <a:xfrm>
            <a:off x="5622294"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7" name="Text Placeholder 4">
            <a:extLst>
              <a:ext uri="{FF2B5EF4-FFF2-40B4-BE49-F238E27FC236}">
                <a16:creationId xmlns:a16="http://schemas.microsoft.com/office/drawing/2014/main" id="{27404E33-9148-6746-99D0-62D4DFAC97F3}"/>
              </a:ext>
            </a:extLst>
          </p:cNvPr>
          <p:cNvSpPr>
            <a:spLocks noGrp="1"/>
          </p:cNvSpPr>
          <p:nvPr>
            <p:ph type="body" sz="quarter" idx="17" hasCustomPrompt="1"/>
          </p:nvPr>
        </p:nvSpPr>
        <p:spPr>
          <a:xfrm>
            <a:off x="5622294"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8" name="Text Placeholder 2">
            <a:extLst>
              <a:ext uri="{FF2B5EF4-FFF2-40B4-BE49-F238E27FC236}">
                <a16:creationId xmlns:a16="http://schemas.microsoft.com/office/drawing/2014/main" id="{59012A40-7108-0D4B-96BC-82D418C62399}"/>
              </a:ext>
            </a:extLst>
          </p:cNvPr>
          <p:cNvSpPr>
            <a:spLocks noGrp="1"/>
          </p:cNvSpPr>
          <p:nvPr>
            <p:ph type="body" sz="quarter" idx="18"/>
          </p:nvPr>
        </p:nvSpPr>
        <p:spPr>
          <a:xfrm>
            <a:off x="9514207"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id="{4A478A63-C7D1-5640-BD14-4D92EC597C26}"/>
              </a:ext>
            </a:extLst>
          </p:cNvPr>
          <p:cNvSpPr>
            <a:spLocks noGrp="1"/>
          </p:cNvSpPr>
          <p:nvPr>
            <p:ph type="body" sz="quarter" idx="19" hasCustomPrompt="1"/>
          </p:nvPr>
        </p:nvSpPr>
        <p:spPr>
          <a:xfrm>
            <a:off x="9514207"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20" name="Text Placeholder 2">
            <a:extLst>
              <a:ext uri="{FF2B5EF4-FFF2-40B4-BE49-F238E27FC236}">
                <a16:creationId xmlns:a16="http://schemas.microsoft.com/office/drawing/2014/main" id="{3D333BDE-ECC3-1A46-90F3-31AF924156CB}"/>
              </a:ext>
            </a:extLst>
          </p:cNvPr>
          <p:cNvSpPr>
            <a:spLocks noGrp="1"/>
          </p:cNvSpPr>
          <p:nvPr>
            <p:ph type="body" sz="quarter" idx="20"/>
          </p:nvPr>
        </p:nvSpPr>
        <p:spPr>
          <a:xfrm>
            <a:off x="13406120"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id="{FE9BAEAC-D1C6-F749-8A81-E31F9ED921B6}"/>
              </a:ext>
            </a:extLst>
          </p:cNvPr>
          <p:cNvSpPr>
            <a:spLocks noGrp="1"/>
          </p:cNvSpPr>
          <p:nvPr>
            <p:ph type="body" sz="quarter" idx="21" hasCustomPrompt="1"/>
          </p:nvPr>
        </p:nvSpPr>
        <p:spPr>
          <a:xfrm>
            <a:off x="13406120"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47997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Flowchart: Manual Input 3">
            <a:extLst>
              <a:ext uri="{FF2B5EF4-FFF2-40B4-BE49-F238E27FC236}">
                <a16:creationId xmlns:a16="http://schemas.microsoft.com/office/drawing/2014/main" id="{CD6543A9-D84C-4419-B4CF-FC8214438730}"/>
              </a:ext>
            </a:extLst>
          </p:cNvPr>
          <p:cNvSpPr/>
          <p:nvPr userDrawn="1"/>
        </p:nvSpPr>
        <p:spPr>
          <a:xfrm rot="5400000">
            <a:off x="3132395" y="-3132397"/>
            <a:ext cx="10287003" cy="16551806"/>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5369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D5E4A9-F53C-451D-89D8-96E4198143AC}"/>
              </a:ext>
            </a:extLst>
          </p:cNvPr>
          <p:cNvSpPr>
            <a:spLocks noGrp="1"/>
          </p:cNvSpPr>
          <p:nvPr>
            <p:ph type="pic" sz="quarter" idx="10"/>
          </p:nvPr>
        </p:nvSpPr>
        <p:spPr>
          <a:xfrm>
            <a:off x="2806700" y="1008063"/>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id="{6AA0447E-E90C-435A-8B2E-3ED69DDB6DAD}"/>
              </a:ext>
            </a:extLst>
          </p:cNvPr>
          <p:cNvSpPr>
            <a:spLocks noGrp="1"/>
          </p:cNvSpPr>
          <p:nvPr>
            <p:ph type="pic" sz="quarter" idx="11"/>
          </p:nvPr>
        </p:nvSpPr>
        <p:spPr>
          <a:xfrm>
            <a:off x="7753676"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id="{CB45CDE8-5BF3-44D2-B00C-C4529FCA0F1F}"/>
              </a:ext>
            </a:extLst>
          </p:cNvPr>
          <p:cNvSpPr>
            <a:spLocks noGrp="1"/>
          </p:cNvSpPr>
          <p:nvPr>
            <p:ph type="pic" sz="quarter" idx="12"/>
          </p:nvPr>
        </p:nvSpPr>
        <p:spPr>
          <a:xfrm>
            <a:off x="12701974"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id="{D01A8D32-B5C0-4B27-A49F-6288BA3806DF}"/>
              </a:ext>
            </a:extLst>
          </p:cNvPr>
          <p:cNvSpPr>
            <a:spLocks noGrp="1"/>
          </p:cNvSpPr>
          <p:nvPr>
            <p:ph type="pic" sz="quarter" idx="13"/>
          </p:nvPr>
        </p:nvSpPr>
        <p:spPr>
          <a:xfrm>
            <a:off x="2805944"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6943F086-D731-481E-86E1-3C03E0FE50F1}"/>
              </a:ext>
            </a:extLst>
          </p:cNvPr>
          <p:cNvSpPr>
            <a:spLocks noGrp="1"/>
          </p:cNvSpPr>
          <p:nvPr>
            <p:ph type="pic" sz="quarter" idx="14"/>
          </p:nvPr>
        </p:nvSpPr>
        <p:spPr>
          <a:xfrm>
            <a:off x="7753676"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E22020AC-C641-48C1-B34A-9A0495C5D138}"/>
              </a:ext>
            </a:extLst>
          </p:cNvPr>
          <p:cNvSpPr>
            <a:spLocks noGrp="1"/>
          </p:cNvSpPr>
          <p:nvPr>
            <p:ph type="pic" sz="quarter" idx="15"/>
          </p:nvPr>
        </p:nvSpPr>
        <p:spPr>
          <a:xfrm>
            <a:off x="12701408"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id="{3576EE43-DA22-4C86-9993-178F5A87370E}"/>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99F0509-4EB3-498E-9CF7-B2D20A6BCA6C}"/>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18433781-2879-4374-A92D-E329553639C9}"/>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13" name="Picture 12">
            <a:extLst>
              <a:ext uri="{FF2B5EF4-FFF2-40B4-BE49-F238E27FC236}">
                <a16:creationId xmlns:a16="http://schemas.microsoft.com/office/drawing/2014/main" id="{1F2137D0-DFDF-AA4D-B7EF-13A43F063594}"/>
              </a:ext>
            </a:extLst>
          </p:cNvPr>
          <p:cNvPicPr>
            <a:picLocks noChangeAspect="1"/>
          </p:cNvPicPr>
          <p:nvPr userDrawn="1"/>
        </p:nvPicPr>
        <p:blipFill>
          <a:blip r:embed="rId2"/>
          <a:stretch>
            <a:fillRect/>
          </a:stretch>
        </p:blipFill>
        <p:spPr>
          <a:xfrm>
            <a:off x="389818" y="498844"/>
            <a:ext cx="1089732" cy="782936"/>
          </a:xfrm>
          <a:prstGeom prst="rect">
            <a:avLst/>
          </a:prstGeom>
        </p:spPr>
      </p:pic>
    </p:spTree>
    <p:extLst>
      <p:ext uri="{BB962C8B-B14F-4D97-AF65-F5344CB8AC3E}">
        <p14:creationId xmlns:p14="http://schemas.microsoft.com/office/powerpoint/2010/main" val="163994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D01A8D32-B5C0-4B27-A49F-6288BA3806DF}"/>
              </a:ext>
            </a:extLst>
          </p:cNvPr>
          <p:cNvSpPr>
            <a:spLocks noGrp="1"/>
          </p:cNvSpPr>
          <p:nvPr>
            <p:ph type="pic" sz="quarter" idx="13"/>
          </p:nvPr>
        </p:nvSpPr>
        <p:spPr>
          <a:xfrm>
            <a:off x="961828"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6943F086-D731-481E-86E1-3C03E0FE50F1}"/>
              </a:ext>
            </a:extLst>
          </p:cNvPr>
          <p:cNvSpPr>
            <a:spLocks noGrp="1"/>
          </p:cNvSpPr>
          <p:nvPr>
            <p:ph type="pic" sz="quarter" idx="14"/>
          </p:nvPr>
        </p:nvSpPr>
        <p:spPr>
          <a:xfrm>
            <a:off x="5909560"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E22020AC-C641-48C1-B34A-9A0495C5D138}"/>
              </a:ext>
            </a:extLst>
          </p:cNvPr>
          <p:cNvSpPr>
            <a:spLocks noGrp="1"/>
          </p:cNvSpPr>
          <p:nvPr>
            <p:ph type="pic" sz="quarter" idx="15"/>
          </p:nvPr>
        </p:nvSpPr>
        <p:spPr>
          <a:xfrm>
            <a:off x="10857292"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id="{3576EE43-DA22-4C86-9993-178F5A87370E}"/>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99F0509-4EB3-498E-9CF7-B2D20A6BCA6C}"/>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18433781-2879-4374-A92D-E329553639C9}"/>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Picture Placeholder 4">
            <a:extLst>
              <a:ext uri="{FF2B5EF4-FFF2-40B4-BE49-F238E27FC236}">
                <a16:creationId xmlns:a16="http://schemas.microsoft.com/office/drawing/2014/main" id="{06D5E4A9-F53C-451D-89D8-96E4198143AC}"/>
              </a:ext>
            </a:extLst>
          </p:cNvPr>
          <p:cNvSpPr>
            <a:spLocks noGrp="1"/>
          </p:cNvSpPr>
          <p:nvPr>
            <p:ph type="pic" sz="quarter" idx="10"/>
          </p:nvPr>
        </p:nvSpPr>
        <p:spPr>
          <a:xfrm>
            <a:off x="962584" y="1008063"/>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id="{6AA0447E-E90C-435A-8B2E-3ED69DDB6DAD}"/>
              </a:ext>
            </a:extLst>
          </p:cNvPr>
          <p:cNvSpPr>
            <a:spLocks noGrp="1"/>
          </p:cNvSpPr>
          <p:nvPr>
            <p:ph type="pic" sz="quarter" idx="11"/>
          </p:nvPr>
        </p:nvSpPr>
        <p:spPr>
          <a:xfrm>
            <a:off x="5909560"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id="{CB45CDE8-5BF3-44D2-B00C-C4529FCA0F1F}"/>
              </a:ext>
            </a:extLst>
          </p:cNvPr>
          <p:cNvSpPr>
            <a:spLocks noGrp="1"/>
          </p:cNvSpPr>
          <p:nvPr>
            <p:ph type="pic" sz="quarter" idx="12"/>
          </p:nvPr>
        </p:nvSpPr>
        <p:spPr>
          <a:xfrm>
            <a:off x="10857858"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id="{26F046E6-1668-DD48-992B-83BC774CCF0C}"/>
              </a:ext>
            </a:extLst>
          </p:cNvPr>
          <p:cNvPicPr>
            <a:picLocks noChangeAspect="1"/>
          </p:cNvPicPr>
          <p:nvPr userDrawn="1"/>
        </p:nvPicPr>
        <p:blipFill>
          <a:blip r:embed="rId2"/>
          <a:stretch>
            <a:fillRect/>
          </a:stretch>
        </p:blipFill>
        <p:spPr>
          <a:xfrm>
            <a:off x="16849825" y="498844"/>
            <a:ext cx="1089732" cy="782936"/>
          </a:xfrm>
          <a:prstGeom prst="rect">
            <a:avLst/>
          </a:prstGeom>
        </p:spPr>
      </p:pic>
    </p:spTree>
    <p:extLst>
      <p:ext uri="{BB962C8B-B14F-4D97-AF65-F5344CB8AC3E}">
        <p14:creationId xmlns:p14="http://schemas.microsoft.com/office/powerpoint/2010/main" val="738625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DA61CD-057E-4280-A1E2-C27CB9E46CE9}"/>
              </a:ext>
            </a:extLst>
          </p:cNvPr>
          <p:cNvSpPr/>
          <p:nvPr userDrawn="1"/>
        </p:nvSpPr>
        <p:spPr>
          <a:xfrm>
            <a:off x="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E7CB5B85-23F1-439E-9BAE-00B0BC4B46EA}"/>
              </a:ext>
            </a:extLst>
          </p:cNvPr>
          <p:cNvSpPr>
            <a:spLocks noGrp="1"/>
          </p:cNvSpPr>
          <p:nvPr>
            <p:ph type="pic" sz="quarter" idx="10"/>
          </p:nvPr>
        </p:nvSpPr>
        <p:spPr>
          <a:xfrm>
            <a:off x="689666" y="825500"/>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3">
            <a:extLst>
              <a:ext uri="{FF2B5EF4-FFF2-40B4-BE49-F238E27FC236}">
                <a16:creationId xmlns:a16="http://schemas.microsoft.com/office/drawing/2014/main" id="{8107BE95-E742-43AF-BBED-9F065460CB36}"/>
              </a:ext>
            </a:extLst>
          </p:cNvPr>
          <p:cNvSpPr>
            <a:spLocks noGrp="1"/>
          </p:cNvSpPr>
          <p:nvPr>
            <p:ph type="pic" sz="quarter" idx="11"/>
          </p:nvPr>
        </p:nvSpPr>
        <p:spPr>
          <a:xfrm>
            <a:off x="6003872"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51310411-4826-4D27-9F62-AFBAA0D782A9}"/>
              </a:ext>
            </a:extLst>
          </p:cNvPr>
          <p:cNvSpPr>
            <a:spLocks noGrp="1"/>
          </p:cNvSpPr>
          <p:nvPr>
            <p:ph type="pic" sz="quarter" idx="12"/>
          </p:nvPr>
        </p:nvSpPr>
        <p:spPr>
          <a:xfrm>
            <a:off x="6003872"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0" name="Rectangle 19">
            <a:extLst>
              <a:ext uri="{FF2B5EF4-FFF2-40B4-BE49-F238E27FC236}">
                <a16:creationId xmlns:a16="http://schemas.microsoft.com/office/drawing/2014/main" id="{0720F038-69F4-4FA6-AD57-EA683ABEAB33}"/>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Slide Number Placeholder 5">
            <a:extLst>
              <a:ext uri="{FF2B5EF4-FFF2-40B4-BE49-F238E27FC236}">
                <a16:creationId xmlns:a16="http://schemas.microsoft.com/office/drawing/2014/main" id="{ACDEF1A4-8009-489A-84AF-256709AE3C68}"/>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96505E31-EF69-A549-9BA5-9BBFA8AD374D}"/>
              </a:ext>
            </a:extLst>
          </p:cNvPr>
          <p:cNvSpPr>
            <a:spLocks noGrp="1"/>
          </p:cNvSpPr>
          <p:nvPr>
            <p:ph type="body" sz="quarter" idx="13"/>
          </p:nvPr>
        </p:nvSpPr>
        <p:spPr>
          <a:xfrm>
            <a:off x="11740290" y="3436575"/>
            <a:ext cx="545342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F09C1E42-18C8-B44F-B0D6-178FE9379105}"/>
              </a:ext>
            </a:extLst>
          </p:cNvPr>
          <p:cNvSpPr>
            <a:spLocks noGrp="1"/>
          </p:cNvSpPr>
          <p:nvPr>
            <p:ph type="body" sz="quarter" idx="14"/>
          </p:nvPr>
        </p:nvSpPr>
        <p:spPr>
          <a:xfrm>
            <a:off x="11740290" y="2785004"/>
            <a:ext cx="545342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74404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89DB5-FBC7-41E8-A92F-D02F769119AC}"/>
              </a:ext>
            </a:extLst>
          </p:cNvPr>
          <p:cNvSpPr/>
          <p:nvPr userDrawn="1"/>
        </p:nvSpPr>
        <p:spPr>
          <a:xfrm>
            <a:off x="1508760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3">
            <a:extLst>
              <a:ext uri="{FF2B5EF4-FFF2-40B4-BE49-F238E27FC236}">
                <a16:creationId xmlns:a16="http://schemas.microsoft.com/office/drawing/2014/main" id="{794E4FDD-3D99-49C5-811E-7336603A32F8}"/>
              </a:ext>
            </a:extLst>
          </p:cNvPr>
          <p:cNvSpPr>
            <a:spLocks noGrp="1"/>
          </p:cNvSpPr>
          <p:nvPr>
            <p:ph type="pic" sz="quarter" idx="10"/>
          </p:nvPr>
        </p:nvSpPr>
        <p:spPr>
          <a:xfrm>
            <a:off x="12556985" y="824865"/>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id="{C3C75C1A-2810-4484-8BCF-950D69AFAC91}"/>
              </a:ext>
            </a:extLst>
          </p:cNvPr>
          <p:cNvSpPr>
            <a:spLocks noGrp="1"/>
          </p:cNvSpPr>
          <p:nvPr>
            <p:ph type="pic" sz="quarter" idx="11"/>
          </p:nvPr>
        </p:nvSpPr>
        <p:spPr>
          <a:xfrm>
            <a:off x="7454983"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id="{5C4DC063-F90F-4286-80DE-12D2E7437795}"/>
              </a:ext>
            </a:extLst>
          </p:cNvPr>
          <p:cNvSpPr>
            <a:spLocks noGrp="1"/>
          </p:cNvSpPr>
          <p:nvPr>
            <p:ph type="pic" sz="quarter" idx="12"/>
          </p:nvPr>
        </p:nvSpPr>
        <p:spPr>
          <a:xfrm>
            <a:off x="7454983"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Rectangle 5">
            <a:extLst>
              <a:ext uri="{FF2B5EF4-FFF2-40B4-BE49-F238E27FC236}">
                <a16:creationId xmlns:a16="http://schemas.microsoft.com/office/drawing/2014/main" id="{5CD1DA03-C3FC-4A12-9F0D-83BFE3AA360D}"/>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83F55DC7-29F1-4AC0-BC32-9B4D51C3BDA8}"/>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601FFFA4-D67E-E742-8CD6-BC1AEE30E936}"/>
              </a:ext>
            </a:extLst>
          </p:cNvPr>
          <p:cNvSpPr>
            <a:spLocks noGrp="1"/>
          </p:cNvSpPr>
          <p:nvPr>
            <p:ph type="body" sz="quarter" idx="13"/>
          </p:nvPr>
        </p:nvSpPr>
        <p:spPr>
          <a:xfrm>
            <a:off x="977351" y="3436575"/>
            <a:ext cx="5528379"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F38F38CC-B7E7-2F40-B79F-9BB38ED1FE3D}"/>
              </a:ext>
            </a:extLst>
          </p:cNvPr>
          <p:cNvSpPr>
            <a:spLocks noGrp="1"/>
          </p:cNvSpPr>
          <p:nvPr>
            <p:ph type="body" sz="quarter" idx="14"/>
          </p:nvPr>
        </p:nvSpPr>
        <p:spPr>
          <a:xfrm>
            <a:off x="977351" y="2785004"/>
            <a:ext cx="5528379"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9000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89439404-1220-4807-9882-921D3769443E}"/>
              </a:ext>
            </a:extLst>
          </p:cNvPr>
          <p:cNvSpPr>
            <a:spLocks noGrp="1"/>
          </p:cNvSpPr>
          <p:nvPr>
            <p:ph type="pic" sz="quarter" idx="10"/>
          </p:nvPr>
        </p:nvSpPr>
        <p:spPr>
          <a:xfrm>
            <a:off x="1095656" y="915670"/>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4">
            <a:extLst>
              <a:ext uri="{FF2B5EF4-FFF2-40B4-BE49-F238E27FC236}">
                <a16:creationId xmlns:a16="http://schemas.microsoft.com/office/drawing/2014/main" id="{568AFBF3-F080-40A5-8F57-B8F28A3CB364}"/>
              </a:ext>
            </a:extLst>
          </p:cNvPr>
          <p:cNvSpPr>
            <a:spLocks noGrp="1"/>
          </p:cNvSpPr>
          <p:nvPr>
            <p:ph type="pic" sz="quarter" idx="11"/>
          </p:nvPr>
        </p:nvSpPr>
        <p:spPr>
          <a:xfrm>
            <a:off x="1095656" y="5043264"/>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4">
            <a:extLst>
              <a:ext uri="{FF2B5EF4-FFF2-40B4-BE49-F238E27FC236}">
                <a16:creationId xmlns:a16="http://schemas.microsoft.com/office/drawing/2014/main" id="{FB4A7D06-06A9-416D-9B9E-901CEC65C1FD}"/>
              </a:ext>
            </a:extLst>
          </p:cNvPr>
          <p:cNvSpPr>
            <a:spLocks noGrp="1"/>
          </p:cNvSpPr>
          <p:nvPr>
            <p:ph type="pic" sz="quarter" idx="12"/>
          </p:nvPr>
        </p:nvSpPr>
        <p:spPr>
          <a:xfrm>
            <a:off x="6366892" y="915669"/>
            <a:ext cx="5554214" cy="7980679"/>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4">
            <a:extLst>
              <a:ext uri="{FF2B5EF4-FFF2-40B4-BE49-F238E27FC236}">
                <a16:creationId xmlns:a16="http://schemas.microsoft.com/office/drawing/2014/main" id="{7C41D375-7044-462B-A405-50C9DC6BB21C}"/>
              </a:ext>
            </a:extLst>
          </p:cNvPr>
          <p:cNvSpPr>
            <a:spLocks noGrp="1"/>
          </p:cNvSpPr>
          <p:nvPr>
            <p:ph type="pic" sz="quarter" idx="13"/>
          </p:nvPr>
        </p:nvSpPr>
        <p:spPr>
          <a:xfrm>
            <a:off x="12206796" y="915669"/>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4">
            <a:extLst>
              <a:ext uri="{FF2B5EF4-FFF2-40B4-BE49-F238E27FC236}">
                <a16:creationId xmlns:a16="http://schemas.microsoft.com/office/drawing/2014/main" id="{99AD4CB9-B2C3-470D-9297-00DA176FFEBD}"/>
              </a:ext>
            </a:extLst>
          </p:cNvPr>
          <p:cNvSpPr>
            <a:spLocks noGrp="1"/>
          </p:cNvSpPr>
          <p:nvPr>
            <p:ph type="pic" sz="quarter" idx="14"/>
          </p:nvPr>
        </p:nvSpPr>
        <p:spPr>
          <a:xfrm>
            <a:off x="12206796" y="5043262"/>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 name="Rectangle 1">
            <a:extLst>
              <a:ext uri="{FF2B5EF4-FFF2-40B4-BE49-F238E27FC236}">
                <a16:creationId xmlns:a16="http://schemas.microsoft.com/office/drawing/2014/main" id="{34D6E4E6-8F12-4D6B-98E7-0652CF041A1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5CCE498-D648-4564-8311-BBF57A962D9F}"/>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Tree>
    <p:extLst>
      <p:ext uri="{BB962C8B-B14F-4D97-AF65-F5344CB8AC3E}">
        <p14:creationId xmlns:p14="http://schemas.microsoft.com/office/powerpoint/2010/main" val="407942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47E775-46F3-424A-AA86-20B8C5B12099}"/>
              </a:ext>
            </a:extLst>
          </p:cNvPr>
          <p:cNvSpPr/>
          <p:nvPr userDrawn="1"/>
        </p:nvSpPr>
        <p:spPr>
          <a:xfrm>
            <a:off x="0" y="0"/>
            <a:ext cx="77922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7B6FB2-A5ED-42D4-B08C-BB1B7642EF34}"/>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77FB262E-0783-406F-AC66-E065D9F355BF}"/>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Picture Placeholder 5">
            <a:extLst>
              <a:ext uri="{FF2B5EF4-FFF2-40B4-BE49-F238E27FC236}">
                <a16:creationId xmlns:a16="http://schemas.microsoft.com/office/drawing/2014/main" id="{D97AB40D-62D9-40B9-B0A5-37728B85943C}"/>
              </a:ext>
            </a:extLst>
          </p:cNvPr>
          <p:cNvSpPr>
            <a:spLocks noGrp="1"/>
          </p:cNvSpPr>
          <p:nvPr>
            <p:ph type="pic" sz="quarter" idx="10"/>
          </p:nvPr>
        </p:nvSpPr>
        <p:spPr>
          <a:xfrm>
            <a:off x="5132611" y="1029038"/>
            <a:ext cx="6873652" cy="8228925"/>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Text Placeholder 2">
            <a:extLst>
              <a:ext uri="{FF2B5EF4-FFF2-40B4-BE49-F238E27FC236}">
                <a16:creationId xmlns:a16="http://schemas.microsoft.com/office/drawing/2014/main" id="{CA904646-7CBC-EA4F-8EF7-7210B3A26B94}"/>
              </a:ext>
            </a:extLst>
          </p:cNvPr>
          <p:cNvSpPr>
            <a:spLocks noGrp="1"/>
          </p:cNvSpPr>
          <p:nvPr>
            <p:ph type="body" sz="quarter" idx="11"/>
          </p:nvPr>
        </p:nvSpPr>
        <p:spPr>
          <a:xfrm>
            <a:off x="12822949" y="3436575"/>
            <a:ext cx="4510011"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D6351962-7CB3-4543-A11C-6124BA8A779E}"/>
              </a:ext>
            </a:extLst>
          </p:cNvPr>
          <p:cNvSpPr>
            <a:spLocks noGrp="1"/>
          </p:cNvSpPr>
          <p:nvPr>
            <p:ph type="body" sz="quarter" idx="13"/>
          </p:nvPr>
        </p:nvSpPr>
        <p:spPr>
          <a:xfrm>
            <a:off x="12822949" y="2785004"/>
            <a:ext cx="4510011"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1157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AD0D6-E2A8-4395-8AA4-A9D31008F7B8}"/>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172C6CC8-526F-4EEF-9CFC-C8AEE4882C67}"/>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EC1D430C-BF4C-4B23-BBF6-B2D1A0058672}"/>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9" name="Picture 8">
            <a:extLst>
              <a:ext uri="{FF2B5EF4-FFF2-40B4-BE49-F238E27FC236}">
                <a16:creationId xmlns:a16="http://schemas.microsoft.com/office/drawing/2014/main" id="{B699D25B-D464-254F-81A5-EAEACD134CD2}"/>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12" name="TextBox 11">
            <a:extLst>
              <a:ext uri="{FF2B5EF4-FFF2-40B4-BE49-F238E27FC236}">
                <a16:creationId xmlns:a16="http://schemas.microsoft.com/office/drawing/2014/main" id="{F6816A0B-BD50-7B40-846E-3712CD7C2809}"/>
              </a:ext>
            </a:extLst>
          </p:cNvPr>
          <p:cNvSpPr txBox="1"/>
          <p:nvPr userDrawn="1"/>
        </p:nvSpPr>
        <p:spPr>
          <a:xfrm>
            <a:off x="1905932" y="4346035"/>
            <a:ext cx="615553" cy="1163139"/>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TEXT</a:t>
            </a:r>
          </a:p>
        </p:txBody>
      </p:sp>
      <p:sp>
        <p:nvSpPr>
          <p:cNvPr id="15" name="Text Placeholder 14">
            <a:extLst>
              <a:ext uri="{FF2B5EF4-FFF2-40B4-BE49-F238E27FC236}">
                <a16:creationId xmlns:a16="http://schemas.microsoft.com/office/drawing/2014/main" id="{AC9F9F6B-A954-7048-A0E6-2991FFE3E8FD}"/>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11AC8D4A-BCD7-D041-A3DB-0E475ECBADA0}"/>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4205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71DDC6-D985-4203-BC1D-CA922FFDA01F}"/>
              </a:ext>
            </a:extLst>
          </p:cNvPr>
          <p:cNvSpPr>
            <a:spLocks noGrp="1"/>
          </p:cNvSpPr>
          <p:nvPr>
            <p:ph type="pic" sz="quarter" idx="10"/>
          </p:nvPr>
        </p:nvSpPr>
        <p:spPr>
          <a:xfrm>
            <a:off x="1835714" y="1073537"/>
            <a:ext cx="4504895" cy="1909154"/>
          </a:xfrm>
        </p:spPr>
        <p:txBody>
          <a:bodyPr>
            <a:normAutofit/>
          </a:bodyPr>
          <a:lstStyle>
            <a:lvl1pPr>
              <a:defRPr sz="2100"/>
            </a:lvl1pPr>
          </a:lstStyle>
          <a:p>
            <a:r>
              <a:rPr lang="en-US"/>
              <a:t>Click icon to add picture</a:t>
            </a:r>
            <a:endParaRPr lang="en-US" dirty="0"/>
          </a:p>
        </p:txBody>
      </p:sp>
      <p:sp>
        <p:nvSpPr>
          <p:cNvPr id="8" name="Rectangle 7">
            <a:extLst>
              <a:ext uri="{FF2B5EF4-FFF2-40B4-BE49-F238E27FC236}">
                <a16:creationId xmlns:a16="http://schemas.microsoft.com/office/drawing/2014/main" id="{B22C497C-6DE0-44FC-86A7-91521282EF7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C53254A-6648-44CD-881A-DD62E01132DC}"/>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sp>
        <p:nvSpPr>
          <p:cNvPr id="109" name="Picture Placeholder 2">
            <a:extLst>
              <a:ext uri="{FF2B5EF4-FFF2-40B4-BE49-F238E27FC236}">
                <a16:creationId xmlns:a16="http://schemas.microsoft.com/office/drawing/2014/main" id="{4F61027F-4C2D-4B93-B8D3-46514BB1E172}"/>
              </a:ext>
            </a:extLst>
          </p:cNvPr>
          <p:cNvSpPr>
            <a:spLocks noGrp="1"/>
          </p:cNvSpPr>
          <p:nvPr>
            <p:ph type="pic" sz="quarter" idx="11"/>
          </p:nvPr>
        </p:nvSpPr>
        <p:spPr>
          <a:xfrm>
            <a:off x="6815644" y="1073537"/>
            <a:ext cx="4504895" cy="1909154"/>
          </a:xfrm>
        </p:spPr>
        <p:txBody>
          <a:bodyPr>
            <a:normAutofit/>
          </a:bodyPr>
          <a:lstStyle>
            <a:lvl1pPr>
              <a:defRPr sz="2100"/>
            </a:lvl1pPr>
          </a:lstStyle>
          <a:p>
            <a:r>
              <a:rPr lang="en-US"/>
              <a:t>Click icon to add picture</a:t>
            </a:r>
          </a:p>
        </p:txBody>
      </p:sp>
      <p:sp>
        <p:nvSpPr>
          <p:cNvPr id="110" name="Picture Placeholder 2">
            <a:extLst>
              <a:ext uri="{FF2B5EF4-FFF2-40B4-BE49-F238E27FC236}">
                <a16:creationId xmlns:a16="http://schemas.microsoft.com/office/drawing/2014/main" id="{1D4A07A0-4CD0-4C73-980D-2ACD041CBF80}"/>
              </a:ext>
            </a:extLst>
          </p:cNvPr>
          <p:cNvSpPr>
            <a:spLocks noGrp="1"/>
          </p:cNvSpPr>
          <p:nvPr>
            <p:ph type="pic" sz="quarter" idx="12"/>
          </p:nvPr>
        </p:nvSpPr>
        <p:spPr>
          <a:xfrm>
            <a:off x="11795574" y="1073537"/>
            <a:ext cx="4860997" cy="1909154"/>
          </a:xfrm>
        </p:spPr>
        <p:txBody>
          <a:bodyPr>
            <a:normAutofit/>
          </a:bodyPr>
          <a:lstStyle>
            <a:lvl1pPr>
              <a:defRPr sz="2100"/>
            </a:lvl1pPr>
          </a:lstStyle>
          <a:p>
            <a:r>
              <a:rPr lang="en-US"/>
              <a:t>Click icon to add picture</a:t>
            </a:r>
          </a:p>
        </p:txBody>
      </p:sp>
      <p:sp>
        <p:nvSpPr>
          <p:cNvPr id="7" name="Text Placeholder 14">
            <a:extLst>
              <a:ext uri="{FF2B5EF4-FFF2-40B4-BE49-F238E27FC236}">
                <a16:creationId xmlns:a16="http://schemas.microsoft.com/office/drawing/2014/main" id="{18957958-EA01-E342-988E-09C8DA954BE8}"/>
              </a:ext>
            </a:extLst>
          </p:cNvPr>
          <p:cNvSpPr>
            <a:spLocks noGrp="1"/>
          </p:cNvSpPr>
          <p:nvPr>
            <p:ph type="body" sz="quarter" idx="13"/>
          </p:nvPr>
        </p:nvSpPr>
        <p:spPr>
          <a:xfrm>
            <a:off x="1835714" y="3593959"/>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id="{3F6BFC16-A8C7-4749-A9C7-FC6D4E6C26DB}"/>
              </a:ext>
            </a:extLst>
          </p:cNvPr>
          <p:cNvSpPr>
            <a:spLocks noGrp="1"/>
          </p:cNvSpPr>
          <p:nvPr>
            <p:ph type="body" sz="quarter" idx="14"/>
          </p:nvPr>
        </p:nvSpPr>
        <p:spPr>
          <a:xfrm>
            <a:off x="1835714"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14">
            <a:extLst>
              <a:ext uri="{FF2B5EF4-FFF2-40B4-BE49-F238E27FC236}">
                <a16:creationId xmlns:a16="http://schemas.microsoft.com/office/drawing/2014/main" id="{DEC982AF-8EE9-FC44-98FC-F7D4638B22DF}"/>
              </a:ext>
            </a:extLst>
          </p:cNvPr>
          <p:cNvSpPr>
            <a:spLocks noGrp="1"/>
          </p:cNvSpPr>
          <p:nvPr>
            <p:ph type="body" sz="quarter" idx="15"/>
          </p:nvPr>
        </p:nvSpPr>
        <p:spPr>
          <a:xfrm>
            <a:off x="9393255"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310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AD0D6-E2A8-4395-8AA4-A9D31008F7B8}"/>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2C6CC8-526F-4EEF-9CFC-C8AEE4882C67}"/>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EC1D430C-BF4C-4B23-BBF6-B2D1A0058672}"/>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pic>
        <p:nvPicPr>
          <p:cNvPr id="9" name="Picture 8">
            <a:extLst>
              <a:ext uri="{FF2B5EF4-FFF2-40B4-BE49-F238E27FC236}">
                <a16:creationId xmlns:a16="http://schemas.microsoft.com/office/drawing/2014/main" id="{6FA470E3-7F3E-C441-87AB-94360912202D}"/>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10" name="Text Placeholder 14">
            <a:extLst>
              <a:ext uri="{FF2B5EF4-FFF2-40B4-BE49-F238E27FC236}">
                <a16:creationId xmlns:a16="http://schemas.microsoft.com/office/drawing/2014/main" id="{E188C391-9BCF-D644-9D9E-908BD7A8D722}"/>
              </a:ext>
            </a:extLst>
          </p:cNvPr>
          <p:cNvSpPr>
            <a:spLocks noGrp="1"/>
          </p:cNvSpPr>
          <p:nvPr>
            <p:ph type="body" sz="quarter" idx="10"/>
          </p:nvPr>
        </p:nvSpPr>
        <p:spPr>
          <a:xfrm>
            <a:off x="183571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1" name="Text Placeholder 14">
            <a:extLst>
              <a:ext uri="{FF2B5EF4-FFF2-40B4-BE49-F238E27FC236}">
                <a16:creationId xmlns:a16="http://schemas.microsoft.com/office/drawing/2014/main" id="{C9E93D79-C300-8141-914C-38ADFA464B23}"/>
              </a:ext>
            </a:extLst>
          </p:cNvPr>
          <p:cNvSpPr>
            <a:spLocks noGrp="1"/>
          </p:cNvSpPr>
          <p:nvPr>
            <p:ph type="body" sz="quarter" idx="11"/>
          </p:nvPr>
        </p:nvSpPr>
        <p:spPr>
          <a:xfrm>
            <a:off x="1835714"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619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42CF3D-801F-41D3-9D71-7EF261A81BD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C4D4EB43-D53C-46A6-8A9D-FCD9440D652A}"/>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0" name="Rectangle 9">
            <a:extLst>
              <a:ext uri="{FF2B5EF4-FFF2-40B4-BE49-F238E27FC236}">
                <a16:creationId xmlns:a16="http://schemas.microsoft.com/office/drawing/2014/main" id="{8643E519-CB8F-4D6A-A26E-B53C8CA89619}"/>
              </a:ext>
            </a:extLst>
          </p:cNvPr>
          <p:cNvSpPr/>
          <p:nvPr userDrawn="1"/>
        </p:nvSpPr>
        <p:spPr>
          <a:xfrm>
            <a:off x="0"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864809D-3764-4DB7-92D3-13F918ABE8AA}"/>
              </a:ext>
            </a:extLst>
          </p:cNvPr>
          <p:cNvSpPr>
            <a:spLocks noGrp="1"/>
          </p:cNvSpPr>
          <p:nvPr>
            <p:ph type="pic" sz="quarter" idx="10"/>
          </p:nvPr>
        </p:nvSpPr>
        <p:spPr>
          <a:xfrm>
            <a:off x="1553029" y="2106613"/>
            <a:ext cx="4557485"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14">
            <a:extLst>
              <a:ext uri="{FF2B5EF4-FFF2-40B4-BE49-F238E27FC236}">
                <a16:creationId xmlns:a16="http://schemas.microsoft.com/office/drawing/2014/main" id="{48B2690D-422D-1442-B15D-9BFEA2607504}"/>
              </a:ext>
            </a:extLst>
          </p:cNvPr>
          <p:cNvSpPr>
            <a:spLocks noGrp="1"/>
          </p:cNvSpPr>
          <p:nvPr>
            <p:ph type="body" sz="quarter" idx="11"/>
          </p:nvPr>
        </p:nvSpPr>
        <p:spPr>
          <a:xfrm>
            <a:off x="726489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7" name="Text Placeholder 14">
            <a:extLst>
              <a:ext uri="{FF2B5EF4-FFF2-40B4-BE49-F238E27FC236}">
                <a16:creationId xmlns:a16="http://schemas.microsoft.com/office/drawing/2014/main" id="{8119E6AD-03C4-D442-A622-B67C7DDB42F1}"/>
              </a:ext>
            </a:extLst>
          </p:cNvPr>
          <p:cNvSpPr>
            <a:spLocks noGrp="1"/>
          </p:cNvSpPr>
          <p:nvPr>
            <p:ph type="body" sz="quarter" idx="12"/>
          </p:nvPr>
        </p:nvSpPr>
        <p:spPr>
          <a:xfrm>
            <a:off x="7264894" y="2977801"/>
            <a:ext cx="10068066"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534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Flowchart: Manual Input 3">
            <a:extLst>
              <a:ext uri="{FF2B5EF4-FFF2-40B4-BE49-F238E27FC236}">
                <a16:creationId xmlns:a16="http://schemas.microsoft.com/office/drawing/2014/main" id="{CD6543A9-D84C-4419-B4CF-FC8214438730}"/>
              </a:ext>
            </a:extLst>
          </p:cNvPr>
          <p:cNvSpPr/>
          <p:nvPr userDrawn="1"/>
        </p:nvSpPr>
        <p:spPr>
          <a:xfrm rot="16200000" flipH="1">
            <a:off x="7628278" y="-372714"/>
            <a:ext cx="10287003" cy="11032440"/>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3376434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43E519-CB8F-4D6A-A26E-B53C8CA89619}"/>
              </a:ext>
            </a:extLst>
          </p:cNvPr>
          <p:cNvSpPr/>
          <p:nvPr userDrawn="1"/>
        </p:nvSpPr>
        <p:spPr>
          <a:xfrm>
            <a:off x="13696122"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864809D-3764-4DB7-92D3-13F918ABE8AA}"/>
              </a:ext>
            </a:extLst>
          </p:cNvPr>
          <p:cNvSpPr>
            <a:spLocks noGrp="1"/>
          </p:cNvSpPr>
          <p:nvPr>
            <p:ph type="pic" sz="quarter" idx="10"/>
          </p:nvPr>
        </p:nvSpPr>
        <p:spPr>
          <a:xfrm>
            <a:off x="12199889" y="2106613"/>
            <a:ext cx="4532361"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id="{BCF589AA-BE5C-4DD2-96CB-2FC175D7A4E5}"/>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0DD6F17F-698F-478E-B6E8-6282927EF5A0}"/>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Text Placeholder 14">
            <a:extLst>
              <a:ext uri="{FF2B5EF4-FFF2-40B4-BE49-F238E27FC236}">
                <a16:creationId xmlns:a16="http://schemas.microsoft.com/office/drawing/2014/main" id="{B92C2D50-4FDF-CC4E-858D-1BAA40A65359}"/>
              </a:ext>
            </a:extLst>
          </p:cNvPr>
          <p:cNvSpPr>
            <a:spLocks noGrp="1"/>
          </p:cNvSpPr>
          <p:nvPr>
            <p:ph type="body" sz="quarter" idx="11"/>
          </p:nvPr>
        </p:nvSpPr>
        <p:spPr>
          <a:xfrm>
            <a:off x="1500017"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id="{9B8F3906-567A-EE4A-83F0-B1D7312183D7}"/>
              </a:ext>
            </a:extLst>
          </p:cNvPr>
          <p:cNvSpPr>
            <a:spLocks noGrp="1"/>
          </p:cNvSpPr>
          <p:nvPr>
            <p:ph type="body" sz="quarter" idx="12"/>
          </p:nvPr>
        </p:nvSpPr>
        <p:spPr>
          <a:xfrm>
            <a:off x="1500017" y="2977801"/>
            <a:ext cx="9637675"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8979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903B0-D622-4C55-9808-37DC69346BE2}"/>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8929C5D4-4C65-46BE-BB0C-57DF4AF3E2C1}"/>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4" name="Text Placeholder 14">
            <a:extLst>
              <a:ext uri="{FF2B5EF4-FFF2-40B4-BE49-F238E27FC236}">
                <a16:creationId xmlns:a16="http://schemas.microsoft.com/office/drawing/2014/main" id="{B50F3ADD-BED8-6C43-85AF-A2BCFDD88BA0}"/>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5" name="Text Placeholder 14">
            <a:extLst>
              <a:ext uri="{FF2B5EF4-FFF2-40B4-BE49-F238E27FC236}">
                <a16:creationId xmlns:a16="http://schemas.microsoft.com/office/drawing/2014/main" id="{5D0D6392-0BD0-F049-A978-793B4197FB25}"/>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627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8F4-B115-4D52-8216-173E7D0EFF2B}"/>
              </a:ext>
            </a:extLst>
          </p:cNvPr>
          <p:cNvSpPr/>
          <p:nvPr userDrawn="1"/>
        </p:nvSpPr>
        <p:spPr>
          <a:xfrm>
            <a:off x="1" y="0"/>
            <a:ext cx="4850296"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4FA187-3F61-48DE-B66C-D8A96C6EBCBE}"/>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EE8ADE78-E30B-4D4A-993C-AE599BCC0B9D}"/>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6" name="Picture 5">
            <a:extLst>
              <a:ext uri="{FF2B5EF4-FFF2-40B4-BE49-F238E27FC236}">
                <a16:creationId xmlns:a16="http://schemas.microsoft.com/office/drawing/2014/main" id="{89BDF8FC-7EB0-754F-86E6-A5F02236DCCC}"/>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7" name="Text Placeholder 14">
            <a:extLst>
              <a:ext uri="{FF2B5EF4-FFF2-40B4-BE49-F238E27FC236}">
                <a16:creationId xmlns:a16="http://schemas.microsoft.com/office/drawing/2014/main" id="{D7408D78-6238-2642-AAF4-7B1DDFA15C28}"/>
              </a:ext>
            </a:extLst>
          </p:cNvPr>
          <p:cNvSpPr>
            <a:spLocks noGrp="1"/>
          </p:cNvSpPr>
          <p:nvPr>
            <p:ph type="body" sz="quarter" idx="10"/>
          </p:nvPr>
        </p:nvSpPr>
        <p:spPr>
          <a:xfrm>
            <a:off x="6275542"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id="{3B5F2112-3847-4B4C-A54E-1E17C37FA765}"/>
              </a:ext>
            </a:extLst>
          </p:cNvPr>
          <p:cNvSpPr>
            <a:spLocks noGrp="1"/>
          </p:cNvSpPr>
          <p:nvPr>
            <p:ph type="body" sz="quarter" idx="11"/>
          </p:nvPr>
        </p:nvSpPr>
        <p:spPr>
          <a:xfrm>
            <a:off x="6275542" y="2977801"/>
            <a:ext cx="10648353"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7765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3D4DFE-A992-47F6-AE17-581E1D9546BC}"/>
              </a:ext>
            </a:extLst>
          </p:cNvPr>
          <p:cNvSpPr>
            <a:spLocks noGrp="1"/>
          </p:cNvSpPr>
          <p:nvPr>
            <p:ph type="pic" sz="quarter" idx="10"/>
          </p:nvPr>
        </p:nvSpPr>
        <p:spPr>
          <a:xfrm>
            <a:off x="6182138" y="0"/>
            <a:ext cx="12105861"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id="{58FD4662-7B04-49F8-B246-1C3D7968423A}"/>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CF531CFC-457E-4D86-AF2D-4FE6A5F3D20B}"/>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Text Placeholder 2">
            <a:extLst>
              <a:ext uri="{FF2B5EF4-FFF2-40B4-BE49-F238E27FC236}">
                <a16:creationId xmlns:a16="http://schemas.microsoft.com/office/drawing/2014/main" id="{6874F186-3C7B-5541-9216-29D668DBC0FB}"/>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14C139B-78EC-5F44-A630-2F7BEB1608DA}"/>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1858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3D4DFE-A992-47F6-AE17-581E1D9546BC}"/>
              </a:ext>
            </a:extLst>
          </p:cNvPr>
          <p:cNvSpPr>
            <a:spLocks noGrp="1"/>
          </p:cNvSpPr>
          <p:nvPr>
            <p:ph type="pic" sz="quarter" idx="10"/>
          </p:nvPr>
        </p:nvSpPr>
        <p:spPr>
          <a:xfrm>
            <a:off x="0" y="0"/>
            <a:ext cx="11964517"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id="{02515892-2A51-416C-BB1E-56AB3B3C18AC}"/>
              </a:ext>
            </a:extLst>
          </p:cNvPr>
          <p:cNvSpPr/>
          <p:nvPr userDrawn="1"/>
        </p:nvSpPr>
        <p:spPr>
          <a:xfrm>
            <a:off x="17332960" y="9493459"/>
            <a:ext cx="955040" cy="793541"/>
          </a:xfrm>
          <a:prstGeom prst="rect">
            <a:avLst/>
          </a:prstGeom>
          <a:solidFill>
            <a:srgbClr val="540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6836077-8ABF-437F-A834-72303E6A3789}"/>
              </a:ext>
            </a:extLst>
          </p:cNvPr>
          <p:cNvSpPr>
            <a:spLocks noGrp="1"/>
          </p:cNvSpPr>
          <p:nvPr>
            <p:ph type="sldNum" sz="quarter" idx="4"/>
          </p:nvPr>
        </p:nvSpPr>
        <p:spPr>
          <a:xfrm>
            <a:off x="17332960" y="9493459"/>
            <a:ext cx="955040" cy="793540"/>
          </a:xfrm>
          <a:prstGeom prst="rect">
            <a:avLst/>
          </a:prstGeom>
          <a:solidFill>
            <a:schemeClr val="bg1"/>
          </a:solidFill>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id="{3270B0C6-6D64-F34F-91B9-662206DE0A51}"/>
              </a:ext>
            </a:extLst>
          </p:cNvPr>
          <p:cNvSpPr>
            <a:spLocks noGrp="1"/>
          </p:cNvSpPr>
          <p:nvPr>
            <p:ph type="body" sz="quarter" idx="11"/>
          </p:nvPr>
        </p:nvSpPr>
        <p:spPr>
          <a:xfrm>
            <a:off x="1296361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B4636F3A-38EB-A649-A910-1957F839635D}"/>
              </a:ext>
            </a:extLst>
          </p:cNvPr>
          <p:cNvSpPr>
            <a:spLocks noGrp="1"/>
          </p:cNvSpPr>
          <p:nvPr>
            <p:ph type="body" sz="quarter" idx="13"/>
          </p:nvPr>
        </p:nvSpPr>
        <p:spPr>
          <a:xfrm>
            <a:off x="1296361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04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3ACE9DF-86BF-40F4-839F-55475DF4C415}"/>
              </a:ext>
            </a:extLst>
          </p:cNvPr>
          <p:cNvSpPr>
            <a:spLocks noGrp="1"/>
          </p:cNvSpPr>
          <p:nvPr>
            <p:ph type="pic" sz="quarter" idx="10"/>
          </p:nvPr>
        </p:nvSpPr>
        <p:spPr>
          <a:xfrm>
            <a:off x="10403840" y="1372941"/>
            <a:ext cx="7884160" cy="6980805"/>
          </a:xfrm>
          <a:pattFill prst="pct5">
            <a:fgClr>
              <a:schemeClr val="accent1"/>
            </a:fgClr>
            <a:bgClr>
              <a:schemeClr val="bg1"/>
            </a:bgClr>
          </a:pattFill>
        </p:spPr>
        <p:txBody>
          <a:bodyPr>
            <a:normAutofit/>
          </a:bodyPr>
          <a:lstStyle>
            <a:lvl1pPr>
              <a:defRPr sz="2100"/>
            </a:lvl1pPr>
          </a:lstStyle>
          <a:p>
            <a:r>
              <a:rPr lang="en-US"/>
              <a:t>Click icon to add picture</a:t>
            </a:r>
          </a:p>
        </p:txBody>
      </p:sp>
      <p:sp>
        <p:nvSpPr>
          <p:cNvPr id="11" name="Oval 10">
            <a:extLst>
              <a:ext uri="{FF2B5EF4-FFF2-40B4-BE49-F238E27FC236}">
                <a16:creationId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id="{CAAB4F90-1B6A-9F4B-B43A-6EF7D4EE5875}"/>
              </a:ext>
            </a:extLst>
          </p:cNvPr>
          <p:cNvSpPr>
            <a:spLocks noGrp="1"/>
          </p:cNvSpPr>
          <p:nvPr>
            <p:ph type="body" sz="quarter" idx="11"/>
          </p:nvPr>
        </p:nvSpPr>
        <p:spPr>
          <a:xfrm>
            <a:off x="30976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AB1F8B-A6D6-2841-B59B-51AF6F67FAEE}"/>
              </a:ext>
            </a:extLst>
          </p:cNvPr>
          <p:cNvSpPr>
            <a:spLocks noGrp="1"/>
          </p:cNvSpPr>
          <p:nvPr>
            <p:ph type="body" sz="quarter" idx="12"/>
          </p:nvPr>
        </p:nvSpPr>
        <p:spPr>
          <a:xfrm>
            <a:off x="3097627"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557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id="{CAAB4F90-1B6A-9F4B-B43A-6EF7D4EE5875}"/>
              </a:ext>
            </a:extLst>
          </p:cNvPr>
          <p:cNvSpPr>
            <a:spLocks noGrp="1"/>
          </p:cNvSpPr>
          <p:nvPr>
            <p:ph type="body" sz="quarter" idx="11"/>
          </p:nvPr>
        </p:nvSpPr>
        <p:spPr>
          <a:xfrm>
            <a:off x="2071714" y="1184028"/>
            <a:ext cx="71049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4" name="Text Placeholder 3"/>
          <p:cNvSpPr>
            <a:spLocks noGrp="1"/>
          </p:cNvSpPr>
          <p:nvPr>
            <p:ph type="body" sz="quarter" idx="13"/>
          </p:nvPr>
        </p:nvSpPr>
        <p:spPr>
          <a:xfrm>
            <a:off x="9437688" y="1159329"/>
            <a:ext cx="7673975" cy="8799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6614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id="{CAAB4F90-1B6A-9F4B-B43A-6EF7D4EE5875}"/>
              </a:ext>
            </a:extLst>
          </p:cNvPr>
          <p:cNvSpPr>
            <a:spLocks noGrp="1"/>
          </p:cNvSpPr>
          <p:nvPr>
            <p:ph type="body" sz="quarter" idx="11"/>
          </p:nvPr>
        </p:nvSpPr>
        <p:spPr>
          <a:xfrm>
            <a:off x="2071714" y="1184028"/>
            <a:ext cx="149916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90550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C8053-CC47-4D6A-93AE-40031F746350}"/>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A9A0EF-D551-4F66-8936-206561690395}"/>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CFCBED0C-4AD4-4401-91D2-12FDBDF4512F}"/>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15" name="Picture Placeholder 14">
            <a:extLst>
              <a:ext uri="{FF2B5EF4-FFF2-40B4-BE49-F238E27FC236}">
                <a16:creationId xmlns:a16="http://schemas.microsoft.com/office/drawing/2014/main" id="{2700BE28-AEE3-4230-9BED-340BB2766AC2}"/>
              </a:ext>
            </a:extLst>
          </p:cNvPr>
          <p:cNvSpPr>
            <a:spLocks noGrp="1"/>
          </p:cNvSpPr>
          <p:nvPr>
            <p:ph type="pic" sz="quarter" idx="10"/>
          </p:nvPr>
        </p:nvSpPr>
        <p:spPr>
          <a:xfrm>
            <a:off x="0"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pic>
        <p:nvPicPr>
          <p:cNvPr id="7" name="Picture 6">
            <a:extLst>
              <a:ext uri="{FF2B5EF4-FFF2-40B4-BE49-F238E27FC236}">
                <a16:creationId xmlns:a16="http://schemas.microsoft.com/office/drawing/2014/main" id="{192CB27F-FF3B-1041-B10D-D215EF90B8AF}"/>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8" name="Text Placeholder 2">
            <a:extLst>
              <a:ext uri="{FF2B5EF4-FFF2-40B4-BE49-F238E27FC236}">
                <a16:creationId xmlns:a16="http://schemas.microsoft.com/office/drawing/2014/main" id="{C75DD495-4030-A944-A7C7-EB783740D320}"/>
              </a:ext>
            </a:extLst>
          </p:cNvPr>
          <p:cNvSpPr>
            <a:spLocks noGrp="1"/>
          </p:cNvSpPr>
          <p:nvPr>
            <p:ph type="body" sz="quarter" idx="11"/>
          </p:nvPr>
        </p:nvSpPr>
        <p:spPr>
          <a:xfrm>
            <a:off x="8466334"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825558B7-084A-8149-A3A0-C3075479241A}"/>
              </a:ext>
            </a:extLst>
          </p:cNvPr>
          <p:cNvSpPr>
            <a:spLocks noGrp="1"/>
          </p:cNvSpPr>
          <p:nvPr>
            <p:ph type="body" sz="quarter" idx="12"/>
          </p:nvPr>
        </p:nvSpPr>
        <p:spPr>
          <a:xfrm>
            <a:off x="8466334"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3485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922CDA0-CF96-4758-B9A7-8C7E027C2CFC}"/>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30">
            <a:extLst>
              <a:ext uri="{FF2B5EF4-FFF2-40B4-BE49-F238E27FC236}">
                <a16:creationId xmlns:a16="http://schemas.microsoft.com/office/drawing/2014/main" id="{4EFD0CCC-18A2-436D-BC27-5DD1075CBE4A}"/>
              </a:ext>
            </a:extLst>
          </p:cNvPr>
          <p:cNvSpPr>
            <a:spLocks noGrp="1"/>
          </p:cNvSpPr>
          <p:nvPr>
            <p:ph type="pic" sz="quarter" idx="12"/>
          </p:nvPr>
        </p:nvSpPr>
        <p:spPr>
          <a:xfrm>
            <a:off x="7156174" y="-9526"/>
            <a:ext cx="11174012" cy="10296526"/>
          </a:xfrm>
          <a:custGeom>
            <a:avLst/>
            <a:gdLst>
              <a:gd name="connsiteX0" fmla="*/ 12945293 w 12973169"/>
              <a:gd name="connsiteY0" fmla="*/ 4735710 h 8993394"/>
              <a:gd name="connsiteX1" fmla="*/ 12973169 w 12973169"/>
              <a:gd name="connsiteY1" fmla="*/ 8983869 h 8993394"/>
              <a:gd name="connsiteX2" fmla="*/ 10581944 w 12973169"/>
              <a:gd name="connsiteY2" fmla="*/ 8988403 h 8993394"/>
              <a:gd name="connsiteX3" fmla="*/ 7941470 w 12973169"/>
              <a:gd name="connsiteY3" fmla="*/ 4561094 h 8993394"/>
              <a:gd name="connsiteX4" fmla="*/ 12930983 w 12973169"/>
              <a:gd name="connsiteY4" fmla="*/ 4561094 h 8993394"/>
              <a:gd name="connsiteX5" fmla="*/ 10436227 w 12973169"/>
              <a:gd name="connsiteY5" fmla="*/ 8993394 h 8993394"/>
              <a:gd name="connsiteX6" fmla="*/ 2633904 w 12973169"/>
              <a:gd name="connsiteY6" fmla="*/ 4561094 h 8993394"/>
              <a:gd name="connsiteX7" fmla="*/ 7623417 w 12973169"/>
              <a:gd name="connsiteY7" fmla="*/ 4561094 h 8993394"/>
              <a:gd name="connsiteX8" fmla="*/ 5128661 w 12973169"/>
              <a:gd name="connsiteY8" fmla="*/ 8993394 h 8993394"/>
              <a:gd name="connsiteX9" fmla="*/ 7767932 w 12973169"/>
              <a:gd name="connsiteY9" fmla="*/ 4561092 h 8993394"/>
              <a:gd name="connsiteX10" fmla="*/ 10262688 w 12973169"/>
              <a:gd name="connsiteY10" fmla="*/ 8993392 h 8993394"/>
              <a:gd name="connsiteX11" fmla="*/ 5273175 w 12973169"/>
              <a:gd name="connsiteY11" fmla="*/ 8993392 h 8993394"/>
              <a:gd name="connsiteX12" fmla="*/ 5128662 w 12973169"/>
              <a:gd name="connsiteY12" fmla="*/ 9527 h 8993394"/>
              <a:gd name="connsiteX13" fmla="*/ 7623418 w 12973169"/>
              <a:gd name="connsiteY13" fmla="*/ 4441826 h 8993394"/>
              <a:gd name="connsiteX14" fmla="*/ 2633906 w 12973169"/>
              <a:gd name="connsiteY14" fmla="*/ 4441826 h 8993394"/>
              <a:gd name="connsiteX15" fmla="*/ 5287688 w 12973169"/>
              <a:gd name="connsiteY15" fmla="*/ 9527 h 8993394"/>
              <a:gd name="connsiteX16" fmla="*/ 10277201 w 12973169"/>
              <a:gd name="connsiteY16" fmla="*/ 9527 h 8993394"/>
              <a:gd name="connsiteX17" fmla="*/ 7782445 w 12973169"/>
              <a:gd name="connsiteY17" fmla="*/ 4441826 h 8993394"/>
              <a:gd name="connsiteX18" fmla="*/ 0 w 12973169"/>
              <a:gd name="connsiteY18" fmla="*/ 9525 h 8993394"/>
              <a:gd name="connsiteX19" fmla="*/ 4989513 w 12973169"/>
              <a:gd name="connsiteY19" fmla="*/ 9525 h 8993394"/>
              <a:gd name="connsiteX20" fmla="*/ 2494757 w 12973169"/>
              <a:gd name="connsiteY20" fmla="*/ 4441824 h 8993394"/>
              <a:gd name="connsiteX21" fmla="*/ 10436228 w 12973169"/>
              <a:gd name="connsiteY21" fmla="*/ 9525 h 8993394"/>
              <a:gd name="connsiteX22" fmla="*/ 12930983 w 12973169"/>
              <a:gd name="connsiteY22" fmla="*/ 4441824 h 8993394"/>
              <a:gd name="connsiteX23" fmla="*/ 7941471 w 12973169"/>
              <a:gd name="connsiteY23" fmla="*/ 4441824 h 8993394"/>
              <a:gd name="connsiteX24" fmla="*/ 10578313 w 12973169"/>
              <a:gd name="connsiteY24" fmla="*/ 0 h 8993394"/>
              <a:gd name="connsiteX25" fmla="*/ 12930987 w 12973169"/>
              <a:gd name="connsiteY25" fmla="*/ 9503 h 8993394"/>
              <a:gd name="connsiteX26" fmla="*/ 12962745 w 12973169"/>
              <a:gd name="connsiteY26" fmla="*/ 4268605 h 89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73169" h="8993394">
                <a:moveTo>
                  <a:pt x="12945293" y="4735710"/>
                </a:moveTo>
                <a:lnTo>
                  <a:pt x="12973169" y="8983869"/>
                </a:lnTo>
                <a:cubicBezTo>
                  <a:pt x="12192105" y="8987043"/>
                  <a:pt x="11363007" y="8985229"/>
                  <a:pt x="10581944" y="8988403"/>
                </a:cubicBezTo>
                <a:close/>
                <a:moveTo>
                  <a:pt x="7941470" y="4561094"/>
                </a:moveTo>
                <a:lnTo>
                  <a:pt x="12930983" y="4561094"/>
                </a:lnTo>
                <a:lnTo>
                  <a:pt x="10436227" y="8993394"/>
                </a:lnTo>
                <a:close/>
                <a:moveTo>
                  <a:pt x="2633904" y="4561094"/>
                </a:moveTo>
                <a:lnTo>
                  <a:pt x="7623417" y="4561094"/>
                </a:lnTo>
                <a:lnTo>
                  <a:pt x="5128661" y="8993394"/>
                </a:lnTo>
                <a:close/>
                <a:moveTo>
                  <a:pt x="7767932" y="4561092"/>
                </a:moveTo>
                <a:lnTo>
                  <a:pt x="10262688" y="8993392"/>
                </a:lnTo>
                <a:lnTo>
                  <a:pt x="5273175" y="8993392"/>
                </a:lnTo>
                <a:close/>
                <a:moveTo>
                  <a:pt x="5128662" y="9527"/>
                </a:moveTo>
                <a:lnTo>
                  <a:pt x="7623418" y="4441826"/>
                </a:lnTo>
                <a:lnTo>
                  <a:pt x="2633906" y="4441826"/>
                </a:lnTo>
                <a:close/>
                <a:moveTo>
                  <a:pt x="5287688" y="9527"/>
                </a:moveTo>
                <a:lnTo>
                  <a:pt x="10277201" y="9527"/>
                </a:lnTo>
                <a:lnTo>
                  <a:pt x="7782445" y="4441826"/>
                </a:lnTo>
                <a:close/>
                <a:moveTo>
                  <a:pt x="0" y="9525"/>
                </a:moveTo>
                <a:lnTo>
                  <a:pt x="4989513" y="9525"/>
                </a:lnTo>
                <a:lnTo>
                  <a:pt x="2494757" y="4441824"/>
                </a:lnTo>
                <a:close/>
                <a:moveTo>
                  <a:pt x="10436228" y="9525"/>
                </a:moveTo>
                <a:lnTo>
                  <a:pt x="12930983" y="4441824"/>
                </a:lnTo>
                <a:lnTo>
                  <a:pt x="7941471" y="4441824"/>
                </a:lnTo>
                <a:close/>
                <a:moveTo>
                  <a:pt x="10578313" y="0"/>
                </a:moveTo>
                <a:cubicBezTo>
                  <a:pt x="11359377" y="3167"/>
                  <a:pt x="12149923" y="6336"/>
                  <a:pt x="12930987" y="9503"/>
                </a:cubicBezTo>
                <a:lnTo>
                  <a:pt x="12962745" y="4268605"/>
                </a:lnTo>
                <a:close/>
              </a:path>
            </a:pathLst>
          </a:custGeom>
          <a:pattFill prst="pct5">
            <a:fgClr>
              <a:schemeClr val="accent1"/>
            </a:fgClr>
            <a:bgClr>
              <a:schemeClr val="bg1"/>
            </a:bgClr>
          </a:pattFill>
        </p:spPr>
        <p:txBody>
          <a:bodyPr wrap="square">
            <a:noAutofit/>
          </a:bodyPr>
          <a:lstStyle>
            <a:lvl1pPr>
              <a:defRPr sz="2100"/>
            </a:lvl1pPr>
          </a:lstStyle>
          <a:p>
            <a:r>
              <a:rPr lang="en-US"/>
              <a:t>Click icon to add picture</a:t>
            </a:r>
          </a:p>
        </p:txBody>
      </p:sp>
      <p:sp>
        <p:nvSpPr>
          <p:cNvPr id="33" name="Slide Number Placeholder 5">
            <a:extLst>
              <a:ext uri="{FF2B5EF4-FFF2-40B4-BE49-F238E27FC236}">
                <a16:creationId xmlns:a16="http://schemas.microsoft.com/office/drawing/2014/main" id="{03D4809D-4807-4B9B-B882-90DA004A1C72}"/>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dirty="0"/>
          </a:p>
        </p:txBody>
      </p:sp>
      <p:sp>
        <p:nvSpPr>
          <p:cNvPr id="5" name="Text Placeholder 2">
            <a:extLst>
              <a:ext uri="{FF2B5EF4-FFF2-40B4-BE49-F238E27FC236}">
                <a16:creationId xmlns:a16="http://schemas.microsoft.com/office/drawing/2014/main" id="{A263D9BB-7E8C-C54A-AB71-E7E885653236}"/>
              </a:ext>
            </a:extLst>
          </p:cNvPr>
          <p:cNvSpPr>
            <a:spLocks noGrp="1"/>
          </p:cNvSpPr>
          <p:nvPr>
            <p:ph type="body" sz="quarter" idx="11"/>
          </p:nvPr>
        </p:nvSpPr>
        <p:spPr>
          <a:xfrm>
            <a:off x="14720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A931EF21-1BCF-D544-B68C-463C1EE45F3F}"/>
              </a:ext>
            </a:extLst>
          </p:cNvPr>
          <p:cNvSpPr>
            <a:spLocks noGrp="1"/>
          </p:cNvSpPr>
          <p:nvPr>
            <p:ph type="body" sz="quarter" idx="13"/>
          </p:nvPr>
        </p:nvSpPr>
        <p:spPr>
          <a:xfrm>
            <a:off x="1472027"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2460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DA798601-D846-4D35-8EC1-279D4FC3EDA7}"/>
              </a:ext>
            </a:extLst>
          </p:cNvPr>
          <p:cNvSpPr>
            <a:spLocks noGrp="1"/>
          </p:cNvSpPr>
          <p:nvPr>
            <p:ph type="pic" sz="quarter" idx="10"/>
          </p:nvPr>
        </p:nvSpPr>
        <p:spPr>
          <a:xfrm>
            <a:off x="11429999"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sp>
        <p:nvSpPr>
          <p:cNvPr id="13" name="Rectangle 12">
            <a:extLst>
              <a:ext uri="{FF2B5EF4-FFF2-40B4-BE49-F238E27FC236}">
                <a16:creationId xmlns:a16="http://schemas.microsoft.com/office/drawing/2014/main" id="{3EA6A776-F38E-4345-80FC-C766BA947581}"/>
              </a:ext>
            </a:extLst>
          </p:cNvPr>
          <p:cNvSpPr/>
          <p:nvPr userDrawn="1"/>
        </p:nvSpPr>
        <p:spPr>
          <a:xfrm>
            <a:off x="0" y="0"/>
            <a:ext cx="1849120" cy="10287000"/>
          </a:xfrm>
          <a:prstGeom prst="rect">
            <a:avLst/>
          </a:prstGeom>
          <a:gradFill flip="none" rotWithShape="1">
            <a:gsLst>
              <a:gs pos="0">
                <a:srgbClr val="1C1B3D"/>
              </a:gs>
              <a:gs pos="85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1F0726B-A436-4C8C-96F9-675F736C6790}"/>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D3A3E1C-4976-4748-A78F-EE772FF6431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7" name="Picture 6">
            <a:extLst>
              <a:ext uri="{FF2B5EF4-FFF2-40B4-BE49-F238E27FC236}">
                <a16:creationId xmlns:a16="http://schemas.microsoft.com/office/drawing/2014/main" id="{F371695F-025D-CB45-BC88-96C89CE1795A}"/>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8" name="Text Placeholder 2">
            <a:extLst>
              <a:ext uri="{FF2B5EF4-FFF2-40B4-BE49-F238E27FC236}">
                <a16:creationId xmlns:a16="http://schemas.microsoft.com/office/drawing/2014/main" id="{AC58AFF7-0E7D-9E4A-8E06-2B729E20DDDD}"/>
              </a:ext>
            </a:extLst>
          </p:cNvPr>
          <p:cNvSpPr>
            <a:spLocks noGrp="1"/>
          </p:cNvSpPr>
          <p:nvPr>
            <p:ph type="body" sz="quarter" idx="11"/>
          </p:nvPr>
        </p:nvSpPr>
        <p:spPr>
          <a:xfrm>
            <a:off x="3097627" y="3436575"/>
            <a:ext cx="70242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5E2A7075-BA1D-4248-A18F-24E1F868096C}"/>
              </a:ext>
            </a:extLst>
          </p:cNvPr>
          <p:cNvSpPr>
            <a:spLocks noGrp="1"/>
          </p:cNvSpPr>
          <p:nvPr>
            <p:ph type="body" sz="quarter" idx="12"/>
          </p:nvPr>
        </p:nvSpPr>
        <p:spPr>
          <a:xfrm>
            <a:off x="3097627" y="2785004"/>
            <a:ext cx="702427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80529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1"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1"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57901" y="9534526"/>
            <a:ext cx="6172201"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1"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C64674B-0CCF-4531-A68C-815F17BC8CC8}" type="slidenum">
              <a:rPr lang="en-US" smtClean="0"/>
              <a:t>‹#›</a:t>
            </a:fld>
            <a:endParaRPr lang="en-US"/>
          </a:p>
        </p:txBody>
      </p:sp>
    </p:spTree>
    <p:extLst>
      <p:ext uri="{BB962C8B-B14F-4D97-AF65-F5344CB8AC3E}">
        <p14:creationId xmlns:p14="http://schemas.microsoft.com/office/powerpoint/2010/main" val="2483139673"/>
      </p:ext>
    </p:extLst>
  </p:cSld>
  <p:clrMap bg1="lt1" tx1="dk1" bg2="lt2" tx2="dk2" accent1="accent1" accent2="accent2" accent3="accent3" accent4="accent4" accent5="accent5" accent6="accent6" hlink="hlink" folHlink="folHlink"/>
  <p:sldLayoutIdLst>
    <p:sldLayoutId id="2147483732" r:id="rId1"/>
    <p:sldLayoutId id="2147483746" r:id="rId2"/>
    <p:sldLayoutId id="2147483747" r:id="rId3"/>
    <p:sldLayoutId id="2147483734" r:id="rId4"/>
    <p:sldLayoutId id="2147483771" r:id="rId5"/>
    <p:sldLayoutId id="2147483772" r:id="rId6"/>
    <p:sldLayoutId id="2147483735" r:id="rId7"/>
    <p:sldLayoutId id="2147483737" r:id="rId8"/>
    <p:sldLayoutId id="2147483738" r:id="rId9"/>
    <p:sldLayoutId id="2147483739" r:id="rId10"/>
    <p:sldLayoutId id="2147483740" r:id="rId11"/>
    <p:sldLayoutId id="2147483743" r:id="rId12"/>
    <p:sldLayoutId id="2147483744" r:id="rId13"/>
    <p:sldLayoutId id="2147483745" r:id="rId14"/>
    <p:sldLayoutId id="2147483748"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2" r:id="rId27"/>
    <p:sldLayoutId id="2147483761" r:id="rId28"/>
    <p:sldLayoutId id="2147483763" r:id="rId29"/>
    <p:sldLayoutId id="2147483766" r:id="rId30"/>
    <p:sldLayoutId id="2147483767" r:id="rId31"/>
    <p:sldLayoutId id="2147483768" r:id="rId32"/>
    <p:sldLayoutId id="2147483769" r:id="rId33"/>
    <p:sldLayoutId id="2147483770" r:id="rId34"/>
  </p:sldLayoutIdLst>
  <p:hf hdr="0" ftr="0" dt="0"/>
  <p:txStyles>
    <p:titleStyle>
      <a:lvl1pPr algn="l" defTabSz="1371617" rtl="0" eaLnBrk="1" latinLnBrk="0" hangingPunct="1">
        <a:lnSpc>
          <a:spcPct val="90000"/>
        </a:lnSpc>
        <a:spcBef>
          <a:spcPct val="0"/>
        </a:spcBef>
        <a:buNone/>
        <a:defRPr sz="3200" b="1" i="0" kern="1200" baseline="0">
          <a:solidFill>
            <a:schemeClr val="tx1"/>
          </a:solidFill>
          <a:latin typeface="+mj-lt"/>
          <a:ea typeface="+mj-ea"/>
          <a:cs typeface="+mj-cs"/>
        </a:defRPr>
      </a:lvl1pPr>
    </p:titleStyle>
    <p:bodyStyle>
      <a:lvl1pPr marL="342905" indent="-342905" algn="l" defTabSz="1371617" rtl="0" eaLnBrk="1" latinLnBrk="0" hangingPunct="1">
        <a:lnSpc>
          <a:spcPct val="150000"/>
        </a:lnSpc>
        <a:spcBef>
          <a:spcPts val="1500"/>
        </a:spcBef>
        <a:buFont typeface="Arial" panose="020B0604020202020204" pitchFamily="34" charset="0"/>
        <a:buChar char="•"/>
        <a:defRPr sz="2000" kern="1200" baseline="0">
          <a:solidFill>
            <a:schemeClr val="bg1">
              <a:lumMod val="50000"/>
            </a:schemeClr>
          </a:solidFill>
          <a:latin typeface="+mn-lt"/>
          <a:ea typeface="+mn-ea"/>
          <a:cs typeface="+mn-cs"/>
        </a:defRPr>
      </a:lvl1pPr>
      <a:lvl2pPr marL="1028713"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2pPr>
      <a:lvl3pPr marL="1714521"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2400330"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3086139"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17" rtl="0" eaLnBrk="1" latinLnBrk="0" hangingPunct="1">
        <a:defRPr sz="2700" kern="1200">
          <a:solidFill>
            <a:schemeClr val="tx1"/>
          </a:solidFill>
          <a:latin typeface="+mn-lt"/>
          <a:ea typeface="+mn-ea"/>
          <a:cs typeface="+mn-cs"/>
        </a:defRPr>
      </a:lvl1pPr>
      <a:lvl2pPr marL="685808" algn="l" defTabSz="1371617" rtl="0" eaLnBrk="1" latinLnBrk="0" hangingPunct="1">
        <a:defRPr sz="2700" kern="1200">
          <a:solidFill>
            <a:schemeClr val="tx1"/>
          </a:solidFill>
          <a:latin typeface="+mn-lt"/>
          <a:ea typeface="+mn-ea"/>
          <a:cs typeface="+mn-cs"/>
        </a:defRPr>
      </a:lvl2pPr>
      <a:lvl3pPr marL="1371617" algn="l" defTabSz="1371617" rtl="0" eaLnBrk="1" latinLnBrk="0" hangingPunct="1">
        <a:defRPr sz="2700" kern="1200">
          <a:solidFill>
            <a:schemeClr val="tx1"/>
          </a:solidFill>
          <a:latin typeface="+mn-lt"/>
          <a:ea typeface="+mn-ea"/>
          <a:cs typeface="+mn-cs"/>
        </a:defRPr>
      </a:lvl3pPr>
      <a:lvl4pPr marL="2057426" algn="l" defTabSz="1371617" rtl="0" eaLnBrk="1" latinLnBrk="0" hangingPunct="1">
        <a:defRPr sz="2700" kern="1200">
          <a:solidFill>
            <a:schemeClr val="tx1"/>
          </a:solidFill>
          <a:latin typeface="+mn-lt"/>
          <a:ea typeface="+mn-ea"/>
          <a:cs typeface="+mn-cs"/>
        </a:defRPr>
      </a:lvl4pPr>
      <a:lvl5pPr marL="2743234" algn="l" defTabSz="1371617" rtl="0" eaLnBrk="1" latinLnBrk="0" hangingPunct="1">
        <a:defRPr sz="2700" kern="1200">
          <a:solidFill>
            <a:schemeClr val="tx1"/>
          </a:solidFill>
          <a:latin typeface="+mn-lt"/>
          <a:ea typeface="+mn-ea"/>
          <a:cs typeface="+mn-cs"/>
        </a:defRPr>
      </a:lvl5pPr>
      <a:lvl6pPr marL="3429043" algn="l" defTabSz="1371617" rtl="0" eaLnBrk="1" latinLnBrk="0" hangingPunct="1">
        <a:defRPr sz="2700" kern="1200">
          <a:solidFill>
            <a:schemeClr val="tx1"/>
          </a:solidFill>
          <a:latin typeface="+mn-lt"/>
          <a:ea typeface="+mn-ea"/>
          <a:cs typeface="+mn-cs"/>
        </a:defRPr>
      </a:lvl6pPr>
      <a:lvl7pPr marL="4114851" algn="l" defTabSz="1371617" rtl="0" eaLnBrk="1" latinLnBrk="0" hangingPunct="1">
        <a:defRPr sz="2700" kern="1200">
          <a:solidFill>
            <a:schemeClr val="tx1"/>
          </a:solidFill>
          <a:latin typeface="+mn-lt"/>
          <a:ea typeface="+mn-ea"/>
          <a:cs typeface="+mn-cs"/>
        </a:defRPr>
      </a:lvl7pPr>
      <a:lvl8pPr marL="4800660" algn="l" defTabSz="1371617" rtl="0" eaLnBrk="1" latinLnBrk="0" hangingPunct="1">
        <a:defRPr sz="2700" kern="1200">
          <a:solidFill>
            <a:schemeClr val="tx1"/>
          </a:solidFill>
          <a:latin typeface="+mn-lt"/>
          <a:ea typeface="+mn-ea"/>
          <a:cs typeface="+mn-cs"/>
        </a:defRPr>
      </a:lvl8pPr>
      <a:lvl9pPr marL="5486469" algn="l" defTabSz="137161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svg"/><Relationship Id="rId3" Type="http://schemas.openxmlformats.org/officeDocument/2006/relationships/diagramData" Target="../diagrams/data2.xml"/><Relationship Id="rId21" Type="http://schemas.openxmlformats.org/officeDocument/2006/relationships/image" Target="../media/image31.svg"/><Relationship Id="rId7" Type="http://schemas.microsoft.com/office/2007/relationships/diagramDrawing" Target="../diagrams/drawing2.xml"/><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21.svg"/><Relationship Id="rId5" Type="http://schemas.openxmlformats.org/officeDocument/2006/relationships/diagramQuickStyle" Target="../diagrams/quickStyle2.xml"/><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19.sv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1.pn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notesSlide" Target="../notesSlides/notesSlide2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6.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62.png"/><Relationship Id="rId3" Type="http://schemas.openxmlformats.org/officeDocument/2006/relationships/image" Target="../media/image48.png"/><Relationship Id="rId7" Type="http://schemas.openxmlformats.org/officeDocument/2006/relationships/image" Target="../media/image9.png"/><Relationship Id="rId12" Type="http://schemas.openxmlformats.org/officeDocument/2006/relationships/image" Target="../media/image61.svg"/><Relationship Id="rId2" Type="http://schemas.openxmlformats.org/officeDocument/2006/relationships/notesSlide" Target="../notesSlides/notesSlide27.xml"/><Relationship Id="rId16" Type="http://schemas.openxmlformats.org/officeDocument/2006/relationships/image" Target="../media/image65.svg"/><Relationship Id="rId1" Type="http://schemas.openxmlformats.org/officeDocument/2006/relationships/slideLayout" Target="../slideLayouts/slideLayout4.xml"/><Relationship Id="rId6" Type="http://schemas.openxmlformats.org/officeDocument/2006/relationships/image" Target="../media/image59.svg"/><Relationship Id="rId11" Type="http://schemas.openxmlformats.org/officeDocument/2006/relationships/image" Target="../media/image60.png"/><Relationship Id="rId5" Type="http://schemas.openxmlformats.org/officeDocument/2006/relationships/image" Target="../media/image58.png"/><Relationship Id="rId15" Type="http://schemas.openxmlformats.org/officeDocument/2006/relationships/image" Target="../media/image64.png"/><Relationship Id="rId10" Type="http://schemas.openxmlformats.org/officeDocument/2006/relationships/image" Target="../media/image51.svg"/><Relationship Id="rId4" Type="http://schemas.openxmlformats.org/officeDocument/2006/relationships/image" Target="../media/image49.svg"/><Relationship Id="rId9" Type="http://schemas.openxmlformats.org/officeDocument/2006/relationships/image" Target="../media/image50.png"/><Relationship Id="rId14" Type="http://schemas.openxmlformats.org/officeDocument/2006/relationships/image" Target="../media/image63.sv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svg"/><Relationship Id="rId3" Type="http://schemas.openxmlformats.org/officeDocument/2006/relationships/diagramData" Target="../diagrams/data1.xml"/><Relationship Id="rId21" Type="http://schemas.openxmlformats.org/officeDocument/2006/relationships/image" Target="../media/image31.svg"/><Relationship Id="rId7" Type="http://schemas.microsoft.com/office/2007/relationships/diagramDrawing" Target="../diagrams/drawing1.xml"/><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21.svg"/><Relationship Id="rId5" Type="http://schemas.openxmlformats.org/officeDocument/2006/relationships/diagramQuickStyle" Target="../diagrams/quickStyle1.xml"/><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19.sv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3902CBB-6A4B-4436-B414-DD8AA6BA7E12}"/>
              </a:ext>
            </a:extLst>
          </p:cNvPr>
          <p:cNvSpPr txBox="1"/>
          <p:nvPr/>
        </p:nvSpPr>
        <p:spPr>
          <a:xfrm>
            <a:off x="1895614" y="4552211"/>
            <a:ext cx="14876187" cy="2950038"/>
          </a:xfrm>
          <a:prstGeom prst="rect">
            <a:avLst/>
          </a:prstGeom>
          <a:noFill/>
        </p:spPr>
        <p:txBody>
          <a:bodyPr wrap="none" rtlCol="0">
            <a:spAutoFit/>
          </a:bodyPr>
          <a:lstStyle/>
          <a:p>
            <a:pPr algn="ctr">
              <a:lnSpc>
                <a:spcPct val="90000"/>
              </a:lnSpc>
              <a:spcAft>
                <a:spcPts val="900"/>
              </a:spcAft>
            </a:pPr>
            <a:r>
              <a:rPr lang="en-AU" sz="6600" b="1" kern="1400" spc="50" dirty="0">
                <a:solidFill>
                  <a:srgbClr val="FFFFFF"/>
                </a:solidFill>
                <a:effectLst/>
                <a:latin typeface="Public Sans" pitchFamily="2" charset="0"/>
                <a:ea typeface="Times New Roman" panose="02020603050405020304" pitchFamily="18" charset="0"/>
                <a:cs typeface="Times New Roman" panose="02020603050405020304" pitchFamily="18" charset="0"/>
              </a:rPr>
              <a:t>Why are Aboriginal adults less</a:t>
            </a:r>
            <a:br>
              <a:rPr lang="en-AU" sz="6600" b="1" kern="1400" spc="50" dirty="0">
                <a:solidFill>
                  <a:srgbClr val="FFFFFF"/>
                </a:solidFill>
                <a:effectLst/>
                <a:latin typeface="Public Sans" pitchFamily="2" charset="0"/>
                <a:ea typeface="Times New Roman" panose="02020603050405020304" pitchFamily="18" charset="0"/>
                <a:cs typeface="Times New Roman" panose="02020603050405020304" pitchFamily="18" charset="0"/>
              </a:rPr>
            </a:br>
            <a:r>
              <a:rPr lang="en-AU" sz="6600" b="1" kern="1400" spc="50" dirty="0">
                <a:solidFill>
                  <a:srgbClr val="FFFFFF"/>
                </a:solidFill>
                <a:effectLst/>
                <a:latin typeface="Public Sans" pitchFamily="2" charset="0"/>
                <a:ea typeface="Times New Roman" panose="02020603050405020304" pitchFamily="18" charset="0"/>
                <a:cs typeface="Times New Roman" panose="02020603050405020304" pitchFamily="18" charset="0"/>
              </a:rPr>
              <a:t>likely to receive cannabis cautions?</a:t>
            </a:r>
          </a:p>
          <a:p>
            <a:pPr algn="ctr">
              <a:lnSpc>
                <a:spcPct val="90000"/>
              </a:lnSpc>
              <a:spcAft>
                <a:spcPts val="900"/>
              </a:spcAft>
            </a:pPr>
            <a:endParaRPr lang="en-AU" sz="6600" b="1" kern="1400" spc="50" dirty="0">
              <a:solidFill>
                <a:srgbClr val="FFFFFF"/>
              </a:solidFill>
              <a:latin typeface="Public Sans" pitchFamily="2"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4" y="3119139"/>
            <a:ext cx="6096012" cy="856490"/>
          </a:xfrm>
          <a:prstGeom prst="rect">
            <a:avLst/>
          </a:prstGeom>
        </p:spPr>
      </p:pic>
      <p:sp>
        <p:nvSpPr>
          <p:cNvPr id="2" name="Rectangle 1"/>
          <p:cNvSpPr/>
          <p:nvPr/>
        </p:nvSpPr>
        <p:spPr>
          <a:xfrm>
            <a:off x="6095994" y="8078831"/>
            <a:ext cx="5664308" cy="480131"/>
          </a:xfrm>
          <a:prstGeom prst="rect">
            <a:avLst/>
          </a:prstGeom>
        </p:spPr>
        <p:txBody>
          <a:bodyPr wrap="none">
            <a:spAutoFit/>
          </a:bodyPr>
          <a:lstStyle/>
          <a:p>
            <a:pPr algn="ctr">
              <a:lnSpc>
                <a:spcPct val="90000"/>
              </a:lnSpc>
              <a:spcAft>
                <a:spcPts val="900"/>
              </a:spcAft>
            </a:pPr>
            <a:r>
              <a:rPr lang="en-AU" sz="2800" b="1" kern="1400" spc="50" dirty="0">
                <a:solidFill>
                  <a:srgbClr val="FFFFFF"/>
                </a:solidFill>
                <a:latin typeface="Public Sans" pitchFamily="2" charset="0"/>
                <a:ea typeface="Times New Roman" panose="02020603050405020304" pitchFamily="18" charset="0"/>
                <a:cs typeface="Times New Roman" panose="02020603050405020304" pitchFamily="18" charset="0"/>
              </a:rPr>
              <a:t>Adam Teperski &amp; Sara Rahman</a:t>
            </a:r>
          </a:p>
        </p:txBody>
      </p:sp>
    </p:spTree>
    <p:extLst>
      <p:ext uri="{BB962C8B-B14F-4D97-AF65-F5344CB8AC3E}">
        <p14:creationId xmlns:p14="http://schemas.microsoft.com/office/powerpoint/2010/main" val="70032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9AC80E-59F7-452A-305F-EB16241ED468}"/>
              </a:ext>
            </a:extLst>
          </p:cNvPr>
          <p:cNvGraphicFramePr/>
          <p:nvPr/>
        </p:nvGraphicFramePr>
        <p:xfrm>
          <a:off x="5280777" y="2048074"/>
          <a:ext cx="8148350" cy="5432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994DC5F1-2571-1EFE-0430-9E606309FF08}"/>
              </a:ext>
            </a:extLst>
          </p:cNvPr>
          <p:cNvGrpSpPr/>
          <p:nvPr/>
        </p:nvGrpSpPr>
        <p:grpSpPr>
          <a:xfrm>
            <a:off x="8919986" y="1363774"/>
            <a:ext cx="875846" cy="865871"/>
            <a:chOff x="9202177" y="2187223"/>
            <a:chExt cx="875846" cy="865871"/>
          </a:xfrm>
        </p:grpSpPr>
        <p:sp>
          <p:nvSpPr>
            <p:cNvPr id="7" name="Speech Bubble: Oval 6">
              <a:extLst>
                <a:ext uri="{FF2B5EF4-FFF2-40B4-BE49-F238E27FC236}">
                  <a16:creationId xmlns:a16="http://schemas.microsoft.com/office/drawing/2014/main" id="{3FA3A40E-3EDC-4471-92E0-C54A917E105E}"/>
                </a:ext>
              </a:extLst>
            </p:cNvPr>
            <p:cNvSpPr/>
            <p:nvPr/>
          </p:nvSpPr>
          <p:spPr>
            <a:xfrm rot="20459013">
              <a:off x="9202177" y="2187223"/>
              <a:ext cx="875846" cy="865871"/>
            </a:xfrm>
            <a:prstGeom prst="wedgeEllipseCallout">
              <a:avLst>
                <a:gd name="adj1" fmla="val -20152"/>
                <a:gd name="adj2" fmla="val 6011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8" name="Oval 7">
              <a:extLst>
                <a:ext uri="{FF2B5EF4-FFF2-40B4-BE49-F238E27FC236}">
                  <a16:creationId xmlns:a16="http://schemas.microsoft.com/office/drawing/2014/main" id="{577F6061-DEBB-E42A-6418-6D8E109FD4F0}"/>
                </a:ext>
              </a:extLst>
            </p:cNvPr>
            <p:cNvSpPr/>
            <p:nvPr/>
          </p:nvSpPr>
          <p:spPr>
            <a:xfrm rot="3918557">
              <a:off x="9331457" y="2311516"/>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sp>
        <p:nvSpPr>
          <p:cNvPr id="9" name="Oval 8">
            <a:extLst>
              <a:ext uri="{FF2B5EF4-FFF2-40B4-BE49-F238E27FC236}">
                <a16:creationId xmlns:a16="http://schemas.microsoft.com/office/drawing/2014/main" id="{15646EA2-4AE0-4103-A066-E2BF0D61304B}"/>
              </a:ext>
            </a:extLst>
          </p:cNvPr>
          <p:cNvSpPr/>
          <p:nvPr/>
        </p:nvSpPr>
        <p:spPr>
          <a:xfrm>
            <a:off x="7776541" y="3091920"/>
            <a:ext cx="3162731" cy="3162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C45C86E5-E6EC-D627-65B7-DB67449532F9}"/>
              </a:ext>
            </a:extLst>
          </p:cNvPr>
          <p:cNvGrpSpPr/>
          <p:nvPr/>
        </p:nvGrpSpPr>
        <p:grpSpPr>
          <a:xfrm>
            <a:off x="11210641" y="2504132"/>
            <a:ext cx="875846" cy="865871"/>
            <a:chOff x="11492832" y="3327581"/>
            <a:chExt cx="875846" cy="865871"/>
          </a:xfrm>
        </p:grpSpPr>
        <p:sp>
          <p:nvSpPr>
            <p:cNvPr id="11" name="Speech Bubble: Oval 10">
              <a:extLst>
                <a:ext uri="{FF2B5EF4-FFF2-40B4-BE49-F238E27FC236}">
                  <a16:creationId xmlns:a16="http://schemas.microsoft.com/office/drawing/2014/main" id="{BCB0095E-5D56-C06F-F200-74F7E10EE7E2}"/>
                </a:ext>
              </a:extLst>
            </p:cNvPr>
            <p:cNvSpPr/>
            <p:nvPr/>
          </p:nvSpPr>
          <p:spPr>
            <a:xfrm rot="2213000">
              <a:off x="11492832" y="3327581"/>
              <a:ext cx="875846" cy="865871"/>
            </a:xfrm>
            <a:prstGeom prst="wedgeEllipseCallout">
              <a:avLst>
                <a:gd name="adj1" fmla="val -20152"/>
                <a:gd name="adj2" fmla="val 60116"/>
              </a:avLst>
            </a:prstGeom>
            <a:solidFill>
              <a:srgbClr val="6C3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12" name="Oval 11">
              <a:extLst>
                <a:ext uri="{FF2B5EF4-FFF2-40B4-BE49-F238E27FC236}">
                  <a16:creationId xmlns:a16="http://schemas.microsoft.com/office/drawing/2014/main" id="{59B9627F-2507-0A6F-D426-3DCD287D5793}"/>
                </a:ext>
              </a:extLst>
            </p:cNvPr>
            <p:cNvSpPr/>
            <p:nvPr/>
          </p:nvSpPr>
          <p:spPr>
            <a:xfrm rot="7272544">
              <a:off x="11622112" y="3451874"/>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sp>
        <p:nvSpPr>
          <p:cNvPr id="13" name="Speech Bubble: Oval 12">
            <a:extLst>
              <a:ext uri="{FF2B5EF4-FFF2-40B4-BE49-F238E27FC236}">
                <a16:creationId xmlns:a16="http://schemas.microsoft.com/office/drawing/2014/main" id="{918513A1-9E9B-1FF1-FD8B-8630C82BDFE5}"/>
              </a:ext>
            </a:extLst>
          </p:cNvPr>
          <p:cNvSpPr/>
          <p:nvPr/>
        </p:nvSpPr>
        <p:spPr>
          <a:xfrm rot="5750694">
            <a:off x="11703433" y="5059589"/>
            <a:ext cx="844002" cy="787064"/>
          </a:xfrm>
          <a:prstGeom prst="wedgeEllipseCallout">
            <a:avLst>
              <a:gd name="adj1" fmla="val -20152"/>
              <a:gd name="adj2" fmla="val 6011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14" name="Oval 13">
            <a:extLst>
              <a:ext uri="{FF2B5EF4-FFF2-40B4-BE49-F238E27FC236}">
                <a16:creationId xmlns:a16="http://schemas.microsoft.com/office/drawing/2014/main" id="{2F46F4BC-4142-2665-8539-0569925BC1B9}"/>
              </a:ext>
            </a:extLst>
          </p:cNvPr>
          <p:cNvSpPr/>
          <p:nvPr/>
        </p:nvSpPr>
        <p:spPr>
          <a:xfrm rot="10810238">
            <a:off x="11839822" y="5159677"/>
            <a:ext cx="561104" cy="5948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nvGrpSpPr>
          <p:cNvPr id="15" name="Group 14">
            <a:extLst>
              <a:ext uri="{FF2B5EF4-FFF2-40B4-BE49-F238E27FC236}">
                <a16:creationId xmlns:a16="http://schemas.microsoft.com/office/drawing/2014/main" id="{0B20B270-9D36-7BB4-9800-52C0791A8905}"/>
              </a:ext>
            </a:extLst>
          </p:cNvPr>
          <p:cNvGrpSpPr/>
          <p:nvPr/>
        </p:nvGrpSpPr>
        <p:grpSpPr>
          <a:xfrm>
            <a:off x="10185685" y="6883853"/>
            <a:ext cx="875846" cy="865871"/>
            <a:chOff x="10467876" y="7707302"/>
            <a:chExt cx="875846" cy="865871"/>
          </a:xfrm>
        </p:grpSpPr>
        <p:sp>
          <p:nvSpPr>
            <p:cNvPr id="16" name="Speech Bubble: Oval 15">
              <a:extLst>
                <a:ext uri="{FF2B5EF4-FFF2-40B4-BE49-F238E27FC236}">
                  <a16:creationId xmlns:a16="http://schemas.microsoft.com/office/drawing/2014/main" id="{83B53F26-CD67-F0C6-26F5-E012B7F09304}"/>
                </a:ext>
              </a:extLst>
            </p:cNvPr>
            <p:cNvSpPr/>
            <p:nvPr/>
          </p:nvSpPr>
          <p:spPr>
            <a:xfrm rot="8120692">
              <a:off x="10467876" y="7707302"/>
              <a:ext cx="875846" cy="865871"/>
            </a:xfrm>
            <a:prstGeom prst="wedgeEllipseCallout">
              <a:avLst>
                <a:gd name="adj1" fmla="val -20152"/>
                <a:gd name="adj2" fmla="val 60116"/>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dirty="0">
                <a:solidFill>
                  <a:prstClr val="white"/>
                </a:solidFill>
                <a:latin typeface="Public Sans"/>
              </a:endParaRPr>
            </a:p>
          </p:txBody>
        </p:sp>
        <p:sp>
          <p:nvSpPr>
            <p:cNvPr id="17" name="Oval 16">
              <a:extLst>
                <a:ext uri="{FF2B5EF4-FFF2-40B4-BE49-F238E27FC236}">
                  <a16:creationId xmlns:a16="http://schemas.microsoft.com/office/drawing/2014/main" id="{53B4843F-DAD2-7189-1CB8-1E9A4D65E645}"/>
                </a:ext>
              </a:extLst>
            </p:cNvPr>
            <p:cNvSpPr/>
            <p:nvPr/>
          </p:nvSpPr>
          <p:spPr>
            <a:xfrm rot="13180236">
              <a:off x="10597156" y="7831595"/>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grpSp>
        <p:nvGrpSpPr>
          <p:cNvPr id="18" name="Group 17">
            <a:extLst>
              <a:ext uri="{FF2B5EF4-FFF2-40B4-BE49-F238E27FC236}">
                <a16:creationId xmlns:a16="http://schemas.microsoft.com/office/drawing/2014/main" id="{20B162D3-8F26-2C1F-1E37-25B9996F7AA5}"/>
              </a:ext>
            </a:extLst>
          </p:cNvPr>
          <p:cNvGrpSpPr/>
          <p:nvPr/>
        </p:nvGrpSpPr>
        <p:grpSpPr>
          <a:xfrm>
            <a:off x="6675285" y="2414382"/>
            <a:ext cx="865871" cy="875846"/>
            <a:chOff x="6957476" y="3237831"/>
            <a:chExt cx="865871" cy="875846"/>
          </a:xfrm>
        </p:grpSpPr>
        <p:sp>
          <p:nvSpPr>
            <p:cNvPr id="19" name="Speech Bubble: Oval 18">
              <a:extLst>
                <a:ext uri="{FF2B5EF4-FFF2-40B4-BE49-F238E27FC236}">
                  <a16:creationId xmlns:a16="http://schemas.microsoft.com/office/drawing/2014/main" id="{E2023C8B-53DF-965B-17EF-45BEE85DE1E9}"/>
                </a:ext>
              </a:extLst>
            </p:cNvPr>
            <p:cNvSpPr/>
            <p:nvPr/>
          </p:nvSpPr>
          <p:spPr>
            <a:xfrm rot="17591326">
              <a:off x="6952489" y="3242818"/>
              <a:ext cx="875846" cy="865871"/>
            </a:xfrm>
            <a:prstGeom prst="wedgeEllipseCallout">
              <a:avLst>
                <a:gd name="adj1" fmla="val -20152"/>
                <a:gd name="adj2" fmla="val 6011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20" name="Oval 19">
              <a:extLst>
                <a:ext uri="{FF2B5EF4-FFF2-40B4-BE49-F238E27FC236}">
                  <a16:creationId xmlns:a16="http://schemas.microsoft.com/office/drawing/2014/main" id="{2894507D-1709-4767-520A-33AD5A99A93F}"/>
                </a:ext>
              </a:extLst>
            </p:cNvPr>
            <p:cNvSpPr/>
            <p:nvPr/>
          </p:nvSpPr>
          <p:spPr>
            <a:xfrm rot="1050870">
              <a:off x="7081769" y="3367111"/>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dirty="0">
                <a:solidFill>
                  <a:prstClr val="white"/>
                </a:solidFill>
                <a:latin typeface="Public Sans"/>
              </a:endParaRPr>
            </a:p>
          </p:txBody>
        </p:sp>
      </p:grpSp>
      <p:grpSp>
        <p:nvGrpSpPr>
          <p:cNvPr id="21" name="Group 20">
            <a:extLst>
              <a:ext uri="{FF2B5EF4-FFF2-40B4-BE49-F238E27FC236}">
                <a16:creationId xmlns:a16="http://schemas.microsoft.com/office/drawing/2014/main" id="{AFE20F50-0206-EDE6-8CAB-BA47FF6D9A67}"/>
              </a:ext>
            </a:extLst>
          </p:cNvPr>
          <p:cNvGrpSpPr/>
          <p:nvPr/>
        </p:nvGrpSpPr>
        <p:grpSpPr>
          <a:xfrm>
            <a:off x="6098066" y="4925418"/>
            <a:ext cx="865871" cy="875846"/>
            <a:chOff x="6380257" y="5748867"/>
            <a:chExt cx="865871" cy="875846"/>
          </a:xfrm>
        </p:grpSpPr>
        <p:sp>
          <p:nvSpPr>
            <p:cNvPr id="22" name="Speech Bubble: Oval 21">
              <a:extLst>
                <a:ext uri="{FF2B5EF4-FFF2-40B4-BE49-F238E27FC236}">
                  <a16:creationId xmlns:a16="http://schemas.microsoft.com/office/drawing/2014/main" id="{68377969-CE8D-4BDA-F774-FA232E838D1B}"/>
                </a:ext>
              </a:extLst>
            </p:cNvPr>
            <p:cNvSpPr/>
            <p:nvPr/>
          </p:nvSpPr>
          <p:spPr>
            <a:xfrm rot="14094119">
              <a:off x="6375270" y="5753854"/>
              <a:ext cx="875846" cy="865871"/>
            </a:xfrm>
            <a:prstGeom prst="wedgeEllipseCallout">
              <a:avLst>
                <a:gd name="adj1" fmla="val -20152"/>
                <a:gd name="adj2" fmla="val 60116"/>
              </a:avLst>
            </a:prstGeom>
            <a:solidFill>
              <a:srgbClr val="5F3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23" name="Oval 22">
              <a:extLst>
                <a:ext uri="{FF2B5EF4-FFF2-40B4-BE49-F238E27FC236}">
                  <a16:creationId xmlns:a16="http://schemas.microsoft.com/office/drawing/2014/main" id="{8E0493B3-41C0-AEBB-5A5C-8851F01FC7F5}"/>
                </a:ext>
              </a:extLst>
            </p:cNvPr>
            <p:cNvSpPr/>
            <p:nvPr/>
          </p:nvSpPr>
          <p:spPr>
            <a:xfrm rot="19153663">
              <a:off x="6504550" y="5878147"/>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grpSp>
        <p:nvGrpSpPr>
          <p:cNvPr id="24" name="Group 23">
            <a:extLst>
              <a:ext uri="{FF2B5EF4-FFF2-40B4-BE49-F238E27FC236}">
                <a16:creationId xmlns:a16="http://schemas.microsoft.com/office/drawing/2014/main" id="{496381FE-2369-9EEA-F233-E9E8F6D7531D}"/>
              </a:ext>
            </a:extLst>
          </p:cNvPr>
          <p:cNvGrpSpPr/>
          <p:nvPr/>
        </p:nvGrpSpPr>
        <p:grpSpPr>
          <a:xfrm>
            <a:off x="7614921" y="6821318"/>
            <a:ext cx="875846" cy="865871"/>
            <a:chOff x="7897112" y="7644767"/>
            <a:chExt cx="875846" cy="865871"/>
          </a:xfrm>
        </p:grpSpPr>
        <p:sp>
          <p:nvSpPr>
            <p:cNvPr id="25" name="Speech Bubble: Oval 24">
              <a:extLst>
                <a:ext uri="{FF2B5EF4-FFF2-40B4-BE49-F238E27FC236}">
                  <a16:creationId xmlns:a16="http://schemas.microsoft.com/office/drawing/2014/main" id="{ABA5E021-4693-A5E4-FABC-B6F282F21399}"/>
                </a:ext>
              </a:extLst>
            </p:cNvPr>
            <p:cNvSpPr/>
            <p:nvPr/>
          </p:nvSpPr>
          <p:spPr>
            <a:xfrm rot="11570342">
              <a:off x="7897112" y="7644767"/>
              <a:ext cx="875846" cy="865871"/>
            </a:xfrm>
            <a:prstGeom prst="wedgeEllipseCallout">
              <a:avLst>
                <a:gd name="adj1" fmla="val -20152"/>
                <a:gd name="adj2" fmla="val 601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dirty="0">
                <a:solidFill>
                  <a:prstClr val="white"/>
                </a:solidFill>
                <a:latin typeface="Public Sans"/>
              </a:endParaRPr>
            </a:p>
          </p:txBody>
        </p:sp>
        <p:sp>
          <p:nvSpPr>
            <p:cNvPr id="26" name="Oval 25">
              <a:extLst>
                <a:ext uri="{FF2B5EF4-FFF2-40B4-BE49-F238E27FC236}">
                  <a16:creationId xmlns:a16="http://schemas.microsoft.com/office/drawing/2014/main" id="{93BC04BC-A2BF-939F-D0AC-916AE8E59E87}"/>
                </a:ext>
              </a:extLst>
            </p:cNvPr>
            <p:cNvSpPr/>
            <p:nvPr/>
          </p:nvSpPr>
          <p:spPr>
            <a:xfrm rot="16629886">
              <a:off x="8026392" y="7769060"/>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pic>
        <p:nvPicPr>
          <p:cNvPr id="27" name="Graphic 26" descr="Police male with solid fill">
            <a:extLst>
              <a:ext uri="{FF2B5EF4-FFF2-40B4-BE49-F238E27FC236}">
                <a16:creationId xmlns:a16="http://schemas.microsoft.com/office/drawing/2014/main" id="{C247678C-84E4-5B8C-5B72-8C819D222D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2198" y="2686927"/>
            <a:ext cx="521188" cy="521188"/>
          </a:xfrm>
          <a:prstGeom prst="rect">
            <a:avLst/>
          </a:prstGeom>
        </p:spPr>
      </p:pic>
      <p:sp>
        <p:nvSpPr>
          <p:cNvPr id="34" name="TextBox 33">
            <a:extLst>
              <a:ext uri="{FF2B5EF4-FFF2-40B4-BE49-F238E27FC236}">
                <a16:creationId xmlns:a16="http://schemas.microsoft.com/office/drawing/2014/main" id="{A8BF5F55-BC9A-3666-58C7-50B2522ABB47}"/>
              </a:ext>
            </a:extLst>
          </p:cNvPr>
          <p:cNvSpPr txBox="1"/>
          <p:nvPr/>
        </p:nvSpPr>
        <p:spPr>
          <a:xfrm>
            <a:off x="9941816" y="1236886"/>
            <a:ext cx="5733422" cy="892552"/>
          </a:xfrm>
          <a:prstGeom prst="rect">
            <a:avLst/>
          </a:prstGeom>
          <a:noFill/>
        </p:spPr>
        <p:txBody>
          <a:bodyPr wrap="square">
            <a:spAutoFit/>
          </a:bodyPr>
          <a:lstStyle/>
          <a:p>
            <a:pPr marL="342900" indent="-342900">
              <a:buFont typeface="+mj-lt"/>
              <a:buAutoNum type="arabicPeriod"/>
            </a:pPr>
            <a:r>
              <a:rPr lang="en-AU" sz="2600" b="1" dirty="0">
                <a:solidFill>
                  <a:srgbClr val="2E75B6"/>
                </a:solidFill>
                <a:latin typeface="Public Sans" pitchFamily="2" charset="0"/>
              </a:rPr>
              <a:t>Offender is an adult</a:t>
            </a:r>
            <a:br>
              <a:rPr lang="en-AU" sz="2600" dirty="0">
                <a:latin typeface="Public Sans" pitchFamily="2" charset="0"/>
              </a:rPr>
            </a:br>
            <a:endParaRPr lang="en-AU" sz="2600" dirty="0">
              <a:latin typeface="Public Sans" pitchFamily="2" charset="0"/>
            </a:endParaRPr>
          </a:p>
        </p:txBody>
      </p:sp>
      <p:sp>
        <p:nvSpPr>
          <p:cNvPr id="35" name="TextBox 34">
            <a:extLst>
              <a:ext uri="{FF2B5EF4-FFF2-40B4-BE49-F238E27FC236}">
                <a16:creationId xmlns:a16="http://schemas.microsoft.com/office/drawing/2014/main" id="{C53B42D9-1A93-544C-EE6F-1647780C6FED}"/>
              </a:ext>
            </a:extLst>
          </p:cNvPr>
          <p:cNvSpPr txBox="1"/>
          <p:nvPr/>
        </p:nvSpPr>
        <p:spPr>
          <a:xfrm>
            <a:off x="12072469" y="2395522"/>
            <a:ext cx="4027561" cy="1292662"/>
          </a:xfrm>
          <a:prstGeom prst="rect">
            <a:avLst/>
          </a:prstGeom>
          <a:noFill/>
        </p:spPr>
        <p:txBody>
          <a:bodyPr wrap="square">
            <a:spAutoFit/>
          </a:bodyPr>
          <a:lstStyle/>
          <a:p>
            <a:pPr marL="457200" indent="-457200">
              <a:buFont typeface="+mj-lt"/>
              <a:buAutoNum type="arabicPeriod" startAt="2"/>
            </a:pPr>
            <a:r>
              <a:rPr lang="en-AU" sz="2600" b="1" dirty="0">
                <a:solidFill>
                  <a:srgbClr val="6C3F87"/>
                </a:solidFill>
                <a:latin typeface="Public Sans" pitchFamily="2" charset="0"/>
              </a:rPr>
              <a:t>No prior drug, violent or sexual offences</a:t>
            </a:r>
            <a:br>
              <a:rPr lang="en-AU" sz="2600" dirty="0">
                <a:latin typeface="Public Sans" pitchFamily="2" charset="0"/>
              </a:rPr>
            </a:br>
            <a:endParaRPr lang="en-AU" sz="2600" dirty="0">
              <a:latin typeface="Public Sans" pitchFamily="2" charset="0"/>
            </a:endParaRPr>
          </a:p>
        </p:txBody>
      </p:sp>
      <p:sp>
        <p:nvSpPr>
          <p:cNvPr id="36" name="TextBox 35">
            <a:extLst>
              <a:ext uri="{FF2B5EF4-FFF2-40B4-BE49-F238E27FC236}">
                <a16:creationId xmlns:a16="http://schemas.microsoft.com/office/drawing/2014/main" id="{2B50EBA4-39EF-71B7-304A-6DF6E3711CED}"/>
              </a:ext>
            </a:extLst>
          </p:cNvPr>
          <p:cNvSpPr txBox="1"/>
          <p:nvPr/>
        </p:nvSpPr>
        <p:spPr>
          <a:xfrm>
            <a:off x="12479604" y="4942256"/>
            <a:ext cx="3072845" cy="1292662"/>
          </a:xfrm>
          <a:prstGeom prst="rect">
            <a:avLst/>
          </a:prstGeom>
          <a:noFill/>
        </p:spPr>
        <p:txBody>
          <a:bodyPr wrap="square">
            <a:spAutoFit/>
          </a:bodyPr>
          <a:lstStyle/>
          <a:p>
            <a:pPr marL="457200" indent="-457200">
              <a:buFont typeface="+mj-lt"/>
              <a:buAutoNum type="arabicPeriod" startAt="3"/>
            </a:pPr>
            <a:r>
              <a:rPr lang="en-AU" sz="2600" b="1" dirty="0">
                <a:solidFill>
                  <a:srgbClr val="843C0C"/>
                </a:solidFill>
                <a:latin typeface="Public Sans" pitchFamily="2" charset="0"/>
              </a:rPr>
              <a:t>No concurrent offences</a:t>
            </a:r>
            <a:br>
              <a:rPr lang="en-AU" sz="2600" dirty="0">
                <a:latin typeface="Public Sans" pitchFamily="2" charset="0"/>
              </a:rPr>
            </a:br>
            <a:endParaRPr lang="en-AU" sz="2600" dirty="0">
              <a:latin typeface="Public Sans" pitchFamily="2" charset="0"/>
            </a:endParaRPr>
          </a:p>
        </p:txBody>
      </p:sp>
      <p:sp>
        <p:nvSpPr>
          <p:cNvPr id="37" name="TextBox 36">
            <a:extLst>
              <a:ext uri="{FF2B5EF4-FFF2-40B4-BE49-F238E27FC236}">
                <a16:creationId xmlns:a16="http://schemas.microsoft.com/office/drawing/2014/main" id="{7003F4F9-0121-F686-474C-119615354901}"/>
              </a:ext>
            </a:extLst>
          </p:cNvPr>
          <p:cNvSpPr txBox="1"/>
          <p:nvPr/>
        </p:nvSpPr>
        <p:spPr>
          <a:xfrm>
            <a:off x="11038444" y="6833409"/>
            <a:ext cx="3732633" cy="892552"/>
          </a:xfrm>
          <a:prstGeom prst="rect">
            <a:avLst/>
          </a:prstGeom>
          <a:noFill/>
        </p:spPr>
        <p:txBody>
          <a:bodyPr wrap="square">
            <a:spAutoFit/>
          </a:bodyPr>
          <a:lstStyle/>
          <a:p>
            <a:pPr marL="457200" indent="-457200">
              <a:buFont typeface="+mj-lt"/>
              <a:buAutoNum type="arabicPeriod" startAt="4"/>
            </a:pPr>
            <a:r>
              <a:rPr lang="en-AU" sz="2600" b="1" dirty="0">
                <a:solidFill>
                  <a:srgbClr val="FF5050"/>
                </a:solidFill>
                <a:latin typeface="Public Sans" pitchFamily="2" charset="0"/>
              </a:rPr>
              <a:t>Less than 2 prior cannabis cautions</a:t>
            </a:r>
            <a:endParaRPr lang="en-AU" sz="2600" dirty="0">
              <a:latin typeface="Public Sans" pitchFamily="2" charset="0"/>
            </a:endParaRPr>
          </a:p>
        </p:txBody>
      </p:sp>
      <p:sp>
        <p:nvSpPr>
          <p:cNvPr id="38" name="TextBox 37">
            <a:extLst>
              <a:ext uri="{FF2B5EF4-FFF2-40B4-BE49-F238E27FC236}">
                <a16:creationId xmlns:a16="http://schemas.microsoft.com/office/drawing/2014/main" id="{2067142D-D336-0D39-08AD-94382621B26D}"/>
              </a:ext>
            </a:extLst>
          </p:cNvPr>
          <p:cNvSpPr txBox="1"/>
          <p:nvPr/>
        </p:nvSpPr>
        <p:spPr>
          <a:xfrm>
            <a:off x="4317964" y="7168526"/>
            <a:ext cx="2934284" cy="1292662"/>
          </a:xfrm>
          <a:prstGeom prst="rect">
            <a:avLst/>
          </a:prstGeom>
          <a:noFill/>
        </p:spPr>
        <p:txBody>
          <a:bodyPr wrap="square">
            <a:spAutoFit/>
          </a:bodyPr>
          <a:lstStyle/>
          <a:p>
            <a:pPr marL="457200" indent="-457200">
              <a:buFont typeface="+mj-lt"/>
              <a:buAutoNum type="arabicPeriod" startAt="5"/>
            </a:pPr>
            <a:r>
              <a:rPr lang="en-AU" sz="2600" b="1" dirty="0">
                <a:solidFill>
                  <a:srgbClr val="00B050"/>
                </a:solidFill>
                <a:latin typeface="Public Sans" pitchFamily="2" charset="0"/>
              </a:rPr>
              <a:t>Less than 15g of cannabis </a:t>
            </a:r>
            <a:br>
              <a:rPr lang="en-AU" sz="2600" dirty="0">
                <a:latin typeface="Public Sans" pitchFamily="2" charset="0"/>
              </a:rPr>
            </a:br>
            <a:endParaRPr lang="en-AU" sz="2600" dirty="0">
              <a:latin typeface="Public Sans" pitchFamily="2" charset="0"/>
            </a:endParaRPr>
          </a:p>
        </p:txBody>
      </p:sp>
      <p:sp>
        <p:nvSpPr>
          <p:cNvPr id="39" name="TextBox 38">
            <a:extLst>
              <a:ext uri="{FF2B5EF4-FFF2-40B4-BE49-F238E27FC236}">
                <a16:creationId xmlns:a16="http://schemas.microsoft.com/office/drawing/2014/main" id="{EE1A9427-9D33-ADC9-ED22-C345882505A8}"/>
              </a:ext>
            </a:extLst>
          </p:cNvPr>
          <p:cNvSpPr txBox="1"/>
          <p:nvPr/>
        </p:nvSpPr>
        <p:spPr>
          <a:xfrm>
            <a:off x="2609874" y="4678809"/>
            <a:ext cx="3862710" cy="1292662"/>
          </a:xfrm>
          <a:prstGeom prst="rect">
            <a:avLst/>
          </a:prstGeom>
          <a:noFill/>
        </p:spPr>
        <p:txBody>
          <a:bodyPr wrap="square">
            <a:spAutoFit/>
          </a:bodyPr>
          <a:lstStyle/>
          <a:p>
            <a:pPr marL="457200" indent="-457200">
              <a:buFont typeface="+mj-lt"/>
              <a:buAutoNum type="arabicPeriod" startAt="6"/>
            </a:pPr>
            <a:r>
              <a:rPr lang="en-AU" sz="2600" b="1" dirty="0">
                <a:solidFill>
                  <a:srgbClr val="5F3F1F"/>
                </a:solidFill>
                <a:latin typeface="Public Sans" pitchFamily="2" charset="0"/>
              </a:rPr>
              <a:t>Offender consents to caution</a:t>
            </a:r>
            <a:br>
              <a:rPr lang="en-AU" sz="2600" dirty="0">
                <a:latin typeface="Public Sans" pitchFamily="2" charset="0"/>
              </a:rPr>
            </a:br>
            <a:endParaRPr lang="en-AU" sz="2600" dirty="0">
              <a:latin typeface="Public Sans" pitchFamily="2" charset="0"/>
            </a:endParaRPr>
          </a:p>
        </p:txBody>
      </p:sp>
      <p:sp>
        <p:nvSpPr>
          <p:cNvPr id="40" name="TextBox 39">
            <a:extLst>
              <a:ext uri="{FF2B5EF4-FFF2-40B4-BE49-F238E27FC236}">
                <a16:creationId xmlns:a16="http://schemas.microsoft.com/office/drawing/2014/main" id="{27CA711C-809E-0DA2-5FD4-F4772641C0E3}"/>
              </a:ext>
            </a:extLst>
          </p:cNvPr>
          <p:cNvSpPr txBox="1"/>
          <p:nvPr/>
        </p:nvSpPr>
        <p:spPr>
          <a:xfrm>
            <a:off x="2677262" y="2396282"/>
            <a:ext cx="4124013" cy="1292662"/>
          </a:xfrm>
          <a:prstGeom prst="rect">
            <a:avLst/>
          </a:prstGeom>
          <a:noFill/>
        </p:spPr>
        <p:txBody>
          <a:bodyPr wrap="square">
            <a:spAutoFit/>
          </a:bodyPr>
          <a:lstStyle/>
          <a:p>
            <a:pPr marL="457200" indent="-457200">
              <a:buFont typeface="+mj-lt"/>
              <a:buAutoNum type="arabicPeriod" startAt="7"/>
            </a:pPr>
            <a:r>
              <a:rPr lang="en-AU" sz="2600" b="1" dirty="0">
                <a:solidFill>
                  <a:schemeClr val="accent4">
                    <a:lumMod val="75000"/>
                  </a:schemeClr>
                </a:solidFill>
                <a:latin typeface="Public Sans" pitchFamily="2" charset="0"/>
              </a:rPr>
              <a:t>Offender’s identity can be confirmed</a:t>
            </a:r>
            <a:br>
              <a:rPr lang="en-AU" sz="2600" dirty="0">
                <a:latin typeface="Public Sans" pitchFamily="2" charset="0"/>
              </a:rPr>
            </a:br>
            <a:endParaRPr lang="en-AU" sz="2600" dirty="0">
              <a:latin typeface="Public Sans" pitchFamily="2" charset="0"/>
            </a:endParaRPr>
          </a:p>
        </p:txBody>
      </p:sp>
      <p:sp>
        <p:nvSpPr>
          <p:cNvPr id="41" name="Oval 40">
            <a:extLst>
              <a:ext uri="{FF2B5EF4-FFF2-40B4-BE49-F238E27FC236}">
                <a16:creationId xmlns:a16="http://schemas.microsoft.com/office/drawing/2014/main" id="{BED8AC0E-8777-C4AD-D0AF-16D0B5CE24EA}"/>
              </a:ext>
            </a:extLst>
          </p:cNvPr>
          <p:cNvSpPr/>
          <p:nvPr/>
        </p:nvSpPr>
        <p:spPr>
          <a:xfrm>
            <a:off x="7404099" y="2724745"/>
            <a:ext cx="3923070" cy="3923070"/>
          </a:xfrm>
          <a:prstGeom prst="ellipse">
            <a:avLst/>
          </a:prstGeom>
          <a:solidFill>
            <a:srgbClr val="055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a:extLst>
              <a:ext uri="{FF2B5EF4-FFF2-40B4-BE49-F238E27FC236}">
                <a16:creationId xmlns:a16="http://schemas.microsoft.com/office/drawing/2014/main" id="{293F680A-99EA-E25B-043E-605205146510}"/>
              </a:ext>
            </a:extLst>
          </p:cNvPr>
          <p:cNvSpPr/>
          <p:nvPr/>
        </p:nvSpPr>
        <p:spPr>
          <a:xfrm>
            <a:off x="7784268" y="3104914"/>
            <a:ext cx="3162731" cy="31627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69CC6360-9A28-8A23-3610-94ACF5DEA498}"/>
              </a:ext>
            </a:extLst>
          </p:cNvPr>
          <p:cNvSpPr txBox="1"/>
          <p:nvPr/>
        </p:nvSpPr>
        <p:spPr>
          <a:xfrm>
            <a:off x="2377191" y="298290"/>
            <a:ext cx="15405983" cy="654475"/>
          </a:xfrm>
          <a:prstGeom prst="rect">
            <a:avLst/>
          </a:prstGeom>
          <a:noFill/>
        </p:spPr>
        <p:txBody>
          <a:bodyPr wrap="square" rtlCol="0">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 but we can only observe some in our data</a:t>
            </a:r>
          </a:p>
        </p:txBody>
      </p:sp>
      <p:pic>
        <p:nvPicPr>
          <p:cNvPr id="45" name="Graphic 44" descr="Gavel with solid fill">
            <a:extLst>
              <a:ext uri="{FF2B5EF4-FFF2-40B4-BE49-F238E27FC236}">
                <a16:creationId xmlns:a16="http://schemas.microsoft.com/office/drawing/2014/main" id="{B93BFFA1-310B-E808-EDC0-D5689B1B5D7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09451" y="1537659"/>
            <a:ext cx="457200" cy="457200"/>
          </a:xfrm>
          <a:prstGeom prst="rect">
            <a:avLst/>
          </a:prstGeom>
        </p:spPr>
      </p:pic>
      <p:pic>
        <p:nvPicPr>
          <p:cNvPr id="48" name="Graphic 47" descr="Gavel with solid fill">
            <a:extLst>
              <a:ext uri="{FF2B5EF4-FFF2-40B4-BE49-F238E27FC236}">
                <a16:creationId xmlns:a16="http://schemas.microsoft.com/office/drawing/2014/main" id="{1CDC810B-F97C-53D0-0362-02244129D9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91143" y="5183487"/>
            <a:ext cx="457200" cy="457200"/>
          </a:xfrm>
          <a:prstGeom prst="rect">
            <a:avLst/>
          </a:prstGeom>
        </p:spPr>
      </p:pic>
      <p:pic>
        <p:nvPicPr>
          <p:cNvPr id="56" name="Graphic 55" descr="Man outline">
            <a:extLst>
              <a:ext uri="{FF2B5EF4-FFF2-40B4-BE49-F238E27FC236}">
                <a16:creationId xmlns:a16="http://schemas.microsoft.com/office/drawing/2014/main" id="{F17A8BD4-57E6-9435-3BD7-9D9B1A62B73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39313" y="7013299"/>
            <a:ext cx="577299" cy="577299"/>
          </a:xfrm>
          <a:prstGeom prst="rect">
            <a:avLst/>
          </a:prstGeom>
        </p:spPr>
      </p:pic>
      <p:pic>
        <p:nvPicPr>
          <p:cNvPr id="58" name="Picture 57">
            <a:extLst>
              <a:ext uri="{FF2B5EF4-FFF2-40B4-BE49-F238E27FC236}">
                <a16:creationId xmlns:a16="http://schemas.microsoft.com/office/drawing/2014/main" id="{EB0EA6EC-BCED-493E-AAFF-2289FDE08C6E}"/>
              </a:ext>
            </a:extLst>
          </p:cNvPr>
          <p:cNvPicPr>
            <a:picLocks noChangeAspect="1"/>
          </p:cNvPicPr>
          <p:nvPr/>
        </p:nvPicPr>
        <p:blipFill>
          <a:blip r:embed="rId16"/>
          <a:stretch>
            <a:fillRect/>
          </a:stretch>
        </p:blipFill>
        <p:spPr>
          <a:xfrm>
            <a:off x="7530808" y="6755667"/>
            <a:ext cx="1045214" cy="940007"/>
          </a:xfrm>
          <a:prstGeom prst="rect">
            <a:avLst/>
          </a:prstGeom>
        </p:spPr>
      </p:pic>
      <p:pic>
        <p:nvPicPr>
          <p:cNvPr id="60" name="Graphic 59" descr="Document outline">
            <a:extLst>
              <a:ext uri="{FF2B5EF4-FFF2-40B4-BE49-F238E27FC236}">
                <a16:creationId xmlns:a16="http://schemas.microsoft.com/office/drawing/2014/main" id="{99589A82-B79A-E628-46D9-69AC69F3B89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75083" y="3473789"/>
            <a:ext cx="2166898" cy="2166898"/>
          </a:xfrm>
          <a:prstGeom prst="rect">
            <a:avLst/>
          </a:prstGeom>
        </p:spPr>
      </p:pic>
      <p:pic>
        <p:nvPicPr>
          <p:cNvPr id="62" name="Picture 61">
            <a:extLst>
              <a:ext uri="{FF2B5EF4-FFF2-40B4-BE49-F238E27FC236}">
                <a16:creationId xmlns:a16="http://schemas.microsoft.com/office/drawing/2014/main" id="{23835A45-EEB2-EEBF-D30B-C017428AAF57}"/>
              </a:ext>
            </a:extLst>
          </p:cNvPr>
          <p:cNvPicPr>
            <a:picLocks noChangeAspect="1"/>
          </p:cNvPicPr>
          <p:nvPr/>
        </p:nvPicPr>
        <p:blipFill>
          <a:blip r:embed="rId19"/>
          <a:stretch>
            <a:fillRect/>
          </a:stretch>
        </p:blipFill>
        <p:spPr>
          <a:xfrm>
            <a:off x="6368722" y="5131498"/>
            <a:ext cx="403567" cy="439543"/>
          </a:xfrm>
          <a:prstGeom prst="rect">
            <a:avLst/>
          </a:prstGeom>
        </p:spPr>
      </p:pic>
      <p:pic>
        <p:nvPicPr>
          <p:cNvPr id="2048" name="Graphic 2047" descr="Employee badge with solid fill">
            <a:extLst>
              <a:ext uri="{FF2B5EF4-FFF2-40B4-BE49-F238E27FC236}">
                <a16:creationId xmlns:a16="http://schemas.microsoft.com/office/drawing/2014/main" id="{EAF61626-DB1A-A2C3-BCF6-CC0982E3AD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21092" y="2548768"/>
            <a:ext cx="579286" cy="579286"/>
          </a:xfrm>
          <a:prstGeom prst="rect">
            <a:avLst/>
          </a:prstGeom>
        </p:spPr>
      </p:pic>
      <p:sp>
        <p:nvSpPr>
          <p:cNvPr id="3" name="Rectangle 2">
            <a:extLst>
              <a:ext uri="{FF2B5EF4-FFF2-40B4-BE49-F238E27FC236}">
                <a16:creationId xmlns:a16="http://schemas.microsoft.com/office/drawing/2014/main" id="{1F505C9A-FF04-1BE1-C273-97D392E70A45}"/>
              </a:ext>
            </a:extLst>
          </p:cNvPr>
          <p:cNvSpPr/>
          <p:nvPr/>
        </p:nvSpPr>
        <p:spPr>
          <a:xfrm>
            <a:off x="1984633" y="1758053"/>
            <a:ext cx="5062658" cy="6932683"/>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8836E5DE-3133-F3A8-9AE7-84837C804CB0}"/>
              </a:ext>
            </a:extLst>
          </p:cNvPr>
          <p:cNvSpPr/>
          <p:nvPr/>
        </p:nvSpPr>
        <p:spPr>
          <a:xfrm>
            <a:off x="7440484" y="6798849"/>
            <a:ext cx="1098000" cy="1855243"/>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A4D6E901-371A-86FE-114F-E179E343B0B4}"/>
              </a:ext>
            </a:extLst>
          </p:cNvPr>
          <p:cNvSpPr/>
          <p:nvPr/>
        </p:nvSpPr>
        <p:spPr>
          <a:xfrm>
            <a:off x="7047291" y="1902738"/>
            <a:ext cx="628469" cy="1647210"/>
          </a:xfrm>
          <a:custGeom>
            <a:avLst/>
            <a:gdLst>
              <a:gd name="connsiteX0" fmla="*/ 0 w 543935"/>
              <a:gd name="connsiteY0" fmla="*/ 0 h 1324476"/>
              <a:gd name="connsiteX1" fmla="*/ 543935 w 543935"/>
              <a:gd name="connsiteY1" fmla="*/ 0 h 1324476"/>
              <a:gd name="connsiteX2" fmla="*/ 543935 w 543935"/>
              <a:gd name="connsiteY2" fmla="*/ 1324476 h 1324476"/>
              <a:gd name="connsiteX3" fmla="*/ 0 w 543935"/>
              <a:gd name="connsiteY3" fmla="*/ 1324476 h 1324476"/>
              <a:gd name="connsiteX4" fmla="*/ 0 w 543935"/>
              <a:gd name="connsiteY4" fmla="*/ 0 h 1324476"/>
              <a:gd name="connsiteX0" fmla="*/ 0 w 543935"/>
              <a:gd name="connsiteY0" fmla="*/ 0 h 1531179"/>
              <a:gd name="connsiteX1" fmla="*/ 543935 w 543935"/>
              <a:gd name="connsiteY1" fmla="*/ 0 h 1531179"/>
              <a:gd name="connsiteX2" fmla="*/ 543935 w 543935"/>
              <a:gd name="connsiteY2" fmla="*/ 1324476 h 1531179"/>
              <a:gd name="connsiteX3" fmla="*/ 36926 w 543935"/>
              <a:gd name="connsiteY3" fmla="*/ 1531172 h 1531179"/>
              <a:gd name="connsiteX4" fmla="*/ 0 w 543935"/>
              <a:gd name="connsiteY4" fmla="*/ 1324476 h 1531179"/>
              <a:gd name="connsiteX5" fmla="*/ 0 w 543935"/>
              <a:gd name="connsiteY5" fmla="*/ 0 h 1531179"/>
              <a:gd name="connsiteX0" fmla="*/ 0 w 619752"/>
              <a:gd name="connsiteY0" fmla="*/ 0 h 1531179"/>
              <a:gd name="connsiteX1" fmla="*/ 543935 w 619752"/>
              <a:gd name="connsiteY1" fmla="*/ 0 h 1531179"/>
              <a:gd name="connsiteX2" fmla="*/ 619730 w 619752"/>
              <a:gd name="connsiteY2" fmla="*/ 787594 h 1531179"/>
              <a:gd name="connsiteX3" fmla="*/ 543935 w 619752"/>
              <a:gd name="connsiteY3" fmla="*/ 1324476 h 1531179"/>
              <a:gd name="connsiteX4" fmla="*/ 36926 w 619752"/>
              <a:gd name="connsiteY4" fmla="*/ 1531172 h 1531179"/>
              <a:gd name="connsiteX5" fmla="*/ 0 w 619752"/>
              <a:gd name="connsiteY5" fmla="*/ 1324476 h 1531179"/>
              <a:gd name="connsiteX6" fmla="*/ 0 w 619752"/>
              <a:gd name="connsiteY6" fmla="*/ 0 h 1531179"/>
              <a:gd name="connsiteX0" fmla="*/ 0 w 619752"/>
              <a:gd name="connsiteY0" fmla="*/ 0 h 1531178"/>
              <a:gd name="connsiteX1" fmla="*/ 543935 w 619752"/>
              <a:gd name="connsiteY1" fmla="*/ 0 h 1531178"/>
              <a:gd name="connsiteX2" fmla="*/ 619730 w 619752"/>
              <a:gd name="connsiteY2" fmla="*/ 787594 h 1531178"/>
              <a:gd name="connsiteX3" fmla="*/ 523838 w 619752"/>
              <a:gd name="connsiteY3" fmla="*/ 1294331 h 1531178"/>
              <a:gd name="connsiteX4" fmla="*/ 36926 w 619752"/>
              <a:gd name="connsiteY4" fmla="*/ 1531172 h 1531178"/>
              <a:gd name="connsiteX5" fmla="*/ 0 w 619752"/>
              <a:gd name="connsiteY5" fmla="*/ 1324476 h 1531178"/>
              <a:gd name="connsiteX6" fmla="*/ 0 w 619752"/>
              <a:gd name="connsiteY6" fmla="*/ 0 h 1531178"/>
              <a:gd name="connsiteX0" fmla="*/ 0 w 619752"/>
              <a:gd name="connsiteY0" fmla="*/ 0 h 1531176"/>
              <a:gd name="connsiteX1" fmla="*/ 543935 w 619752"/>
              <a:gd name="connsiteY1" fmla="*/ 0 h 1531176"/>
              <a:gd name="connsiteX2" fmla="*/ 619730 w 619752"/>
              <a:gd name="connsiteY2" fmla="*/ 787594 h 1531176"/>
              <a:gd name="connsiteX3" fmla="*/ 469738 w 619752"/>
              <a:gd name="connsiteY3" fmla="*/ 1223499 h 1531176"/>
              <a:gd name="connsiteX4" fmla="*/ 36926 w 619752"/>
              <a:gd name="connsiteY4" fmla="*/ 1531172 h 1531176"/>
              <a:gd name="connsiteX5" fmla="*/ 0 w 619752"/>
              <a:gd name="connsiteY5" fmla="*/ 1324476 h 1531176"/>
              <a:gd name="connsiteX6" fmla="*/ 0 w 619752"/>
              <a:gd name="connsiteY6" fmla="*/ 0 h 153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752" h="1531176">
                <a:moveTo>
                  <a:pt x="0" y="0"/>
                </a:moveTo>
                <a:lnTo>
                  <a:pt x="543935" y="0"/>
                </a:lnTo>
                <a:cubicBezTo>
                  <a:pt x="542404" y="249134"/>
                  <a:pt x="621261" y="538460"/>
                  <a:pt x="619730" y="787594"/>
                </a:cubicBezTo>
                <a:lnTo>
                  <a:pt x="469738" y="1223499"/>
                </a:lnTo>
                <a:cubicBezTo>
                  <a:pt x="377772" y="1222059"/>
                  <a:pt x="128892" y="1532612"/>
                  <a:pt x="36926" y="1531172"/>
                </a:cubicBezTo>
                <a:lnTo>
                  <a:pt x="0" y="1324476"/>
                </a:lnTo>
                <a:lnTo>
                  <a:pt x="0" y="0"/>
                </a:lnTo>
                <a:close/>
              </a:path>
            </a:pathLst>
          </a:cu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extBox 28">
            <a:extLst>
              <a:ext uri="{FF2B5EF4-FFF2-40B4-BE49-F238E27FC236}">
                <a16:creationId xmlns:a16="http://schemas.microsoft.com/office/drawing/2014/main" id="{EAB297B0-68EF-639B-BDC3-BCF2BEF166C8}"/>
              </a:ext>
            </a:extLst>
          </p:cNvPr>
          <p:cNvSpPr txBox="1"/>
          <p:nvPr/>
        </p:nvSpPr>
        <p:spPr>
          <a:xfrm>
            <a:off x="6541374" y="8147737"/>
            <a:ext cx="5366757" cy="1610172"/>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pPr marL="285750" indent="-285750">
              <a:buFont typeface="Arial" panose="020B0604020202020204" pitchFamily="34" charset="0"/>
              <a:buChar char="•"/>
            </a:pPr>
            <a:endParaRPr lang="en-AU" sz="2400" dirty="0">
              <a:solidFill>
                <a:schemeClr val="tx1">
                  <a:lumMod val="95000"/>
                  <a:lumOff val="5000"/>
                </a:schemeClr>
              </a:solidFill>
              <a:latin typeface="Public Sans" pitchFamily="2" charset="0"/>
            </a:endParaRPr>
          </a:p>
          <a:p>
            <a:r>
              <a:rPr lang="en-AU" sz="2400" b="1" dirty="0">
                <a:solidFill>
                  <a:srgbClr val="00368D"/>
                </a:solidFill>
                <a:latin typeface="Public Sans SemiBold" pitchFamily="2" charset="0"/>
              </a:rPr>
              <a:t>Police can exercise their discretion not to caution eligible offenders </a:t>
            </a:r>
            <a:endParaRPr lang="en-AU" sz="2400" dirty="0">
              <a:solidFill>
                <a:schemeClr val="bg2">
                  <a:lumMod val="25000"/>
                </a:schemeClr>
              </a:solidFill>
              <a:latin typeface="Public Sans" pitchFamily="2" charset="0"/>
            </a:endParaRPr>
          </a:p>
        </p:txBody>
      </p:sp>
    </p:spTree>
    <p:extLst>
      <p:ext uri="{BB962C8B-B14F-4D97-AF65-F5344CB8AC3E}">
        <p14:creationId xmlns:p14="http://schemas.microsoft.com/office/powerpoint/2010/main" val="977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5F9F7A-F438-97DB-ED54-0045EFDD68C2}"/>
              </a:ext>
            </a:extLst>
          </p:cNvPr>
          <p:cNvSpPr/>
          <p:nvPr/>
        </p:nvSpPr>
        <p:spPr>
          <a:xfrm>
            <a:off x="10288582" y="1348014"/>
            <a:ext cx="7810500" cy="7639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FD0BAEAE-96B3-7DAA-D771-411B7E9D8F6C}"/>
              </a:ext>
            </a:extLst>
          </p:cNvPr>
          <p:cNvSpPr/>
          <p:nvPr/>
        </p:nvSpPr>
        <p:spPr>
          <a:xfrm>
            <a:off x="10361386" y="2875925"/>
            <a:ext cx="7810500" cy="4390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Group 23">
            <a:extLst>
              <a:ext uri="{FF2B5EF4-FFF2-40B4-BE49-F238E27FC236}">
                <a16:creationId xmlns:a16="http://schemas.microsoft.com/office/drawing/2014/main" id="{FD47F5B8-B5FD-EAF1-8570-7D03B16DC2D8}"/>
              </a:ext>
            </a:extLst>
          </p:cNvPr>
          <p:cNvGrpSpPr/>
          <p:nvPr/>
        </p:nvGrpSpPr>
        <p:grpSpPr>
          <a:xfrm>
            <a:off x="9134510" y="5372455"/>
            <a:ext cx="1870075" cy="1063002"/>
            <a:chOff x="7086499" y="722825"/>
            <a:chExt cx="1870075" cy="1063002"/>
          </a:xfrm>
        </p:grpSpPr>
        <p:sp>
          <p:nvSpPr>
            <p:cNvPr id="22" name="Teardrop 21">
              <a:extLst>
                <a:ext uri="{FF2B5EF4-FFF2-40B4-BE49-F238E27FC236}">
                  <a16:creationId xmlns:a16="http://schemas.microsoft.com/office/drawing/2014/main" id="{AE6D07E1-2614-03A9-381E-B1602353A567}"/>
                </a:ext>
              </a:extLst>
            </p:cNvPr>
            <p:cNvSpPr/>
            <p:nvPr/>
          </p:nvSpPr>
          <p:spPr>
            <a:xfrm rot="8284059">
              <a:off x="7462737" y="722825"/>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F664E3F0-DC4F-06D2-988D-28C395BE55AD}"/>
                </a:ext>
              </a:extLst>
            </p:cNvPr>
            <p:cNvSpPr txBox="1"/>
            <p:nvPr/>
          </p:nvSpPr>
          <p:spPr>
            <a:xfrm>
              <a:off x="7086499" y="999115"/>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22%</a:t>
              </a:r>
            </a:p>
          </p:txBody>
        </p:sp>
      </p:grpSp>
      <p:sp>
        <p:nvSpPr>
          <p:cNvPr id="7" name="Rectangle 6"/>
          <p:cNvSpPr/>
          <p:nvPr/>
        </p:nvSpPr>
        <p:spPr>
          <a:xfrm>
            <a:off x="2168481" y="243000"/>
            <a:ext cx="15602858" cy="1264833"/>
          </a:xfrm>
          <a:prstGeom prst="rect">
            <a:avLst/>
          </a:prstGeom>
        </p:spPr>
        <p:txBody>
          <a:bodyPr wrap="square">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Aboriginal adults are less likely to be eligible than non-Aboriginal adults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621" y="1579025"/>
            <a:ext cx="15625502" cy="7789004"/>
          </a:xfrm>
          <a:prstGeom prst="rect">
            <a:avLst/>
          </a:prstGeom>
          <a:blipFill>
            <a:blip r:embed="rId4"/>
            <a:tile tx="0" ty="0" sx="100000" sy="100000" flip="none" algn="tl"/>
          </a:blipFill>
          <a:ln>
            <a:noFill/>
          </a:ln>
        </p:spPr>
      </p:pic>
      <p:grpSp>
        <p:nvGrpSpPr>
          <p:cNvPr id="4" name="Group 3">
            <a:extLst>
              <a:ext uri="{FF2B5EF4-FFF2-40B4-BE49-F238E27FC236}">
                <a16:creationId xmlns:a16="http://schemas.microsoft.com/office/drawing/2014/main" id="{C0686D0B-9498-4B20-696C-76B4F361BFAC}"/>
              </a:ext>
            </a:extLst>
          </p:cNvPr>
          <p:cNvGrpSpPr/>
          <p:nvPr/>
        </p:nvGrpSpPr>
        <p:grpSpPr>
          <a:xfrm>
            <a:off x="8855332" y="1197900"/>
            <a:ext cx="1870075" cy="1063002"/>
            <a:chOff x="7086499" y="722825"/>
            <a:chExt cx="1870075" cy="1063002"/>
          </a:xfrm>
        </p:grpSpPr>
        <p:sp>
          <p:nvSpPr>
            <p:cNvPr id="5" name="Teardrop 4">
              <a:extLst>
                <a:ext uri="{FF2B5EF4-FFF2-40B4-BE49-F238E27FC236}">
                  <a16:creationId xmlns:a16="http://schemas.microsoft.com/office/drawing/2014/main" id="{1F928879-51C9-21FE-4915-51931795D5EA}"/>
                </a:ext>
              </a:extLst>
            </p:cNvPr>
            <p:cNvSpPr/>
            <p:nvPr/>
          </p:nvSpPr>
          <p:spPr>
            <a:xfrm rot="8284059">
              <a:off x="7462737" y="722825"/>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0C543D98-7B15-828D-3D19-52567608D730}"/>
                </a:ext>
              </a:extLst>
            </p:cNvPr>
            <p:cNvSpPr txBox="1"/>
            <p:nvPr/>
          </p:nvSpPr>
          <p:spPr>
            <a:xfrm>
              <a:off x="7086499" y="999115"/>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54%</a:t>
              </a:r>
            </a:p>
          </p:txBody>
        </p:sp>
      </p:grpSp>
      <p:sp>
        <p:nvSpPr>
          <p:cNvPr id="6" name="Rectangle 5"/>
          <p:cNvSpPr/>
          <p:nvPr/>
        </p:nvSpPr>
        <p:spPr>
          <a:xfrm>
            <a:off x="9969910" y="2481249"/>
            <a:ext cx="7787148" cy="650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ardrop 13">
            <a:extLst>
              <a:ext uri="{FF2B5EF4-FFF2-40B4-BE49-F238E27FC236}">
                <a16:creationId xmlns:a16="http://schemas.microsoft.com/office/drawing/2014/main" id="{1F928879-51C9-21FE-4915-51931795D5EA}"/>
              </a:ext>
            </a:extLst>
          </p:cNvPr>
          <p:cNvSpPr/>
          <p:nvPr/>
        </p:nvSpPr>
        <p:spPr>
          <a:xfrm rot="8284059">
            <a:off x="9280298" y="5338828"/>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a:extLst>
              <a:ext uri="{FF2B5EF4-FFF2-40B4-BE49-F238E27FC236}">
                <a16:creationId xmlns:a16="http://schemas.microsoft.com/office/drawing/2014/main" id="{0C543D98-7B15-828D-3D19-52567608D730}"/>
              </a:ext>
            </a:extLst>
          </p:cNvPr>
          <p:cNvSpPr txBox="1"/>
          <p:nvPr/>
        </p:nvSpPr>
        <p:spPr>
          <a:xfrm>
            <a:off x="8904060" y="5615118"/>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22%</a:t>
            </a:r>
          </a:p>
        </p:txBody>
      </p:sp>
      <p:sp>
        <p:nvSpPr>
          <p:cNvPr id="12" name="TextBox 11">
            <a:extLst>
              <a:ext uri="{FF2B5EF4-FFF2-40B4-BE49-F238E27FC236}">
                <a16:creationId xmlns:a16="http://schemas.microsoft.com/office/drawing/2014/main" id="{69C65657-7E12-829A-0543-183DD06B8337}"/>
              </a:ext>
            </a:extLst>
          </p:cNvPr>
          <p:cNvSpPr txBox="1"/>
          <p:nvPr/>
        </p:nvSpPr>
        <p:spPr>
          <a:xfrm>
            <a:off x="616784" y="2579828"/>
            <a:ext cx="615553" cy="5127365"/>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a:t>
            </a:r>
            <a:r>
              <a:rPr lang="en-US" sz="2800" b="1" spc="300">
                <a:solidFill>
                  <a:schemeClr val="bg1"/>
                </a:solidFill>
                <a:latin typeface="Arial" panose="020B0604020202020204" pitchFamily="34" charset="0"/>
                <a:cs typeface="Arial" panose="020B0604020202020204" pitchFamily="34" charset="0"/>
              </a:rPr>
              <a:t>in eligibility</a:t>
            </a:r>
            <a:endParaRPr lang="en-US" sz="28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08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D69D4-8226-B5FC-06A3-ED65D29D7142}"/>
              </a:ext>
            </a:extLst>
          </p:cNvPr>
          <p:cNvSpPr txBox="1"/>
          <p:nvPr/>
        </p:nvSpPr>
        <p:spPr>
          <a:xfrm>
            <a:off x="616784" y="2560592"/>
            <a:ext cx="615553" cy="516583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in Eligibility</a:t>
            </a:r>
          </a:p>
        </p:txBody>
      </p:sp>
      <p:sp>
        <p:nvSpPr>
          <p:cNvPr id="8" name="TextBox 7">
            <a:extLst>
              <a:ext uri="{FF2B5EF4-FFF2-40B4-BE49-F238E27FC236}">
                <a16:creationId xmlns:a16="http://schemas.microsoft.com/office/drawing/2014/main" id="{B3A4A611-8EB5-A10F-23AA-DDC8BF5E0EA0}"/>
              </a:ext>
            </a:extLst>
          </p:cNvPr>
          <p:cNvSpPr txBox="1"/>
          <p:nvPr/>
        </p:nvSpPr>
        <p:spPr>
          <a:xfrm>
            <a:off x="2377191" y="463182"/>
            <a:ext cx="1521808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people have more prior drug, violent and sexual offending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449" y="1297858"/>
            <a:ext cx="12036308" cy="8989142"/>
          </a:xfrm>
          <a:prstGeom prst="rect">
            <a:avLst/>
          </a:prstGeom>
        </p:spPr>
      </p:pic>
      <p:sp>
        <p:nvSpPr>
          <p:cNvPr id="3" name="Rectangle 2">
            <a:extLst>
              <a:ext uri="{FF2B5EF4-FFF2-40B4-BE49-F238E27FC236}">
                <a16:creationId xmlns:a16="http://schemas.microsoft.com/office/drawing/2014/main" id="{D9C93BA0-757E-180D-EE64-9F3FC71238F0}"/>
              </a:ext>
            </a:extLst>
          </p:cNvPr>
          <p:cNvSpPr/>
          <p:nvPr/>
        </p:nvSpPr>
        <p:spPr>
          <a:xfrm>
            <a:off x="8753077" y="2307770"/>
            <a:ext cx="7343265" cy="6681371"/>
          </a:xfrm>
          <a:prstGeom prst="rect">
            <a:avLst/>
          </a:prstGeom>
          <a:solidFill>
            <a:schemeClr val="bg1">
              <a:alpha val="7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3202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D69D4-8226-B5FC-06A3-ED65D29D7142}"/>
              </a:ext>
            </a:extLst>
          </p:cNvPr>
          <p:cNvSpPr txBox="1"/>
          <p:nvPr/>
        </p:nvSpPr>
        <p:spPr>
          <a:xfrm>
            <a:off x="616784" y="2560592"/>
            <a:ext cx="615553" cy="516583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in Eligibility</a:t>
            </a:r>
          </a:p>
        </p:txBody>
      </p:sp>
      <p:sp>
        <p:nvSpPr>
          <p:cNvPr id="8" name="TextBox 7">
            <a:extLst>
              <a:ext uri="{FF2B5EF4-FFF2-40B4-BE49-F238E27FC236}">
                <a16:creationId xmlns:a16="http://schemas.microsoft.com/office/drawing/2014/main" id="{B3A4A611-8EB5-A10F-23AA-DDC8BF5E0EA0}"/>
              </a:ext>
            </a:extLst>
          </p:cNvPr>
          <p:cNvSpPr txBox="1"/>
          <p:nvPr/>
        </p:nvSpPr>
        <p:spPr>
          <a:xfrm>
            <a:off x="2377191" y="463182"/>
            <a:ext cx="1521808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people have more prior drug, violent and sexual offending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449" y="1297858"/>
            <a:ext cx="12036308" cy="8989142"/>
          </a:xfrm>
          <a:prstGeom prst="rect">
            <a:avLst/>
          </a:prstGeom>
        </p:spPr>
      </p:pic>
      <p:sp>
        <p:nvSpPr>
          <p:cNvPr id="3" name="Rectangle 2">
            <a:extLst>
              <a:ext uri="{FF2B5EF4-FFF2-40B4-BE49-F238E27FC236}">
                <a16:creationId xmlns:a16="http://schemas.microsoft.com/office/drawing/2014/main" id="{D9C93BA0-757E-180D-EE64-9F3FC71238F0}"/>
              </a:ext>
            </a:extLst>
          </p:cNvPr>
          <p:cNvSpPr/>
          <p:nvPr/>
        </p:nvSpPr>
        <p:spPr>
          <a:xfrm>
            <a:off x="5268685" y="2017487"/>
            <a:ext cx="3265714" cy="6971656"/>
          </a:xfrm>
          <a:prstGeom prst="rect">
            <a:avLst/>
          </a:prstGeom>
          <a:solidFill>
            <a:schemeClr val="bg1">
              <a:alpha val="7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309F68EC-316B-582D-0115-D7425059850D}"/>
              </a:ext>
            </a:extLst>
          </p:cNvPr>
          <p:cNvSpPr/>
          <p:nvPr/>
        </p:nvSpPr>
        <p:spPr>
          <a:xfrm>
            <a:off x="12310043" y="2184401"/>
            <a:ext cx="3265714" cy="6971656"/>
          </a:xfrm>
          <a:prstGeom prst="rect">
            <a:avLst/>
          </a:prstGeom>
          <a:solidFill>
            <a:schemeClr val="bg1">
              <a:alpha val="7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8449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D69D4-8226-B5FC-06A3-ED65D29D7142}"/>
              </a:ext>
            </a:extLst>
          </p:cNvPr>
          <p:cNvSpPr txBox="1"/>
          <p:nvPr/>
        </p:nvSpPr>
        <p:spPr>
          <a:xfrm>
            <a:off x="616784" y="2560592"/>
            <a:ext cx="615553" cy="516583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in Eligibility</a:t>
            </a:r>
          </a:p>
        </p:txBody>
      </p:sp>
      <p:sp>
        <p:nvSpPr>
          <p:cNvPr id="8" name="TextBox 7">
            <a:extLst>
              <a:ext uri="{FF2B5EF4-FFF2-40B4-BE49-F238E27FC236}">
                <a16:creationId xmlns:a16="http://schemas.microsoft.com/office/drawing/2014/main" id="{B3A4A611-8EB5-A10F-23AA-DDC8BF5E0EA0}"/>
              </a:ext>
            </a:extLst>
          </p:cNvPr>
          <p:cNvSpPr txBox="1"/>
          <p:nvPr/>
        </p:nvSpPr>
        <p:spPr>
          <a:xfrm>
            <a:off x="2377191" y="463182"/>
            <a:ext cx="1521808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people have more prior drug, violent and sexual offending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449" y="1297858"/>
            <a:ext cx="12036308" cy="8989142"/>
          </a:xfrm>
          <a:prstGeom prst="rect">
            <a:avLst/>
          </a:prstGeom>
        </p:spPr>
      </p:pic>
      <p:sp>
        <p:nvSpPr>
          <p:cNvPr id="3" name="Rectangle 2">
            <a:extLst>
              <a:ext uri="{FF2B5EF4-FFF2-40B4-BE49-F238E27FC236}">
                <a16:creationId xmlns:a16="http://schemas.microsoft.com/office/drawing/2014/main" id="{D9C93BA0-757E-180D-EE64-9F3FC71238F0}"/>
              </a:ext>
            </a:extLst>
          </p:cNvPr>
          <p:cNvSpPr/>
          <p:nvPr/>
        </p:nvSpPr>
        <p:spPr>
          <a:xfrm>
            <a:off x="5268685" y="2017487"/>
            <a:ext cx="6850744" cy="6971656"/>
          </a:xfrm>
          <a:prstGeom prst="rect">
            <a:avLst/>
          </a:prstGeom>
          <a:solidFill>
            <a:schemeClr val="bg1">
              <a:alpha val="7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1350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1365C1-7644-087F-086B-98C2DBA13153}"/>
              </a:ext>
            </a:extLst>
          </p:cNvPr>
          <p:cNvSpPr txBox="1"/>
          <p:nvPr/>
        </p:nvSpPr>
        <p:spPr>
          <a:xfrm>
            <a:off x="2377191" y="463182"/>
            <a:ext cx="1521808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people more likely to have a prior illicit drugs offence</a:t>
            </a:r>
          </a:p>
        </p:txBody>
      </p:sp>
      <p:sp>
        <p:nvSpPr>
          <p:cNvPr id="2" name="Rectangle 1">
            <a:extLst>
              <a:ext uri="{FF2B5EF4-FFF2-40B4-BE49-F238E27FC236}">
                <a16:creationId xmlns:a16="http://schemas.microsoft.com/office/drawing/2014/main" id="{D7D78D83-1FEE-0881-7985-B6999344BE80}"/>
              </a:ext>
            </a:extLst>
          </p:cNvPr>
          <p:cNvSpPr/>
          <p:nvPr/>
        </p:nvSpPr>
        <p:spPr>
          <a:xfrm>
            <a:off x="5364480" y="2804160"/>
            <a:ext cx="810768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Chart, bar chart&#10;&#10;Description automatically generated">
            <a:extLst>
              <a:ext uri="{FF2B5EF4-FFF2-40B4-BE49-F238E27FC236}">
                <a16:creationId xmlns:a16="http://schemas.microsoft.com/office/drawing/2014/main" id="{C1F20386-6E18-B3EB-D550-05CBC642C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990" y="1182509"/>
            <a:ext cx="12512675" cy="9104491"/>
          </a:xfrm>
          <a:prstGeom prst="rect">
            <a:avLst/>
          </a:prstGeom>
        </p:spPr>
      </p:pic>
      <p:sp>
        <p:nvSpPr>
          <p:cNvPr id="3" name="TextBox 2">
            <a:extLst>
              <a:ext uri="{FF2B5EF4-FFF2-40B4-BE49-F238E27FC236}">
                <a16:creationId xmlns:a16="http://schemas.microsoft.com/office/drawing/2014/main" id="{A3524A79-2693-F983-373D-C49A8A3BFB0A}"/>
              </a:ext>
            </a:extLst>
          </p:cNvPr>
          <p:cNvSpPr txBox="1"/>
          <p:nvPr/>
        </p:nvSpPr>
        <p:spPr>
          <a:xfrm>
            <a:off x="616784" y="2560592"/>
            <a:ext cx="615553" cy="516583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in Eligibility</a:t>
            </a:r>
          </a:p>
        </p:txBody>
      </p:sp>
      <p:sp>
        <p:nvSpPr>
          <p:cNvPr id="5" name="Rectangle 4">
            <a:extLst>
              <a:ext uri="{FF2B5EF4-FFF2-40B4-BE49-F238E27FC236}">
                <a16:creationId xmlns:a16="http://schemas.microsoft.com/office/drawing/2014/main" id="{196CD8E1-50E5-DDA2-374B-C1DD0197629F}"/>
              </a:ext>
            </a:extLst>
          </p:cNvPr>
          <p:cNvSpPr/>
          <p:nvPr/>
        </p:nvSpPr>
        <p:spPr>
          <a:xfrm>
            <a:off x="6448498" y="2685143"/>
            <a:ext cx="3174473" cy="4272000"/>
          </a:xfrm>
          <a:prstGeom prst="rect">
            <a:avLst/>
          </a:prstGeom>
          <a:solidFill>
            <a:schemeClr val="bg1">
              <a:alpha val="7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C33D663-C88C-5358-5D75-1D59DBE96EDA}"/>
              </a:ext>
            </a:extLst>
          </p:cNvPr>
          <p:cNvSpPr/>
          <p:nvPr/>
        </p:nvSpPr>
        <p:spPr>
          <a:xfrm>
            <a:off x="11989481" y="2685143"/>
            <a:ext cx="3174473" cy="4431938"/>
          </a:xfrm>
          <a:prstGeom prst="rect">
            <a:avLst/>
          </a:prstGeom>
          <a:solidFill>
            <a:schemeClr val="bg1">
              <a:alpha val="7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636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5F9F7A-F438-97DB-ED54-0045EFDD68C2}"/>
              </a:ext>
            </a:extLst>
          </p:cNvPr>
          <p:cNvSpPr/>
          <p:nvPr/>
        </p:nvSpPr>
        <p:spPr>
          <a:xfrm>
            <a:off x="10288582" y="1348014"/>
            <a:ext cx="7810500" cy="7639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FD0BAEAE-96B3-7DAA-D771-411B7E9D8F6C}"/>
              </a:ext>
            </a:extLst>
          </p:cNvPr>
          <p:cNvSpPr/>
          <p:nvPr/>
        </p:nvSpPr>
        <p:spPr>
          <a:xfrm>
            <a:off x="10361386" y="2875925"/>
            <a:ext cx="7810500" cy="4390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Group 23">
            <a:extLst>
              <a:ext uri="{FF2B5EF4-FFF2-40B4-BE49-F238E27FC236}">
                <a16:creationId xmlns:a16="http://schemas.microsoft.com/office/drawing/2014/main" id="{FD47F5B8-B5FD-EAF1-8570-7D03B16DC2D8}"/>
              </a:ext>
            </a:extLst>
          </p:cNvPr>
          <p:cNvGrpSpPr/>
          <p:nvPr/>
        </p:nvGrpSpPr>
        <p:grpSpPr>
          <a:xfrm>
            <a:off x="9134510" y="5372455"/>
            <a:ext cx="1870075" cy="1063002"/>
            <a:chOff x="7086499" y="722825"/>
            <a:chExt cx="1870075" cy="1063002"/>
          </a:xfrm>
        </p:grpSpPr>
        <p:sp>
          <p:nvSpPr>
            <p:cNvPr id="22" name="Teardrop 21">
              <a:extLst>
                <a:ext uri="{FF2B5EF4-FFF2-40B4-BE49-F238E27FC236}">
                  <a16:creationId xmlns:a16="http://schemas.microsoft.com/office/drawing/2014/main" id="{AE6D07E1-2614-03A9-381E-B1602353A567}"/>
                </a:ext>
              </a:extLst>
            </p:cNvPr>
            <p:cNvSpPr/>
            <p:nvPr/>
          </p:nvSpPr>
          <p:spPr>
            <a:xfrm rot="8284059">
              <a:off x="7462737" y="722825"/>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F664E3F0-DC4F-06D2-988D-28C395BE55AD}"/>
                </a:ext>
              </a:extLst>
            </p:cNvPr>
            <p:cNvSpPr txBox="1"/>
            <p:nvPr/>
          </p:nvSpPr>
          <p:spPr>
            <a:xfrm>
              <a:off x="7086499" y="999115"/>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22%</a:t>
              </a:r>
            </a:p>
          </p:txBody>
        </p:sp>
      </p:grpSp>
      <p:sp>
        <p:nvSpPr>
          <p:cNvPr id="7" name="Rectangle 6"/>
          <p:cNvSpPr/>
          <p:nvPr/>
        </p:nvSpPr>
        <p:spPr>
          <a:xfrm>
            <a:off x="2569028" y="316474"/>
            <a:ext cx="15602858" cy="701731"/>
          </a:xfrm>
          <a:prstGeom prst="rect">
            <a:avLst/>
          </a:prstGeom>
        </p:spPr>
        <p:txBody>
          <a:bodyPr wrap="square">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adults less likely to be eligible than non-Aboriginal adults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621" y="1579025"/>
            <a:ext cx="15625502" cy="7789004"/>
          </a:xfrm>
          <a:prstGeom prst="rect">
            <a:avLst/>
          </a:prstGeom>
          <a:blipFill>
            <a:blip r:embed="rId4"/>
            <a:tile tx="0" ty="0" sx="100000" sy="100000" flip="none" algn="tl"/>
          </a:blipFill>
          <a:ln>
            <a:noFill/>
          </a:ln>
        </p:spPr>
      </p:pic>
      <p:grpSp>
        <p:nvGrpSpPr>
          <p:cNvPr id="4" name="Group 3">
            <a:extLst>
              <a:ext uri="{FF2B5EF4-FFF2-40B4-BE49-F238E27FC236}">
                <a16:creationId xmlns:a16="http://schemas.microsoft.com/office/drawing/2014/main" id="{C0686D0B-9498-4B20-696C-76B4F361BFAC}"/>
              </a:ext>
            </a:extLst>
          </p:cNvPr>
          <p:cNvGrpSpPr/>
          <p:nvPr/>
        </p:nvGrpSpPr>
        <p:grpSpPr>
          <a:xfrm>
            <a:off x="8855332" y="1197900"/>
            <a:ext cx="1870075" cy="1063002"/>
            <a:chOff x="7086499" y="722825"/>
            <a:chExt cx="1870075" cy="1063002"/>
          </a:xfrm>
        </p:grpSpPr>
        <p:sp>
          <p:nvSpPr>
            <p:cNvPr id="5" name="Teardrop 4">
              <a:extLst>
                <a:ext uri="{FF2B5EF4-FFF2-40B4-BE49-F238E27FC236}">
                  <a16:creationId xmlns:a16="http://schemas.microsoft.com/office/drawing/2014/main" id="{1F928879-51C9-21FE-4915-51931795D5EA}"/>
                </a:ext>
              </a:extLst>
            </p:cNvPr>
            <p:cNvSpPr/>
            <p:nvPr/>
          </p:nvSpPr>
          <p:spPr>
            <a:xfrm rot="8284059">
              <a:off x="7462737" y="722825"/>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0C543D98-7B15-828D-3D19-52567608D730}"/>
                </a:ext>
              </a:extLst>
            </p:cNvPr>
            <p:cNvSpPr txBox="1"/>
            <p:nvPr/>
          </p:nvSpPr>
          <p:spPr>
            <a:xfrm>
              <a:off x="7086499" y="999115"/>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54%</a:t>
              </a:r>
            </a:p>
          </p:txBody>
        </p:sp>
      </p:grpSp>
      <p:sp>
        <p:nvSpPr>
          <p:cNvPr id="6" name="Rectangle 5"/>
          <p:cNvSpPr/>
          <p:nvPr/>
        </p:nvSpPr>
        <p:spPr>
          <a:xfrm>
            <a:off x="9969910" y="2481249"/>
            <a:ext cx="7787148" cy="650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ardrop 13">
            <a:extLst>
              <a:ext uri="{FF2B5EF4-FFF2-40B4-BE49-F238E27FC236}">
                <a16:creationId xmlns:a16="http://schemas.microsoft.com/office/drawing/2014/main" id="{1F928879-51C9-21FE-4915-51931795D5EA}"/>
              </a:ext>
            </a:extLst>
          </p:cNvPr>
          <p:cNvSpPr/>
          <p:nvPr/>
        </p:nvSpPr>
        <p:spPr>
          <a:xfrm rot="8284059">
            <a:off x="9280298" y="5338828"/>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a:extLst>
              <a:ext uri="{FF2B5EF4-FFF2-40B4-BE49-F238E27FC236}">
                <a16:creationId xmlns:a16="http://schemas.microsoft.com/office/drawing/2014/main" id="{0C543D98-7B15-828D-3D19-52567608D730}"/>
              </a:ext>
            </a:extLst>
          </p:cNvPr>
          <p:cNvSpPr txBox="1"/>
          <p:nvPr/>
        </p:nvSpPr>
        <p:spPr>
          <a:xfrm>
            <a:off x="8904060" y="5615118"/>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22%</a:t>
            </a:r>
          </a:p>
        </p:txBody>
      </p:sp>
      <p:sp>
        <p:nvSpPr>
          <p:cNvPr id="8" name="TextBox 7">
            <a:extLst>
              <a:ext uri="{FF2B5EF4-FFF2-40B4-BE49-F238E27FC236}">
                <a16:creationId xmlns:a16="http://schemas.microsoft.com/office/drawing/2014/main" id="{642A1304-69CF-257F-1DFC-5B44444AC02C}"/>
              </a:ext>
            </a:extLst>
          </p:cNvPr>
          <p:cNvSpPr txBox="1"/>
          <p:nvPr/>
        </p:nvSpPr>
        <p:spPr>
          <a:xfrm>
            <a:off x="616784" y="2560592"/>
            <a:ext cx="615553" cy="516583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in Eligibility</a:t>
            </a:r>
          </a:p>
        </p:txBody>
      </p:sp>
    </p:spTree>
    <p:extLst>
      <p:ext uri="{BB962C8B-B14F-4D97-AF65-F5344CB8AC3E}">
        <p14:creationId xmlns:p14="http://schemas.microsoft.com/office/powerpoint/2010/main" val="165264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3AD9617-1A94-1D56-4046-50C6A59DA3DF}"/>
              </a:ext>
            </a:extLst>
          </p:cNvPr>
          <p:cNvSpPr txBox="1"/>
          <p:nvPr/>
        </p:nvSpPr>
        <p:spPr>
          <a:xfrm>
            <a:off x="14532843" y="5765617"/>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12%</a:t>
            </a:r>
          </a:p>
        </p:txBody>
      </p:sp>
      <p:sp>
        <p:nvSpPr>
          <p:cNvPr id="11" name="TextBox 10">
            <a:extLst>
              <a:ext uri="{FF2B5EF4-FFF2-40B4-BE49-F238E27FC236}">
                <a16:creationId xmlns:a16="http://schemas.microsoft.com/office/drawing/2014/main" id="{D157390D-AC97-4C55-B679-D3126C5FD32A}"/>
              </a:ext>
            </a:extLst>
          </p:cNvPr>
          <p:cNvSpPr txBox="1"/>
          <p:nvPr/>
        </p:nvSpPr>
        <p:spPr>
          <a:xfrm>
            <a:off x="2377191" y="343260"/>
            <a:ext cx="1526623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adults cautioned less than non-Aboriginal adults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621" y="1579025"/>
            <a:ext cx="15625502" cy="7789004"/>
          </a:xfrm>
          <a:prstGeom prst="rect">
            <a:avLst/>
          </a:prstGeom>
          <a:blipFill>
            <a:blip r:embed="rId4"/>
            <a:tile tx="0" ty="0" sx="100000" sy="100000" flip="none" algn="tl"/>
          </a:blipFill>
          <a:ln>
            <a:noFill/>
          </a:ln>
        </p:spPr>
      </p:pic>
      <p:grpSp>
        <p:nvGrpSpPr>
          <p:cNvPr id="5" name="Group 4">
            <a:extLst>
              <a:ext uri="{FF2B5EF4-FFF2-40B4-BE49-F238E27FC236}">
                <a16:creationId xmlns:a16="http://schemas.microsoft.com/office/drawing/2014/main" id="{12281C0D-8A18-5261-2ED2-2B9F19C629EF}"/>
              </a:ext>
            </a:extLst>
          </p:cNvPr>
          <p:cNvGrpSpPr/>
          <p:nvPr/>
        </p:nvGrpSpPr>
        <p:grpSpPr>
          <a:xfrm>
            <a:off x="14284582" y="1071810"/>
            <a:ext cx="1870075" cy="1063002"/>
            <a:chOff x="7086499" y="722825"/>
            <a:chExt cx="1870075" cy="1063002"/>
          </a:xfrm>
        </p:grpSpPr>
        <p:sp>
          <p:nvSpPr>
            <p:cNvPr id="6" name="Teardrop 5">
              <a:extLst>
                <a:ext uri="{FF2B5EF4-FFF2-40B4-BE49-F238E27FC236}">
                  <a16:creationId xmlns:a16="http://schemas.microsoft.com/office/drawing/2014/main" id="{A59C0EE0-5945-2214-0637-174A21D161CB}"/>
                </a:ext>
              </a:extLst>
            </p:cNvPr>
            <p:cNvSpPr/>
            <p:nvPr/>
          </p:nvSpPr>
          <p:spPr>
            <a:xfrm rot="8284059">
              <a:off x="7462737" y="722825"/>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8CDF86D4-7C28-E933-E6D8-4E6984CC1A19}"/>
                </a:ext>
              </a:extLst>
            </p:cNvPr>
            <p:cNvSpPr txBox="1"/>
            <p:nvPr/>
          </p:nvSpPr>
          <p:spPr>
            <a:xfrm>
              <a:off x="7086499" y="999115"/>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74%</a:t>
              </a:r>
            </a:p>
          </p:txBody>
        </p:sp>
      </p:grpSp>
      <p:sp>
        <p:nvSpPr>
          <p:cNvPr id="14" name="Teardrop 13">
            <a:extLst>
              <a:ext uri="{FF2B5EF4-FFF2-40B4-BE49-F238E27FC236}">
                <a16:creationId xmlns:a16="http://schemas.microsoft.com/office/drawing/2014/main" id="{9D623EED-410A-98B9-A3BE-56F6E3E4D413}"/>
              </a:ext>
            </a:extLst>
          </p:cNvPr>
          <p:cNvSpPr/>
          <p:nvPr/>
        </p:nvSpPr>
        <p:spPr>
          <a:xfrm rot="8284059">
            <a:off x="14909081" y="5075376"/>
            <a:ext cx="1066800" cy="1063002"/>
          </a:xfrm>
          <a:prstGeom prst="teardrop">
            <a:avLst/>
          </a:prstGeom>
          <a:solidFill>
            <a:srgbClr val="8D8CDA"/>
          </a:solidFill>
          <a:ln w="28575">
            <a:solidFill>
              <a:srgbClr val="03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77976291-722A-8D58-89A9-558EF2910633}"/>
              </a:ext>
            </a:extLst>
          </p:cNvPr>
          <p:cNvSpPr txBox="1"/>
          <p:nvPr/>
        </p:nvSpPr>
        <p:spPr>
          <a:xfrm>
            <a:off x="14532843" y="5351666"/>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40%</a:t>
            </a:r>
          </a:p>
        </p:txBody>
      </p:sp>
      <p:sp>
        <p:nvSpPr>
          <p:cNvPr id="21" name="Rectangle 20">
            <a:extLst>
              <a:ext uri="{FF2B5EF4-FFF2-40B4-BE49-F238E27FC236}">
                <a16:creationId xmlns:a16="http://schemas.microsoft.com/office/drawing/2014/main" id="{10BF319A-EE2A-BA62-5C92-8E1A950C78B5}"/>
              </a:ext>
            </a:extLst>
          </p:cNvPr>
          <p:cNvSpPr/>
          <p:nvPr/>
        </p:nvSpPr>
        <p:spPr>
          <a:xfrm>
            <a:off x="4457699" y="3471743"/>
            <a:ext cx="11593876" cy="149233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
            <a:extLst>
              <a:ext uri="{FF2B5EF4-FFF2-40B4-BE49-F238E27FC236}">
                <a16:creationId xmlns:a16="http://schemas.microsoft.com/office/drawing/2014/main" id="{807522CA-7837-C097-6A43-62E60E9D0694}"/>
              </a:ext>
            </a:extLst>
          </p:cNvPr>
          <p:cNvSpPr/>
          <p:nvPr/>
        </p:nvSpPr>
        <p:spPr>
          <a:xfrm>
            <a:off x="4299095" y="7096123"/>
            <a:ext cx="11593876" cy="1782477"/>
          </a:xfrm>
          <a:custGeom>
            <a:avLst/>
            <a:gdLst>
              <a:gd name="connsiteX0" fmla="*/ 0 w 11593876"/>
              <a:gd name="connsiteY0" fmla="*/ 0 h 1782424"/>
              <a:gd name="connsiteX1" fmla="*/ 11593876 w 11593876"/>
              <a:gd name="connsiteY1" fmla="*/ 0 h 1782424"/>
              <a:gd name="connsiteX2" fmla="*/ 11593876 w 11593876"/>
              <a:gd name="connsiteY2" fmla="*/ 1782424 h 1782424"/>
              <a:gd name="connsiteX3" fmla="*/ 0 w 11593876"/>
              <a:gd name="connsiteY3" fmla="*/ 1782424 h 1782424"/>
              <a:gd name="connsiteX4" fmla="*/ 0 w 11593876"/>
              <a:gd name="connsiteY4" fmla="*/ 0 h 1782424"/>
              <a:gd name="connsiteX0" fmla="*/ 0 w 11593876"/>
              <a:gd name="connsiteY0" fmla="*/ 53 h 1782477"/>
              <a:gd name="connsiteX1" fmla="*/ 5602143 w 11593876"/>
              <a:gd name="connsiteY1" fmla="*/ 133351 h 1782477"/>
              <a:gd name="connsiteX2" fmla="*/ 11593876 w 11593876"/>
              <a:gd name="connsiteY2" fmla="*/ 53 h 1782477"/>
              <a:gd name="connsiteX3" fmla="*/ 11593876 w 11593876"/>
              <a:gd name="connsiteY3" fmla="*/ 1782477 h 1782477"/>
              <a:gd name="connsiteX4" fmla="*/ 0 w 11593876"/>
              <a:gd name="connsiteY4" fmla="*/ 1782477 h 1782477"/>
              <a:gd name="connsiteX5" fmla="*/ 0 w 11593876"/>
              <a:gd name="connsiteY5" fmla="*/ 53 h 178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3876" h="1782477">
                <a:moveTo>
                  <a:pt x="0" y="53"/>
                </a:moveTo>
                <a:cubicBezTo>
                  <a:pt x="1872143" y="-3139"/>
                  <a:pt x="3730000" y="136543"/>
                  <a:pt x="5602143" y="133351"/>
                </a:cubicBezTo>
                <a:lnTo>
                  <a:pt x="11593876" y="53"/>
                </a:lnTo>
                <a:lnTo>
                  <a:pt x="11593876" y="1782477"/>
                </a:lnTo>
                <a:lnTo>
                  <a:pt x="0" y="1782477"/>
                </a:lnTo>
                <a:lnTo>
                  <a:pt x="0" y="5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07573EDD-9FF0-E3C9-2272-175B7AACA37E}"/>
              </a:ext>
            </a:extLst>
          </p:cNvPr>
          <p:cNvSpPr/>
          <p:nvPr/>
        </p:nvSpPr>
        <p:spPr>
          <a:xfrm>
            <a:off x="9995558" y="3208152"/>
            <a:ext cx="5015842" cy="2607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776A5881-1DD3-45E1-2759-65E0966CD180}"/>
              </a:ext>
            </a:extLst>
          </p:cNvPr>
          <p:cNvSpPr/>
          <p:nvPr/>
        </p:nvSpPr>
        <p:spPr>
          <a:xfrm>
            <a:off x="9975788" y="6898611"/>
            <a:ext cx="5015842" cy="2607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AFA452B6-F953-EE18-84C1-1AB47CF267EA}"/>
              </a:ext>
            </a:extLst>
          </p:cNvPr>
          <p:cNvSpPr/>
          <p:nvPr/>
        </p:nvSpPr>
        <p:spPr>
          <a:xfrm>
            <a:off x="2122554" y="3395543"/>
            <a:ext cx="1847851" cy="1492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C4655541-DAB9-97A7-A68A-27C0783B5E56}"/>
              </a:ext>
            </a:extLst>
          </p:cNvPr>
          <p:cNvSpPr/>
          <p:nvPr/>
        </p:nvSpPr>
        <p:spPr>
          <a:xfrm>
            <a:off x="2448707" y="7605593"/>
            <a:ext cx="1271743" cy="1492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a:extLst>
              <a:ext uri="{FF2B5EF4-FFF2-40B4-BE49-F238E27FC236}">
                <a16:creationId xmlns:a16="http://schemas.microsoft.com/office/drawing/2014/main" id="{51C12CC7-035E-55A3-857C-73234A25B7E6}"/>
              </a:ext>
            </a:extLst>
          </p:cNvPr>
          <p:cNvSpPr txBox="1"/>
          <p:nvPr/>
        </p:nvSpPr>
        <p:spPr>
          <a:xfrm>
            <a:off x="616784" y="2560592"/>
            <a:ext cx="615553" cy="516583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in Eligibility</a:t>
            </a:r>
          </a:p>
        </p:txBody>
      </p:sp>
    </p:spTree>
    <p:extLst>
      <p:ext uri="{BB962C8B-B14F-4D97-AF65-F5344CB8AC3E}">
        <p14:creationId xmlns:p14="http://schemas.microsoft.com/office/powerpoint/2010/main" val="354899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3AD9617-1A94-1D56-4046-50C6A59DA3DF}"/>
              </a:ext>
            </a:extLst>
          </p:cNvPr>
          <p:cNvSpPr txBox="1"/>
          <p:nvPr/>
        </p:nvSpPr>
        <p:spPr>
          <a:xfrm>
            <a:off x="14532843" y="5765617"/>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12%</a:t>
            </a:r>
          </a:p>
        </p:txBody>
      </p:sp>
      <p:sp>
        <p:nvSpPr>
          <p:cNvPr id="11" name="TextBox 10">
            <a:extLst>
              <a:ext uri="{FF2B5EF4-FFF2-40B4-BE49-F238E27FC236}">
                <a16:creationId xmlns:a16="http://schemas.microsoft.com/office/drawing/2014/main" id="{D157390D-AC97-4C55-B679-D3126C5FD32A}"/>
              </a:ext>
            </a:extLst>
          </p:cNvPr>
          <p:cNvSpPr txBox="1"/>
          <p:nvPr/>
        </p:nvSpPr>
        <p:spPr>
          <a:xfrm>
            <a:off x="2377191" y="343260"/>
            <a:ext cx="1526623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adults cautioned less than non-Aboriginal adults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621" y="1579025"/>
            <a:ext cx="15625502" cy="7789004"/>
          </a:xfrm>
          <a:prstGeom prst="rect">
            <a:avLst/>
          </a:prstGeom>
          <a:blipFill>
            <a:blip r:embed="rId4"/>
            <a:tile tx="0" ty="0" sx="100000" sy="100000" flip="none" algn="tl"/>
          </a:blipFill>
          <a:ln>
            <a:noFill/>
          </a:ln>
        </p:spPr>
      </p:pic>
      <p:grpSp>
        <p:nvGrpSpPr>
          <p:cNvPr id="13" name="Group 12">
            <a:extLst>
              <a:ext uri="{FF2B5EF4-FFF2-40B4-BE49-F238E27FC236}">
                <a16:creationId xmlns:a16="http://schemas.microsoft.com/office/drawing/2014/main" id="{D2113C68-CABC-8DE0-2BDF-B633F6275426}"/>
              </a:ext>
            </a:extLst>
          </p:cNvPr>
          <p:cNvGrpSpPr/>
          <p:nvPr/>
        </p:nvGrpSpPr>
        <p:grpSpPr>
          <a:xfrm>
            <a:off x="14389945" y="1179222"/>
            <a:ext cx="1870075" cy="1063002"/>
            <a:chOff x="7086499" y="722825"/>
            <a:chExt cx="1870075" cy="1063002"/>
          </a:xfrm>
        </p:grpSpPr>
        <p:sp>
          <p:nvSpPr>
            <p:cNvPr id="15" name="Teardrop 14">
              <a:extLst>
                <a:ext uri="{FF2B5EF4-FFF2-40B4-BE49-F238E27FC236}">
                  <a16:creationId xmlns:a16="http://schemas.microsoft.com/office/drawing/2014/main" id="{14806857-B611-BC93-3786-3D7761A2D63A}"/>
                </a:ext>
              </a:extLst>
            </p:cNvPr>
            <p:cNvSpPr/>
            <p:nvPr/>
          </p:nvSpPr>
          <p:spPr>
            <a:xfrm rot="8284059">
              <a:off x="7462737" y="722825"/>
              <a:ext cx="1066800" cy="1063002"/>
            </a:xfrm>
            <a:prstGeom prst="teardrop">
              <a:avLst/>
            </a:prstGeom>
            <a:solidFill>
              <a:srgbClr val="8CDA8E"/>
            </a:solidFill>
            <a:ln w="28575">
              <a:solidFill>
                <a:srgbClr val="00AB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a:extLst>
                <a:ext uri="{FF2B5EF4-FFF2-40B4-BE49-F238E27FC236}">
                  <a16:creationId xmlns:a16="http://schemas.microsoft.com/office/drawing/2014/main" id="{88B3B2BB-E139-9029-0625-C8B77A931718}"/>
                </a:ext>
              </a:extLst>
            </p:cNvPr>
            <p:cNvSpPr txBox="1"/>
            <p:nvPr/>
          </p:nvSpPr>
          <p:spPr>
            <a:xfrm>
              <a:off x="7086499" y="999115"/>
              <a:ext cx="1870075" cy="523220"/>
            </a:xfrm>
            <a:prstGeom prst="rect">
              <a:avLst/>
            </a:prstGeom>
            <a:noFill/>
            <a:ln>
              <a:noFill/>
            </a:ln>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44%</a:t>
              </a:r>
            </a:p>
          </p:txBody>
        </p:sp>
      </p:grpSp>
      <p:grpSp>
        <p:nvGrpSpPr>
          <p:cNvPr id="17" name="Group 16">
            <a:extLst>
              <a:ext uri="{FF2B5EF4-FFF2-40B4-BE49-F238E27FC236}">
                <a16:creationId xmlns:a16="http://schemas.microsoft.com/office/drawing/2014/main" id="{25C27ACE-7BA4-7B9D-3382-6218797617E8}"/>
              </a:ext>
            </a:extLst>
          </p:cNvPr>
          <p:cNvGrpSpPr/>
          <p:nvPr/>
        </p:nvGrpSpPr>
        <p:grpSpPr>
          <a:xfrm>
            <a:off x="14532843" y="5269078"/>
            <a:ext cx="1870075" cy="1063002"/>
            <a:chOff x="7086499" y="722825"/>
            <a:chExt cx="1870075" cy="1063002"/>
          </a:xfrm>
        </p:grpSpPr>
        <p:sp>
          <p:nvSpPr>
            <p:cNvPr id="18" name="Teardrop 17">
              <a:extLst>
                <a:ext uri="{FF2B5EF4-FFF2-40B4-BE49-F238E27FC236}">
                  <a16:creationId xmlns:a16="http://schemas.microsoft.com/office/drawing/2014/main" id="{ED7D6E6F-AF27-3AC7-8776-F3EB34264939}"/>
                </a:ext>
              </a:extLst>
            </p:cNvPr>
            <p:cNvSpPr/>
            <p:nvPr/>
          </p:nvSpPr>
          <p:spPr>
            <a:xfrm rot="8284059">
              <a:off x="7462737" y="722825"/>
              <a:ext cx="1066800" cy="1063002"/>
            </a:xfrm>
            <a:prstGeom prst="teardrop">
              <a:avLst/>
            </a:prstGeom>
            <a:solidFill>
              <a:srgbClr val="8CDA8E"/>
            </a:solidFill>
            <a:ln w="28575">
              <a:solidFill>
                <a:srgbClr val="00AB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53AD9617-1A94-1D56-4046-50C6A59DA3DF}"/>
                </a:ext>
              </a:extLst>
            </p:cNvPr>
            <p:cNvSpPr txBox="1"/>
            <p:nvPr/>
          </p:nvSpPr>
          <p:spPr>
            <a:xfrm>
              <a:off x="7086499" y="999115"/>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12%</a:t>
              </a:r>
            </a:p>
          </p:txBody>
        </p:sp>
      </p:grpSp>
      <p:sp>
        <p:nvSpPr>
          <p:cNvPr id="6" name="TextBox 5">
            <a:extLst>
              <a:ext uri="{FF2B5EF4-FFF2-40B4-BE49-F238E27FC236}">
                <a16:creationId xmlns:a16="http://schemas.microsoft.com/office/drawing/2014/main" id="{6403E073-0807-A76A-C13C-F64A324D862B}"/>
              </a:ext>
            </a:extLst>
          </p:cNvPr>
          <p:cNvSpPr txBox="1"/>
          <p:nvPr/>
        </p:nvSpPr>
        <p:spPr>
          <a:xfrm>
            <a:off x="616784" y="2560592"/>
            <a:ext cx="615553" cy="516583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Differences in Eligibility</a:t>
            </a:r>
          </a:p>
        </p:txBody>
      </p:sp>
    </p:spTree>
    <p:extLst>
      <p:ext uri="{BB962C8B-B14F-4D97-AF65-F5344CB8AC3E}">
        <p14:creationId xmlns:p14="http://schemas.microsoft.com/office/powerpoint/2010/main" val="273965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
            <a:extLst>
              <a:ext uri="{FF2B5EF4-FFF2-40B4-BE49-F238E27FC236}">
                <a16:creationId xmlns:a16="http://schemas.microsoft.com/office/drawing/2014/main" id="{6EA9561E-519B-4CF4-8043-A6E6DBDF0BC9}"/>
              </a:ext>
            </a:extLst>
          </p:cNvPr>
          <p:cNvSpPr>
            <a:spLocks noGrp="1"/>
          </p:cNvSpPr>
          <p:nvPr>
            <p:ph type="sldNum" sz="quarter" idx="4294967295"/>
          </p:nvPr>
        </p:nvSpPr>
        <p:spPr>
          <a:xfrm>
            <a:off x="487681" y="8965475"/>
            <a:ext cx="873761" cy="714830"/>
          </a:xfrm>
          <a:ln>
            <a:noFill/>
          </a:ln>
        </p:spPr>
        <p:txBody>
          <a:bodyPr/>
          <a:lstStyle/>
          <a:p>
            <a:pPr algn="ctr"/>
            <a:fld id="{BC64674B-0CCF-4531-A68C-815F17BC8CC8}" type="slidenum">
              <a:rPr lang="en-US" smtClean="0"/>
              <a:pPr algn="ctr"/>
              <a:t>19</a:t>
            </a:fld>
            <a:endParaRPr lang="en-US" dirty="0"/>
          </a:p>
        </p:txBody>
      </p:sp>
      <p:sp>
        <p:nvSpPr>
          <p:cNvPr id="3" name="Rectangle 2">
            <a:extLst>
              <a:ext uri="{FF2B5EF4-FFF2-40B4-BE49-F238E27FC236}">
                <a16:creationId xmlns:a16="http://schemas.microsoft.com/office/drawing/2014/main" id="{AA158B1B-055A-480B-9A80-78F8B66B490F}"/>
              </a:ext>
            </a:extLst>
          </p:cNvPr>
          <p:cNvSpPr/>
          <p:nvPr/>
        </p:nvSpPr>
        <p:spPr>
          <a:xfrm>
            <a:off x="-487680" y="-711199"/>
            <a:ext cx="2379980" cy="711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55A54718-7FEC-45BD-9D2F-A42BA2664214}"/>
              </a:ext>
            </a:extLst>
          </p:cNvPr>
          <p:cNvSpPr/>
          <p:nvPr/>
        </p:nvSpPr>
        <p:spPr>
          <a:xfrm>
            <a:off x="-609600" y="-247650"/>
            <a:ext cx="609600" cy="2057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78008371-2AB2-43C1-86BE-20CB5AF121DD}"/>
              </a:ext>
            </a:extLst>
          </p:cNvPr>
          <p:cNvSpPr/>
          <p:nvPr/>
        </p:nvSpPr>
        <p:spPr>
          <a:xfrm>
            <a:off x="16135350" y="10287001"/>
            <a:ext cx="2638743" cy="977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A5E30267-3F70-4D94-852A-6FBB74CB0419}"/>
              </a:ext>
            </a:extLst>
          </p:cNvPr>
          <p:cNvSpPr/>
          <p:nvPr/>
        </p:nvSpPr>
        <p:spPr>
          <a:xfrm>
            <a:off x="18288000" y="8902700"/>
            <a:ext cx="609600" cy="2209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F31BF7E5-CFFF-8D02-D2F8-815A67F265C6}"/>
              </a:ext>
            </a:extLst>
          </p:cNvPr>
          <p:cNvSpPr txBox="1"/>
          <p:nvPr/>
        </p:nvSpPr>
        <p:spPr>
          <a:xfrm>
            <a:off x="2299912" y="313783"/>
            <a:ext cx="15732593" cy="1264833"/>
          </a:xfrm>
          <a:prstGeom prst="rect">
            <a:avLst/>
          </a:prstGeom>
          <a:noFill/>
        </p:spPr>
        <p:txBody>
          <a:bodyPr wrap="square">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How much of the difference is associated with differences in cohorts, police areas, and unexplained bias?</a:t>
            </a:r>
          </a:p>
        </p:txBody>
      </p:sp>
      <p:grpSp>
        <p:nvGrpSpPr>
          <p:cNvPr id="16" name="Group 15">
            <a:extLst>
              <a:ext uri="{FF2B5EF4-FFF2-40B4-BE49-F238E27FC236}">
                <a16:creationId xmlns:a16="http://schemas.microsoft.com/office/drawing/2014/main" id="{095558AC-D218-05D3-4194-F3289A121C52}"/>
              </a:ext>
            </a:extLst>
          </p:cNvPr>
          <p:cNvGrpSpPr/>
          <p:nvPr/>
        </p:nvGrpSpPr>
        <p:grpSpPr>
          <a:xfrm>
            <a:off x="2306567" y="2230055"/>
            <a:ext cx="15441288" cy="6735419"/>
            <a:chOff x="1916817" y="1842051"/>
            <a:chExt cx="9497754" cy="4149847"/>
          </a:xfrm>
        </p:grpSpPr>
        <p:sp>
          <p:nvSpPr>
            <p:cNvPr id="17" name="Rectangle 16">
              <a:extLst>
                <a:ext uri="{FF2B5EF4-FFF2-40B4-BE49-F238E27FC236}">
                  <a16:creationId xmlns:a16="http://schemas.microsoft.com/office/drawing/2014/main" id="{C67AC921-D5AD-BD8B-B33F-DF2B3AD9A846}"/>
                </a:ext>
              </a:extLst>
            </p:cNvPr>
            <p:cNvSpPr/>
            <p:nvPr/>
          </p:nvSpPr>
          <p:spPr>
            <a:xfrm>
              <a:off x="3573700" y="1842051"/>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Public Sans" pitchFamily="2" charset="0"/>
              </a:endParaRPr>
            </a:p>
          </p:txBody>
        </p:sp>
        <p:sp>
          <p:nvSpPr>
            <p:cNvPr id="19" name="TextBox 18">
              <a:extLst>
                <a:ext uri="{FF2B5EF4-FFF2-40B4-BE49-F238E27FC236}">
                  <a16:creationId xmlns:a16="http://schemas.microsoft.com/office/drawing/2014/main" id="{22ED362A-7DAF-F305-A092-DBC0922BDCDD}"/>
                </a:ext>
              </a:extLst>
            </p:cNvPr>
            <p:cNvSpPr txBox="1"/>
            <p:nvPr/>
          </p:nvSpPr>
          <p:spPr>
            <a:xfrm>
              <a:off x="1957038" y="1961416"/>
              <a:ext cx="1422604" cy="436145"/>
            </a:xfrm>
            <a:prstGeom prst="rect">
              <a:avLst/>
            </a:prstGeom>
            <a:noFill/>
          </p:spPr>
          <p:txBody>
            <a:bodyPr wrap="square" rtlCol="0">
              <a:spAutoFit/>
            </a:bodyPr>
            <a:lstStyle/>
            <a:p>
              <a:pPr lvl="0"/>
              <a:r>
                <a:rPr lang="en-US" sz="2000" b="1" dirty="0">
                  <a:latin typeface="Public Sans" pitchFamily="2" charset="0"/>
                </a:rPr>
                <a:t>Differences in eligibility</a:t>
              </a:r>
            </a:p>
          </p:txBody>
        </p:sp>
        <p:sp>
          <p:nvSpPr>
            <p:cNvPr id="23" name="Chevron 13">
              <a:extLst>
                <a:ext uri="{FF2B5EF4-FFF2-40B4-BE49-F238E27FC236}">
                  <a16:creationId xmlns:a16="http://schemas.microsoft.com/office/drawing/2014/main" id="{3E25105D-45C4-7D59-712F-38A3E5A264E1}"/>
                </a:ext>
              </a:extLst>
            </p:cNvPr>
            <p:cNvSpPr/>
            <p:nvPr/>
          </p:nvSpPr>
          <p:spPr>
            <a:xfrm>
              <a:off x="4785868" y="1981518"/>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25" name="Rectangle 24">
              <a:extLst>
                <a:ext uri="{FF2B5EF4-FFF2-40B4-BE49-F238E27FC236}">
                  <a16:creationId xmlns:a16="http://schemas.microsoft.com/office/drawing/2014/main" id="{1DE99D9F-BFA8-05C1-5067-A47E9AF1A648}"/>
                </a:ext>
              </a:extLst>
            </p:cNvPr>
            <p:cNvSpPr/>
            <p:nvPr/>
          </p:nvSpPr>
          <p:spPr>
            <a:xfrm>
              <a:off x="3573700" y="2961305"/>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Public Sans" pitchFamily="2" charset="0"/>
              </a:endParaRPr>
            </a:p>
          </p:txBody>
        </p:sp>
        <p:sp>
          <p:nvSpPr>
            <p:cNvPr id="28" name="TextBox 27">
              <a:extLst>
                <a:ext uri="{FF2B5EF4-FFF2-40B4-BE49-F238E27FC236}">
                  <a16:creationId xmlns:a16="http://schemas.microsoft.com/office/drawing/2014/main" id="{C2843F69-E1D8-8666-CC2E-7B3C0EACBCA8}"/>
                </a:ext>
              </a:extLst>
            </p:cNvPr>
            <p:cNvSpPr txBox="1"/>
            <p:nvPr/>
          </p:nvSpPr>
          <p:spPr>
            <a:xfrm>
              <a:off x="1916817" y="2960950"/>
              <a:ext cx="1422604" cy="815401"/>
            </a:xfrm>
            <a:prstGeom prst="rect">
              <a:avLst/>
            </a:prstGeom>
            <a:noFill/>
          </p:spPr>
          <p:txBody>
            <a:bodyPr wrap="square" rtlCol="0">
              <a:spAutoFit/>
            </a:bodyPr>
            <a:lstStyle/>
            <a:p>
              <a:pPr lvl="0"/>
              <a:r>
                <a:rPr lang="en-US" sz="2000" b="1" dirty="0">
                  <a:latin typeface="Public Sans" pitchFamily="2" charset="0"/>
                </a:rPr>
                <a:t>Differences in cohort affecting likelihood of caution</a:t>
              </a:r>
            </a:p>
          </p:txBody>
        </p:sp>
        <p:sp>
          <p:nvSpPr>
            <p:cNvPr id="29" name="Chevron 21">
              <a:extLst>
                <a:ext uri="{FF2B5EF4-FFF2-40B4-BE49-F238E27FC236}">
                  <a16:creationId xmlns:a16="http://schemas.microsoft.com/office/drawing/2014/main" id="{8BD5D0F7-8E4B-FD55-E40F-A5FF0F45F115}"/>
                </a:ext>
              </a:extLst>
            </p:cNvPr>
            <p:cNvSpPr/>
            <p:nvPr/>
          </p:nvSpPr>
          <p:spPr>
            <a:xfrm>
              <a:off x="4785868" y="3077497"/>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30" name="Rectangle 29">
              <a:extLst>
                <a:ext uri="{FF2B5EF4-FFF2-40B4-BE49-F238E27FC236}">
                  <a16:creationId xmlns:a16="http://schemas.microsoft.com/office/drawing/2014/main" id="{04963034-93CE-5C75-A98F-F8C1047581B7}"/>
                </a:ext>
              </a:extLst>
            </p:cNvPr>
            <p:cNvSpPr/>
            <p:nvPr/>
          </p:nvSpPr>
          <p:spPr>
            <a:xfrm>
              <a:off x="3573700" y="4080558"/>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Public Sans" pitchFamily="2" charset="0"/>
              </a:endParaRPr>
            </a:p>
          </p:txBody>
        </p:sp>
        <p:sp>
          <p:nvSpPr>
            <p:cNvPr id="31" name="TextBox 30">
              <a:extLst>
                <a:ext uri="{FF2B5EF4-FFF2-40B4-BE49-F238E27FC236}">
                  <a16:creationId xmlns:a16="http://schemas.microsoft.com/office/drawing/2014/main" id="{28B36903-C841-57EE-578E-6314BBDEF221}"/>
                </a:ext>
              </a:extLst>
            </p:cNvPr>
            <p:cNvSpPr txBox="1"/>
            <p:nvPr/>
          </p:nvSpPr>
          <p:spPr>
            <a:xfrm>
              <a:off x="1916817" y="4196750"/>
              <a:ext cx="1422604" cy="625773"/>
            </a:xfrm>
            <a:prstGeom prst="rect">
              <a:avLst/>
            </a:prstGeom>
            <a:noFill/>
          </p:spPr>
          <p:txBody>
            <a:bodyPr wrap="square" rtlCol="0">
              <a:spAutoFit/>
            </a:bodyPr>
            <a:lstStyle/>
            <a:p>
              <a:pPr lvl="0"/>
              <a:r>
                <a:rPr lang="en-US" sz="2000" b="1" dirty="0">
                  <a:latin typeface="Public Sans" pitchFamily="2" charset="0"/>
                </a:rPr>
                <a:t>Differences in police areas in cautioning</a:t>
              </a:r>
            </a:p>
          </p:txBody>
        </p:sp>
        <p:sp>
          <p:nvSpPr>
            <p:cNvPr id="32" name="Chevron 29">
              <a:extLst>
                <a:ext uri="{FF2B5EF4-FFF2-40B4-BE49-F238E27FC236}">
                  <a16:creationId xmlns:a16="http://schemas.microsoft.com/office/drawing/2014/main" id="{7A02B27C-EB8B-F17C-127C-D0EEECFE14DF}"/>
                </a:ext>
              </a:extLst>
            </p:cNvPr>
            <p:cNvSpPr/>
            <p:nvPr/>
          </p:nvSpPr>
          <p:spPr>
            <a:xfrm>
              <a:off x="4785868" y="4196750"/>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33" name="Rectangle 32">
              <a:extLst>
                <a:ext uri="{FF2B5EF4-FFF2-40B4-BE49-F238E27FC236}">
                  <a16:creationId xmlns:a16="http://schemas.microsoft.com/office/drawing/2014/main" id="{86999536-5BA9-7AD8-F090-7C2C1A05757F}"/>
                </a:ext>
              </a:extLst>
            </p:cNvPr>
            <p:cNvSpPr/>
            <p:nvPr/>
          </p:nvSpPr>
          <p:spPr>
            <a:xfrm>
              <a:off x="3573700" y="5199810"/>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Public Sans" pitchFamily="2" charset="0"/>
              </a:endParaRPr>
            </a:p>
          </p:txBody>
        </p:sp>
        <p:sp>
          <p:nvSpPr>
            <p:cNvPr id="34" name="TextBox 33">
              <a:extLst>
                <a:ext uri="{FF2B5EF4-FFF2-40B4-BE49-F238E27FC236}">
                  <a16:creationId xmlns:a16="http://schemas.microsoft.com/office/drawing/2014/main" id="{5F32A752-F7B9-02D1-8CD1-504AF3B24F86}"/>
                </a:ext>
              </a:extLst>
            </p:cNvPr>
            <p:cNvSpPr txBox="1"/>
            <p:nvPr/>
          </p:nvSpPr>
          <p:spPr>
            <a:xfrm>
              <a:off x="1916817" y="5339276"/>
              <a:ext cx="1422604" cy="246517"/>
            </a:xfrm>
            <a:prstGeom prst="rect">
              <a:avLst/>
            </a:prstGeom>
            <a:noFill/>
          </p:spPr>
          <p:txBody>
            <a:bodyPr wrap="square" rtlCol="0">
              <a:spAutoFit/>
            </a:bodyPr>
            <a:lstStyle/>
            <a:p>
              <a:pPr lvl="0"/>
              <a:r>
                <a:rPr lang="en-US" sz="2000" b="1" dirty="0">
                  <a:latin typeface="Public Sans" pitchFamily="2" charset="0"/>
                </a:rPr>
                <a:t>Unexplained bias</a:t>
              </a:r>
            </a:p>
          </p:txBody>
        </p:sp>
        <p:sp>
          <p:nvSpPr>
            <p:cNvPr id="35" name="Chevron 37">
              <a:extLst>
                <a:ext uri="{FF2B5EF4-FFF2-40B4-BE49-F238E27FC236}">
                  <a16:creationId xmlns:a16="http://schemas.microsoft.com/office/drawing/2014/main" id="{19183AD3-CB53-E42E-3F08-360754F0E357}"/>
                </a:ext>
              </a:extLst>
            </p:cNvPr>
            <p:cNvSpPr/>
            <p:nvPr/>
          </p:nvSpPr>
          <p:spPr>
            <a:xfrm>
              <a:off x="4785868" y="5339276"/>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Public Sans" pitchFamily="2" charset="0"/>
              </a:endParaRPr>
            </a:p>
          </p:txBody>
        </p:sp>
        <p:sp>
          <p:nvSpPr>
            <p:cNvPr id="42" name="TextBox 41">
              <a:extLst>
                <a:ext uri="{FF2B5EF4-FFF2-40B4-BE49-F238E27FC236}">
                  <a16:creationId xmlns:a16="http://schemas.microsoft.com/office/drawing/2014/main" id="{3CF3161C-47DA-154C-47FD-40DAE5D2D9A0}"/>
                </a:ext>
              </a:extLst>
            </p:cNvPr>
            <p:cNvSpPr txBox="1"/>
            <p:nvPr/>
          </p:nvSpPr>
          <p:spPr>
            <a:xfrm>
              <a:off x="5606146" y="1891320"/>
              <a:ext cx="5808425" cy="227554"/>
            </a:xfrm>
            <a:prstGeom prst="rect">
              <a:avLst/>
            </a:prstGeom>
            <a:noFill/>
          </p:spPr>
          <p:txBody>
            <a:bodyPr wrap="square">
              <a:spAutoFit/>
            </a:bodyPr>
            <a:lstStyle/>
            <a:p>
              <a:r>
                <a:rPr lang="en-US" sz="1800" dirty="0">
                  <a:latin typeface="Public Sans" pitchFamily="2" charset="0"/>
                </a:rPr>
                <a:t>Are Aboriginal people less likely to be eligible for cannabis cautions?</a:t>
              </a:r>
              <a:endParaRPr lang="en-IN" sz="1800" dirty="0">
                <a:latin typeface="Public Sans" pitchFamily="2" charset="0"/>
              </a:endParaRPr>
            </a:p>
          </p:txBody>
        </p:sp>
        <p:sp>
          <p:nvSpPr>
            <p:cNvPr id="43" name="TextBox 42">
              <a:extLst>
                <a:ext uri="{FF2B5EF4-FFF2-40B4-BE49-F238E27FC236}">
                  <a16:creationId xmlns:a16="http://schemas.microsoft.com/office/drawing/2014/main" id="{1474EE13-7FA6-A89C-4B9E-0E2055DAD5CD}"/>
                </a:ext>
              </a:extLst>
            </p:cNvPr>
            <p:cNvSpPr txBox="1"/>
            <p:nvPr/>
          </p:nvSpPr>
          <p:spPr>
            <a:xfrm>
              <a:off x="5606146" y="3102493"/>
              <a:ext cx="5808425" cy="398219"/>
            </a:xfrm>
            <a:prstGeom prst="rect">
              <a:avLst/>
            </a:prstGeom>
            <a:noFill/>
          </p:spPr>
          <p:txBody>
            <a:bodyPr wrap="square">
              <a:spAutoFit/>
            </a:bodyPr>
            <a:lstStyle/>
            <a:p>
              <a:r>
                <a:rPr lang="en-US" sz="1800" dirty="0">
                  <a:latin typeface="Public Sans" pitchFamily="2" charset="0"/>
                </a:rPr>
                <a:t>Are eligible Aboriginal offenders more likely to have risk factors reducing their likelihood of receiving a caution?</a:t>
              </a:r>
              <a:endParaRPr lang="en-IN" sz="1800" dirty="0">
                <a:latin typeface="Public Sans" pitchFamily="2" charset="0"/>
              </a:endParaRPr>
            </a:p>
          </p:txBody>
        </p:sp>
        <p:sp>
          <p:nvSpPr>
            <p:cNvPr id="44" name="TextBox 43">
              <a:extLst>
                <a:ext uri="{FF2B5EF4-FFF2-40B4-BE49-F238E27FC236}">
                  <a16:creationId xmlns:a16="http://schemas.microsoft.com/office/drawing/2014/main" id="{8F0D6900-87D5-CE80-E9CC-75F3F45F7810}"/>
                </a:ext>
              </a:extLst>
            </p:cNvPr>
            <p:cNvSpPr txBox="1"/>
            <p:nvPr/>
          </p:nvSpPr>
          <p:spPr>
            <a:xfrm>
              <a:off x="5606146" y="4213110"/>
              <a:ext cx="5808425" cy="398219"/>
            </a:xfrm>
            <a:prstGeom prst="rect">
              <a:avLst/>
            </a:prstGeom>
            <a:noFill/>
          </p:spPr>
          <p:txBody>
            <a:bodyPr wrap="square">
              <a:spAutoFit/>
            </a:bodyPr>
            <a:lstStyle/>
            <a:p>
              <a:r>
                <a:rPr lang="en-US" sz="1800" dirty="0">
                  <a:latin typeface="Public Sans" pitchFamily="2" charset="0"/>
                </a:rPr>
                <a:t>Are Aboriginal offenders more likely to be caught with cannabis in police areas that are less likely to issue cannabis cautions?</a:t>
              </a:r>
              <a:endParaRPr lang="en-IN" sz="1800" dirty="0">
                <a:latin typeface="Public Sans" pitchFamily="2" charset="0"/>
              </a:endParaRPr>
            </a:p>
          </p:txBody>
        </p:sp>
        <p:sp>
          <p:nvSpPr>
            <p:cNvPr id="47" name="TextBox 46">
              <a:extLst>
                <a:ext uri="{FF2B5EF4-FFF2-40B4-BE49-F238E27FC236}">
                  <a16:creationId xmlns:a16="http://schemas.microsoft.com/office/drawing/2014/main" id="{626E8375-1789-CFA4-C410-BEEE94F1E814}"/>
                </a:ext>
              </a:extLst>
            </p:cNvPr>
            <p:cNvSpPr txBox="1"/>
            <p:nvPr/>
          </p:nvSpPr>
          <p:spPr>
            <a:xfrm>
              <a:off x="5606146" y="5323728"/>
              <a:ext cx="5808425" cy="398219"/>
            </a:xfrm>
            <a:prstGeom prst="rect">
              <a:avLst/>
            </a:prstGeom>
            <a:noFill/>
          </p:spPr>
          <p:txBody>
            <a:bodyPr wrap="square">
              <a:spAutoFit/>
            </a:bodyPr>
            <a:lstStyle/>
            <a:p>
              <a:r>
                <a:rPr lang="en-US" sz="1800" dirty="0">
                  <a:latin typeface="Public Sans" pitchFamily="2" charset="0"/>
                </a:rPr>
                <a:t>Are Aboriginal offenders less likely to be cautioned than similar non-Aboriginal offenders?</a:t>
              </a:r>
              <a:endParaRPr lang="en-IN" sz="1800" dirty="0">
                <a:latin typeface="Public Sans" pitchFamily="2" charset="0"/>
              </a:endParaRPr>
            </a:p>
          </p:txBody>
        </p:sp>
        <p:sp>
          <p:nvSpPr>
            <p:cNvPr id="49" name="Shape 3619">
              <a:extLst>
                <a:ext uri="{FF2B5EF4-FFF2-40B4-BE49-F238E27FC236}">
                  <a16:creationId xmlns:a16="http://schemas.microsoft.com/office/drawing/2014/main" id="{6E29B4CB-5A58-481D-A0DB-ACE6D4FB1EBC}"/>
                </a:ext>
              </a:extLst>
            </p:cNvPr>
            <p:cNvSpPr/>
            <p:nvPr/>
          </p:nvSpPr>
          <p:spPr>
            <a:xfrm>
              <a:off x="3742022" y="5399021"/>
              <a:ext cx="455445" cy="372633"/>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1" name="Shape 3664">
              <a:extLst>
                <a:ext uri="{FF2B5EF4-FFF2-40B4-BE49-F238E27FC236}">
                  <a16:creationId xmlns:a16="http://schemas.microsoft.com/office/drawing/2014/main" id="{8FE271DA-1C6B-000B-AA61-BEC6C6094703}"/>
                </a:ext>
              </a:extLst>
            </p:cNvPr>
            <p:cNvSpPr/>
            <p:nvPr/>
          </p:nvSpPr>
          <p:spPr>
            <a:xfrm>
              <a:off x="3742022" y="3129627"/>
              <a:ext cx="455445" cy="455443"/>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2" name="Shape 3675">
              <a:extLst>
                <a:ext uri="{FF2B5EF4-FFF2-40B4-BE49-F238E27FC236}">
                  <a16:creationId xmlns:a16="http://schemas.microsoft.com/office/drawing/2014/main" id="{465ABC3D-74E2-A6D6-5AB7-E61146A41D18}"/>
                </a:ext>
              </a:extLst>
            </p:cNvPr>
            <p:cNvSpPr/>
            <p:nvPr/>
          </p:nvSpPr>
          <p:spPr>
            <a:xfrm>
              <a:off x="3742022" y="2033113"/>
              <a:ext cx="455445" cy="372633"/>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70"/>
                    <a:pt x="8617" y="4800"/>
                    <a:pt x="8345" y="4800"/>
                  </a:cubicBezTo>
                  <a:lnTo>
                    <a:pt x="5400" y="4800"/>
                  </a:lnTo>
                  <a:cubicBezTo>
                    <a:pt x="5129" y="4800"/>
                    <a:pt x="4909" y="5070"/>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70"/>
                    <a:pt x="18926" y="16801"/>
                    <a:pt x="18655" y="16801"/>
                  </a:cubicBezTo>
                  <a:lnTo>
                    <a:pt x="18655" y="3601"/>
                  </a:lnTo>
                  <a:lnTo>
                    <a:pt x="20618" y="3601"/>
                  </a:lnTo>
                  <a:cubicBezTo>
                    <a:pt x="20618" y="3601"/>
                    <a:pt x="20618" y="20400"/>
                    <a:pt x="20618" y="20400"/>
                  </a:cubicBezTo>
                  <a:close/>
                  <a:moveTo>
                    <a:pt x="17673" y="16801"/>
                  </a:moveTo>
                  <a:cubicBezTo>
                    <a:pt x="17401" y="16801"/>
                    <a:pt x="17182" y="17070"/>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70"/>
                    <a:pt x="4199" y="16801"/>
                    <a:pt x="3927" y="16801"/>
                  </a:cubicBezTo>
                  <a:lnTo>
                    <a:pt x="3927" y="3601"/>
                  </a:lnTo>
                  <a:lnTo>
                    <a:pt x="17673" y="3601"/>
                  </a:lnTo>
                  <a:cubicBezTo>
                    <a:pt x="17673" y="3601"/>
                    <a:pt x="17673" y="16801"/>
                    <a:pt x="17673" y="16801"/>
                  </a:cubicBezTo>
                  <a:close/>
                  <a:moveTo>
                    <a:pt x="2945" y="16801"/>
                  </a:moveTo>
                  <a:cubicBezTo>
                    <a:pt x="2674" y="16801"/>
                    <a:pt x="2455" y="17070"/>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70"/>
                    <a:pt x="6653" y="7200"/>
                    <a:pt x="6382" y="7200"/>
                  </a:cubicBezTo>
                  <a:lnTo>
                    <a:pt x="5400" y="7200"/>
                  </a:lnTo>
                  <a:cubicBezTo>
                    <a:pt x="5129" y="7200"/>
                    <a:pt x="4909" y="7470"/>
                    <a:pt x="4909" y="7800"/>
                  </a:cubicBezTo>
                  <a:cubicBezTo>
                    <a:pt x="4909" y="8132"/>
                    <a:pt x="5129" y="8400"/>
                    <a:pt x="5400" y="8400"/>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3" name="Shape 3784">
              <a:extLst>
                <a:ext uri="{FF2B5EF4-FFF2-40B4-BE49-F238E27FC236}">
                  <a16:creationId xmlns:a16="http://schemas.microsoft.com/office/drawing/2014/main" id="{9797BE88-7AB3-61D9-83E5-6F99CBE896E1}"/>
                </a:ext>
              </a:extLst>
            </p:cNvPr>
            <p:cNvSpPr/>
            <p:nvPr/>
          </p:nvSpPr>
          <p:spPr>
            <a:xfrm>
              <a:off x="3742022" y="4254466"/>
              <a:ext cx="455445" cy="455443"/>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20"/>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20"/>
                    <a:pt x="16320" y="20344"/>
                    <a:pt x="11291" y="20593"/>
                  </a:cubicBezTo>
                  <a:moveTo>
                    <a:pt x="10800" y="1"/>
                  </a:moveTo>
                  <a:cubicBezTo>
                    <a:pt x="10800" y="1"/>
                    <a:pt x="10800" y="0"/>
                    <a:pt x="10800" y="0"/>
                  </a:cubicBezTo>
                  <a:cubicBezTo>
                    <a:pt x="10800" y="0"/>
                    <a:pt x="10800" y="1"/>
                    <a:pt x="10800" y="1"/>
                  </a:cubicBezTo>
                  <a:cubicBezTo>
                    <a:pt x="4835" y="1"/>
                    <a:pt x="0" y="4836"/>
                    <a:pt x="0" y="10800"/>
                  </a:cubicBezTo>
                  <a:cubicBezTo>
                    <a:pt x="0" y="16765"/>
                    <a:pt x="4835" y="21600"/>
                    <a:pt x="10800" y="21600"/>
                  </a:cubicBezTo>
                  <a:cubicBezTo>
                    <a:pt x="16765" y="21600"/>
                    <a:pt x="21600" y="16765"/>
                    <a:pt x="21600" y="10800"/>
                  </a:cubicBezTo>
                  <a:cubicBezTo>
                    <a:pt x="21600" y="4836"/>
                    <a:pt x="16765" y="1"/>
                    <a:pt x="10800" y="1"/>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grpSp>
      <p:sp>
        <p:nvSpPr>
          <p:cNvPr id="2" name="Rectangle 1">
            <a:extLst>
              <a:ext uri="{FF2B5EF4-FFF2-40B4-BE49-F238E27FC236}">
                <a16:creationId xmlns:a16="http://schemas.microsoft.com/office/drawing/2014/main" id="{8FC9F948-D5A2-93FD-3837-E1ABF0F11A88}"/>
              </a:ext>
            </a:extLst>
          </p:cNvPr>
          <p:cNvSpPr/>
          <p:nvPr/>
        </p:nvSpPr>
        <p:spPr>
          <a:xfrm>
            <a:off x="2126255" y="1663547"/>
            <a:ext cx="15390564" cy="2081266"/>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3861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38B011C-DD5A-FFCE-9ABA-AB3ACC432032}"/>
              </a:ext>
            </a:extLst>
          </p:cNvPr>
          <p:cNvSpPr txBox="1"/>
          <p:nvPr/>
        </p:nvSpPr>
        <p:spPr>
          <a:xfrm>
            <a:off x="852054" y="498948"/>
            <a:ext cx="16272163" cy="654475"/>
          </a:xfrm>
          <a:prstGeom prst="rect">
            <a:avLst/>
          </a:prstGeom>
          <a:noFill/>
        </p:spPr>
        <p:txBody>
          <a:bodyPr wrap="square">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adults are overrepresented in the NSW criminal justice system</a:t>
            </a:r>
          </a:p>
        </p:txBody>
      </p:sp>
      <p:sp>
        <p:nvSpPr>
          <p:cNvPr id="8" name="TextBox 7">
            <a:extLst>
              <a:ext uri="{FF2B5EF4-FFF2-40B4-BE49-F238E27FC236}">
                <a16:creationId xmlns:a16="http://schemas.microsoft.com/office/drawing/2014/main" id="{50FA8666-88B7-85D7-04AC-D86CC31A076A}"/>
              </a:ext>
            </a:extLst>
          </p:cNvPr>
          <p:cNvSpPr txBox="1"/>
          <p:nvPr/>
        </p:nvSpPr>
        <p:spPr>
          <a:xfrm>
            <a:off x="738799" y="3974278"/>
            <a:ext cx="4095303" cy="923330"/>
          </a:xfrm>
          <a:prstGeom prst="rect">
            <a:avLst/>
          </a:prstGeom>
          <a:noFill/>
        </p:spPr>
        <p:txBody>
          <a:bodyPr wrap="square" lIns="0" tIns="0" rIns="0" bIns="0" rtlCol="0">
            <a:spAutoFit/>
          </a:bodyPr>
          <a:lstStyle/>
          <a:p>
            <a:pPr>
              <a:spcBef>
                <a:spcPts val="900"/>
              </a:spcBef>
            </a:pPr>
            <a:r>
              <a:rPr lang="en-AU" sz="6000" dirty="0">
                <a:solidFill>
                  <a:schemeClr val="bg1"/>
                </a:solidFill>
                <a:latin typeface="Public Sans" pitchFamily="2" charset="0"/>
              </a:rPr>
              <a:t>$21.7</a:t>
            </a:r>
            <a:r>
              <a:rPr lang="en-AU" sz="4000" dirty="0">
                <a:solidFill>
                  <a:schemeClr val="bg1"/>
                </a:solidFill>
                <a:latin typeface="Public Sans" pitchFamily="2" charset="0"/>
              </a:rPr>
              <a:t>b</a:t>
            </a:r>
            <a:endParaRPr lang="en-AU" sz="3600" dirty="0">
              <a:solidFill>
                <a:schemeClr val="bg1"/>
              </a:solidFill>
              <a:latin typeface="Public Sans" pitchFamily="2" charset="0"/>
            </a:endParaRPr>
          </a:p>
        </p:txBody>
      </p:sp>
      <p:sp>
        <p:nvSpPr>
          <p:cNvPr id="49" name="TextBox 48">
            <a:extLst>
              <a:ext uri="{FF2B5EF4-FFF2-40B4-BE49-F238E27FC236}">
                <a16:creationId xmlns:a16="http://schemas.microsoft.com/office/drawing/2014/main" id="{A5501C0D-176D-4968-0EBF-E48764540495}"/>
              </a:ext>
            </a:extLst>
          </p:cNvPr>
          <p:cNvSpPr txBox="1"/>
          <p:nvPr/>
        </p:nvSpPr>
        <p:spPr>
          <a:xfrm>
            <a:off x="1257153" y="3995774"/>
            <a:ext cx="2186392" cy="2400657"/>
          </a:xfrm>
          <a:prstGeom prst="rect">
            <a:avLst/>
          </a:prstGeom>
          <a:noFill/>
        </p:spPr>
        <p:txBody>
          <a:bodyPr wrap="square" lIns="0" tIns="0" rIns="0" bIns="0" rtlCol="0">
            <a:spAutoFit/>
          </a:bodyPr>
          <a:lstStyle/>
          <a:p>
            <a:pPr algn="ctr">
              <a:spcBef>
                <a:spcPts val="900"/>
              </a:spcBef>
            </a:pPr>
            <a:r>
              <a:rPr lang="en-AU" sz="7200" dirty="0">
                <a:solidFill>
                  <a:srgbClr val="4324C6"/>
                </a:solidFill>
                <a:latin typeface="Public Sans" pitchFamily="2" charset="0"/>
              </a:rPr>
              <a:t>15%</a:t>
            </a:r>
            <a:br>
              <a:rPr lang="en-AU" sz="4000" dirty="0">
                <a:solidFill>
                  <a:srgbClr val="4324C6"/>
                </a:solidFill>
                <a:latin typeface="Public Sans" pitchFamily="2" charset="0"/>
              </a:rPr>
            </a:br>
            <a:r>
              <a:rPr lang="en-AU" sz="2800" dirty="0">
                <a:solidFill>
                  <a:srgbClr val="4324C6"/>
                </a:solidFill>
                <a:latin typeface="Public Sans" pitchFamily="2" charset="0"/>
              </a:rPr>
              <a:t>of adults proceeded to court</a:t>
            </a:r>
          </a:p>
        </p:txBody>
      </p:sp>
      <p:sp>
        <p:nvSpPr>
          <p:cNvPr id="50" name="TextBox 49">
            <a:extLst>
              <a:ext uri="{FF2B5EF4-FFF2-40B4-BE49-F238E27FC236}">
                <a16:creationId xmlns:a16="http://schemas.microsoft.com/office/drawing/2014/main" id="{92F6014A-F640-CAEB-07ED-EA541A395EDA}"/>
              </a:ext>
            </a:extLst>
          </p:cNvPr>
          <p:cNvSpPr txBox="1"/>
          <p:nvPr/>
        </p:nvSpPr>
        <p:spPr>
          <a:xfrm>
            <a:off x="779730" y="7447021"/>
            <a:ext cx="3128927" cy="1969770"/>
          </a:xfrm>
          <a:prstGeom prst="rect">
            <a:avLst/>
          </a:prstGeom>
          <a:noFill/>
        </p:spPr>
        <p:txBody>
          <a:bodyPr wrap="square" lIns="0" tIns="0" rIns="0" bIns="0" rtlCol="0">
            <a:spAutoFit/>
          </a:bodyPr>
          <a:lstStyle/>
          <a:p>
            <a:pPr algn="ctr">
              <a:spcBef>
                <a:spcPts val="900"/>
              </a:spcBef>
            </a:pPr>
            <a:r>
              <a:rPr lang="en-AU" sz="7200" dirty="0">
                <a:solidFill>
                  <a:srgbClr val="4324C6"/>
                </a:solidFill>
                <a:latin typeface="Public Sans" pitchFamily="2" charset="0"/>
              </a:rPr>
              <a:t>42%</a:t>
            </a:r>
            <a:br>
              <a:rPr lang="en-AU" sz="4000" dirty="0">
                <a:solidFill>
                  <a:srgbClr val="4324C6"/>
                </a:solidFill>
                <a:latin typeface="Public Sans" pitchFamily="2" charset="0"/>
              </a:rPr>
            </a:br>
            <a:r>
              <a:rPr lang="en-AU" sz="2800" dirty="0">
                <a:solidFill>
                  <a:srgbClr val="4324C6"/>
                </a:solidFill>
                <a:latin typeface="Public Sans" pitchFamily="2" charset="0"/>
              </a:rPr>
              <a:t>of adult prison sentences</a:t>
            </a:r>
          </a:p>
        </p:txBody>
      </p:sp>
      <p:sp>
        <p:nvSpPr>
          <p:cNvPr id="62" name="TextBox 61">
            <a:extLst>
              <a:ext uri="{FF2B5EF4-FFF2-40B4-BE49-F238E27FC236}">
                <a16:creationId xmlns:a16="http://schemas.microsoft.com/office/drawing/2014/main" id="{A5501C0D-176D-4968-0EBF-E48764540495}"/>
              </a:ext>
            </a:extLst>
          </p:cNvPr>
          <p:cNvSpPr txBox="1"/>
          <p:nvPr/>
        </p:nvSpPr>
        <p:spPr>
          <a:xfrm>
            <a:off x="1050590" y="1719360"/>
            <a:ext cx="2820507" cy="1538883"/>
          </a:xfrm>
          <a:prstGeom prst="rect">
            <a:avLst/>
          </a:prstGeom>
          <a:noFill/>
        </p:spPr>
        <p:txBody>
          <a:bodyPr wrap="square" lIns="0" tIns="0" rIns="0" bIns="0" rtlCol="0">
            <a:spAutoFit/>
          </a:bodyPr>
          <a:lstStyle/>
          <a:p>
            <a:pPr algn="ctr">
              <a:spcBef>
                <a:spcPts val="900"/>
              </a:spcBef>
            </a:pPr>
            <a:r>
              <a:rPr lang="en-AU" sz="7200" dirty="0">
                <a:solidFill>
                  <a:srgbClr val="4324C6"/>
                </a:solidFill>
                <a:latin typeface="Public Sans" pitchFamily="2" charset="0"/>
              </a:rPr>
              <a:t>2.7%</a:t>
            </a:r>
            <a:br>
              <a:rPr lang="en-AU" sz="4000" dirty="0">
                <a:solidFill>
                  <a:srgbClr val="4324C6"/>
                </a:solidFill>
                <a:latin typeface="Public Sans" pitchFamily="2" charset="0"/>
              </a:rPr>
            </a:br>
            <a:r>
              <a:rPr lang="en-AU" sz="2800" dirty="0">
                <a:solidFill>
                  <a:srgbClr val="4324C6"/>
                </a:solidFill>
                <a:latin typeface="Public Sans" pitchFamily="2" charset="0"/>
              </a:rPr>
              <a:t>of NSW adults</a:t>
            </a:r>
            <a:endParaRPr lang="en-AU" sz="4400" dirty="0">
              <a:solidFill>
                <a:srgbClr val="4324C6"/>
              </a:solidFill>
              <a:latin typeface="Public Sans" pitchFamily="2" charset="0"/>
            </a:endParaRPr>
          </a:p>
        </p:txBody>
      </p:sp>
      <p:sp>
        <p:nvSpPr>
          <p:cNvPr id="148" name="TextBox 147">
            <a:extLst>
              <a:ext uri="{FF2B5EF4-FFF2-40B4-BE49-F238E27FC236}">
                <a16:creationId xmlns:a16="http://schemas.microsoft.com/office/drawing/2014/main" id="{66594B83-9CAF-1087-AED2-9B0B61831EA3}"/>
              </a:ext>
            </a:extLst>
          </p:cNvPr>
          <p:cNvSpPr txBox="1"/>
          <p:nvPr/>
        </p:nvSpPr>
        <p:spPr>
          <a:xfrm>
            <a:off x="419092" y="9823308"/>
            <a:ext cx="14085116" cy="335413"/>
          </a:xfrm>
          <a:prstGeom prst="rect">
            <a:avLst/>
          </a:prstGeom>
          <a:noFill/>
          <a:ln>
            <a:noFill/>
          </a:ln>
        </p:spPr>
        <p:txBody>
          <a:bodyPr wrap="square" rtlCol="0">
            <a:spAutoFit/>
          </a:bodyPr>
          <a:lstStyle/>
          <a:p>
            <a:pPr defTabSz="1028700">
              <a:lnSpc>
                <a:spcPct val="150000"/>
              </a:lnSpc>
              <a:defRPr/>
            </a:pPr>
            <a:r>
              <a:rPr lang="en-AU" sz="1200" dirty="0">
                <a:solidFill>
                  <a:prstClr val="black"/>
                </a:solidFill>
                <a:latin typeface="Public Sans" pitchFamily="2" charset="0"/>
              </a:rPr>
              <a:t>Source: ABS, 2021; BOCSAR, 2023  </a:t>
            </a:r>
          </a:p>
        </p:txBody>
      </p:sp>
      <p:grpSp>
        <p:nvGrpSpPr>
          <p:cNvPr id="158" name="Group 157"/>
          <p:cNvGrpSpPr/>
          <p:nvPr/>
        </p:nvGrpSpPr>
        <p:grpSpPr>
          <a:xfrm>
            <a:off x="3558555" y="1976567"/>
            <a:ext cx="13219918" cy="1077843"/>
            <a:chOff x="2543658" y="2705185"/>
            <a:chExt cx="9040173" cy="737061"/>
          </a:xfrm>
        </p:grpSpPr>
        <p:grpSp>
          <p:nvGrpSpPr>
            <p:cNvPr id="157" name="Group 156"/>
            <p:cNvGrpSpPr/>
            <p:nvPr/>
          </p:nvGrpSpPr>
          <p:grpSpPr>
            <a:xfrm>
              <a:off x="2543658" y="2705185"/>
              <a:ext cx="9040173" cy="737061"/>
              <a:chOff x="2543658" y="2705185"/>
              <a:chExt cx="9040173" cy="737061"/>
            </a:xfrm>
          </p:grpSpPr>
          <p:grpSp>
            <p:nvGrpSpPr>
              <p:cNvPr id="69" name="Group 68"/>
              <p:cNvGrpSpPr/>
              <p:nvPr/>
            </p:nvGrpSpPr>
            <p:grpSpPr>
              <a:xfrm>
                <a:off x="2543658" y="2726812"/>
                <a:ext cx="4638087" cy="715434"/>
                <a:chOff x="2643673" y="1821309"/>
                <a:chExt cx="9159344" cy="1412846"/>
              </a:xfrm>
            </p:grpSpPr>
            <p:grpSp>
              <p:nvGrpSpPr>
                <p:cNvPr id="10" name="Group 9">
                  <a:extLst>
                    <a:ext uri="{FF2B5EF4-FFF2-40B4-BE49-F238E27FC236}">
                      <a16:creationId xmlns:a16="http://schemas.microsoft.com/office/drawing/2014/main" id="{0606FEF8-7071-999D-2BB4-FB11F1D09619}"/>
                    </a:ext>
                  </a:extLst>
                </p:cNvPr>
                <p:cNvGrpSpPr/>
                <p:nvPr/>
              </p:nvGrpSpPr>
              <p:grpSpPr>
                <a:xfrm>
                  <a:off x="2643673" y="1821309"/>
                  <a:ext cx="9159344" cy="1412846"/>
                  <a:chOff x="8130194" y="3984470"/>
                  <a:chExt cx="7513881" cy="1159030"/>
                </a:xfrm>
              </p:grpSpPr>
              <p:pic>
                <p:nvPicPr>
                  <p:cNvPr id="11"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0194" y="3984470"/>
                    <a:ext cx="1159030" cy="1159030"/>
                  </a:xfrm>
                  <a:prstGeom prst="rect">
                    <a:avLst/>
                  </a:prstGeom>
                </p:spPr>
              </p:pic>
              <p:pic>
                <p:nvPicPr>
                  <p:cNvPr id="13"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7083" y="3984470"/>
                    <a:ext cx="1159030" cy="1159030"/>
                  </a:xfrm>
                  <a:prstGeom prst="rect">
                    <a:avLst/>
                  </a:prstGeom>
                </p:spPr>
              </p:pic>
              <p:pic>
                <p:nvPicPr>
                  <p:cNvPr id="14" name="Graphic 58" descr="Man with solid fill">
                    <a:extLst>
                      <a:ext uri="{FF2B5EF4-FFF2-40B4-BE49-F238E27FC236}">
                        <a16:creationId xmlns:a16="http://schemas.microsoft.com/office/drawing/2014/main" id="{63429A4E-98AB-E0E4-D689-D5D3F96A1E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62508" y="3984470"/>
                    <a:ext cx="1159030" cy="1159030"/>
                  </a:xfrm>
                  <a:prstGeom prst="rect">
                    <a:avLst/>
                  </a:prstGeom>
                </p:spPr>
              </p:pic>
              <p:pic>
                <p:nvPicPr>
                  <p:cNvPr id="15" name="Graphic 60" descr="Man with solid fill">
                    <a:extLst>
                      <a:ext uri="{FF2B5EF4-FFF2-40B4-BE49-F238E27FC236}">
                        <a16:creationId xmlns:a16="http://schemas.microsoft.com/office/drawing/2014/main" id="{88465176-F0CD-0C10-3AD8-96E39C6D21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57393" y="3984470"/>
                    <a:ext cx="1159030" cy="1159030"/>
                  </a:xfrm>
                  <a:prstGeom prst="rect">
                    <a:avLst/>
                  </a:prstGeom>
                </p:spPr>
              </p:pic>
              <p:pic>
                <p:nvPicPr>
                  <p:cNvPr id="16" name="Graphic 61" descr="Man with solid fill">
                    <a:extLst>
                      <a:ext uri="{FF2B5EF4-FFF2-40B4-BE49-F238E27FC236}">
                        <a16:creationId xmlns:a16="http://schemas.microsoft.com/office/drawing/2014/main" id="{B02A6CD8-2041-9481-B017-CFB5AB90D2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62817" y="3984470"/>
                    <a:ext cx="1159030" cy="1159030"/>
                  </a:xfrm>
                  <a:prstGeom prst="rect">
                    <a:avLst/>
                  </a:prstGeom>
                </p:spPr>
              </p:pic>
              <p:pic>
                <p:nvPicPr>
                  <p:cNvPr id="17" name="Graphic 62" descr="Man with solid fill">
                    <a:extLst>
                      <a:ext uri="{FF2B5EF4-FFF2-40B4-BE49-F238E27FC236}">
                        <a16:creationId xmlns:a16="http://schemas.microsoft.com/office/drawing/2014/main" id="{CA60A168-59A3-4DDF-AECF-7311529EC5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76177" y="3984470"/>
                    <a:ext cx="1159030" cy="1159030"/>
                  </a:xfrm>
                  <a:prstGeom prst="rect">
                    <a:avLst/>
                  </a:prstGeom>
                </p:spPr>
              </p:pic>
              <p:pic>
                <p:nvPicPr>
                  <p:cNvPr id="18" name="Graphic 63" descr="Man with solid fill">
                    <a:extLst>
                      <a:ext uri="{FF2B5EF4-FFF2-40B4-BE49-F238E27FC236}">
                        <a16:creationId xmlns:a16="http://schemas.microsoft.com/office/drawing/2014/main" id="{0BFE3D7F-0727-2ACD-51BC-4CC85AABAB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81602" y="3984470"/>
                    <a:ext cx="1159030" cy="1159030"/>
                  </a:xfrm>
                  <a:prstGeom prst="rect">
                    <a:avLst/>
                  </a:prstGeom>
                </p:spPr>
              </p:pic>
              <p:pic>
                <p:nvPicPr>
                  <p:cNvPr id="19" name="Graphic 65" descr="Man with solid fill">
                    <a:extLst>
                      <a:ext uri="{FF2B5EF4-FFF2-40B4-BE49-F238E27FC236}">
                        <a16:creationId xmlns:a16="http://schemas.microsoft.com/office/drawing/2014/main" id="{7F680419-F5BB-9E88-C6ED-0A1EC77C84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85045" y="3984470"/>
                    <a:ext cx="1159030" cy="1159030"/>
                  </a:xfrm>
                  <a:prstGeom prst="rect">
                    <a:avLst/>
                  </a:prstGeom>
                </p:spPr>
              </p:pic>
            </p:grpSp>
            <p:pic>
              <p:nvPicPr>
                <p:cNvPr id="68"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8085" y="1821309"/>
                  <a:ext cx="1412846" cy="1412846"/>
                </a:xfrm>
                <a:prstGeom prst="rect">
                  <a:avLst/>
                </a:prstGeom>
              </p:spPr>
            </p:pic>
          </p:grpSp>
          <p:grpSp>
            <p:nvGrpSpPr>
              <p:cNvPr id="120" name="Group 119"/>
              <p:cNvGrpSpPr/>
              <p:nvPr/>
            </p:nvGrpSpPr>
            <p:grpSpPr>
              <a:xfrm>
                <a:off x="6879146" y="2705185"/>
                <a:ext cx="4704685" cy="736841"/>
                <a:chOff x="7103999" y="1835416"/>
                <a:chExt cx="4704685" cy="736841"/>
              </a:xfrm>
            </p:grpSpPr>
            <p:grpSp>
              <p:nvGrpSpPr>
                <p:cNvPr id="94" name="Group 93"/>
                <p:cNvGrpSpPr/>
                <p:nvPr/>
              </p:nvGrpSpPr>
              <p:grpSpPr>
                <a:xfrm>
                  <a:off x="8058991" y="1835416"/>
                  <a:ext cx="3749693" cy="736841"/>
                  <a:chOff x="13097817" y="-49432"/>
                  <a:chExt cx="7404933" cy="1455132"/>
                </a:xfrm>
              </p:grpSpPr>
              <p:grpSp>
                <p:nvGrpSpPr>
                  <p:cNvPr id="95" name="Group 94">
                    <a:extLst>
                      <a:ext uri="{FF2B5EF4-FFF2-40B4-BE49-F238E27FC236}">
                        <a16:creationId xmlns:a16="http://schemas.microsoft.com/office/drawing/2014/main" id="{0606FEF8-7071-999D-2BB4-FB11F1D09619}"/>
                      </a:ext>
                    </a:extLst>
                  </p:cNvPr>
                  <p:cNvGrpSpPr/>
                  <p:nvPr/>
                </p:nvGrpSpPr>
                <p:grpSpPr>
                  <a:xfrm>
                    <a:off x="13936060" y="-49432"/>
                    <a:ext cx="6566690" cy="1455132"/>
                    <a:chOff x="17393921" y="2449797"/>
                    <a:chExt cx="5386994" cy="1193728"/>
                  </a:xfrm>
                </p:grpSpPr>
                <p:pic>
                  <p:nvPicPr>
                    <p:cNvPr id="99"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393921" y="2449805"/>
                      <a:ext cx="1159030" cy="1159030"/>
                    </a:xfrm>
                    <a:prstGeom prst="rect">
                      <a:avLst/>
                    </a:prstGeom>
                  </p:spPr>
                </p:pic>
                <p:pic>
                  <p:nvPicPr>
                    <p:cNvPr id="100" name="Graphic 58" descr="Man with solid fill">
                      <a:extLst>
                        <a:ext uri="{FF2B5EF4-FFF2-40B4-BE49-F238E27FC236}">
                          <a16:creationId xmlns:a16="http://schemas.microsoft.com/office/drawing/2014/main" id="{63429A4E-98AB-E0E4-D689-D5D3F96A1E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99346" y="2449805"/>
                      <a:ext cx="1159030" cy="1159030"/>
                    </a:xfrm>
                    <a:prstGeom prst="rect">
                      <a:avLst/>
                    </a:prstGeom>
                  </p:spPr>
                </p:pic>
                <p:pic>
                  <p:nvPicPr>
                    <p:cNvPr id="101" name="Graphic 60" descr="Man with solid fill">
                      <a:extLst>
                        <a:ext uri="{FF2B5EF4-FFF2-40B4-BE49-F238E27FC236}">
                          <a16:creationId xmlns:a16="http://schemas.microsoft.com/office/drawing/2014/main" id="{88465176-F0CD-0C10-3AD8-96E39C6D21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94229" y="2449805"/>
                      <a:ext cx="1159030" cy="1159030"/>
                    </a:xfrm>
                    <a:prstGeom prst="rect">
                      <a:avLst/>
                    </a:prstGeom>
                  </p:spPr>
                </p:pic>
                <p:pic>
                  <p:nvPicPr>
                    <p:cNvPr id="102" name="Graphic 61" descr="Man with solid fill">
                      <a:extLst>
                        <a:ext uri="{FF2B5EF4-FFF2-40B4-BE49-F238E27FC236}">
                          <a16:creationId xmlns:a16="http://schemas.microsoft.com/office/drawing/2014/main" id="{B02A6CD8-2041-9481-B017-CFB5AB90D2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99654" y="2449805"/>
                      <a:ext cx="1159030" cy="1159030"/>
                    </a:xfrm>
                    <a:prstGeom prst="rect">
                      <a:avLst/>
                    </a:prstGeom>
                  </p:spPr>
                </p:pic>
                <p:pic>
                  <p:nvPicPr>
                    <p:cNvPr id="103" name="Graphic 62" descr="Man with solid fill">
                      <a:extLst>
                        <a:ext uri="{FF2B5EF4-FFF2-40B4-BE49-F238E27FC236}">
                          <a16:creationId xmlns:a16="http://schemas.microsoft.com/office/drawing/2014/main" id="{CA60A168-59A3-4DDF-AECF-7311529EC5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13013" y="2449805"/>
                      <a:ext cx="1159030" cy="1159030"/>
                    </a:xfrm>
                    <a:prstGeom prst="rect">
                      <a:avLst/>
                    </a:prstGeom>
                  </p:spPr>
                </p:pic>
                <p:pic>
                  <p:nvPicPr>
                    <p:cNvPr id="104" name="Graphic 63" descr="Man with solid fill">
                      <a:extLst>
                        <a:ext uri="{FF2B5EF4-FFF2-40B4-BE49-F238E27FC236}">
                          <a16:creationId xmlns:a16="http://schemas.microsoft.com/office/drawing/2014/main" id="{0BFE3D7F-0727-2ACD-51BC-4CC85AABAB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18437" y="2449797"/>
                      <a:ext cx="1159030" cy="1159029"/>
                    </a:xfrm>
                    <a:prstGeom prst="rect">
                      <a:avLst/>
                    </a:prstGeom>
                  </p:spPr>
                </p:pic>
                <p:pic>
                  <p:nvPicPr>
                    <p:cNvPr id="105" name="Graphic 65" descr="Man with solid fill">
                      <a:extLst>
                        <a:ext uri="{FF2B5EF4-FFF2-40B4-BE49-F238E27FC236}">
                          <a16:creationId xmlns:a16="http://schemas.microsoft.com/office/drawing/2014/main" id="{7F680419-F5BB-9E88-C6ED-0A1EC77C84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21885" y="2484495"/>
                      <a:ext cx="1159030" cy="1159030"/>
                    </a:xfrm>
                    <a:prstGeom prst="rect">
                      <a:avLst/>
                    </a:prstGeom>
                  </p:spPr>
                </p:pic>
              </p:grpSp>
              <p:pic>
                <p:nvPicPr>
                  <p:cNvPr id="96"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97817" y="-49420"/>
                    <a:ext cx="1412844" cy="1412846"/>
                  </a:xfrm>
                  <a:prstGeom prst="rect">
                    <a:avLst/>
                  </a:prstGeom>
                </p:spPr>
              </p:pic>
            </p:grpSp>
            <p:pic>
              <p:nvPicPr>
                <p:cNvPr id="118"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3999" y="1835422"/>
                  <a:ext cx="715434" cy="715434"/>
                </a:xfrm>
                <a:prstGeom prst="rect">
                  <a:avLst/>
                </a:prstGeom>
              </p:spPr>
            </p:pic>
            <p:pic>
              <p:nvPicPr>
                <p:cNvPr id="119"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03478" y="1849657"/>
                  <a:ext cx="715434" cy="715434"/>
                </a:xfrm>
                <a:prstGeom prst="rect">
                  <a:avLst/>
                </a:prstGeom>
              </p:spPr>
            </p:pic>
          </p:grpSp>
        </p:grpSp>
        <p:pic>
          <p:nvPicPr>
            <p:cNvPr id="149"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5614" y="2726812"/>
              <a:ext cx="715434" cy="715434"/>
            </a:xfrm>
            <a:prstGeom prst="rect">
              <a:avLst/>
            </a:prstGeom>
          </p:spPr>
        </p:pic>
      </p:grpSp>
      <p:grpSp>
        <p:nvGrpSpPr>
          <p:cNvPr id="170" name="Group 169"/>
          <p:cNvGrpSpPr/>
          <p:nvPr/>
        </p:nvGrpSpPr>
        <p:grpSpPr>
          <a:xfrm>
            <a:off x="3558555" y="5004249"/>
            <a:ext cx="13261923" cy="1067038"/>
            <a:chOff x="2543658" y="2723549"/>
            <a:chExt cx="9068899" cy="729672"/>
          </a:xfrm>
        </p:grpSpPr>
        <p:grpSp>
          <p:nvGrpSpPr>
            <p:cNvPr id="186" name="Group 185">
              <a:extLst>
                <a:ext uri="{FF2B5EF4-FFF2-40B4-BE49-F238E27FC236}">
                  <a16:creationId xmlns:a16="http://schemas.microsoft.com/office/drawing/2014/main" id="{0606FEF8-7071-999D-2BB4-FB11F1D09619}"/>
                </a:ext>
              </a:extLst>
            </p:cNvPr>
            <p:cNvGrpSpPr/>
            <p:nvPr/>
          </p:nvGrpSpPr>
          <p:grpSpPr>
            <a:xfrm>
              <a:off x="2543658" y="2726812"/>
              <a:ext cx="4638087" cy="715434"/>
              <a:chOff x="8130194" y="3984470"/>
              <a:chExt cx="7513881" cy="1159030"/>
            </a:xfrm>
          </p:grpSpPr>
          <p:pic>
            <p:nvPicPr>
              <p:cNvPr id="188"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0194" y="3984470"/>
                <a:ext cx="1159030" cy="1159030"/>
              </a:xfrm>
              <a:prstGeom prst="rect">
                <a:avLst/>
              </a:prstGeom>
            </p:spPr>
          </p:pic>
          <p:pic>
            <p:nvPicPr>
              <p:cNvPr id="191" name="Graphic 60" descr="Man with solid fill">
                <a:extLst>
                  <a:ext uri="{FF2B5EF4-FFF2-40B4-BE49-F238E27FC236}">
                    <a16:creationId xmlns:a16="http://schemas.microsoft.com/office/drawing/2014/main" id="{88465176-F0CD-0C10-3AD8-96E39C6D21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57393" y="3984470"/>
                <a:ext cx="1159030" cy="1159030"/>
              </a:xfrm>
              <a:prstGeom prst="rect">
                <a:avLst/>
              </a:prstGeom>
            </p:spPr>
          </p:pic>
          <p:pic>
            <p:nvPicPr>
              <p:cNvPr id="192" name="Graphic 61" descr="Man with solid fill">
                <a:extLst>
                  <a:ext uri="{FF2B5EF4-FFF2-40B4-BE49-F238E27FC236}">
                    <a16:creationId xmlns:a16="http://schemas.microsoft.com/office/drawing/2014/main" id="{B02A6CD8-2041-9481-B017-CFB5AB90D2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62817" y="3984470"/>
                <a:ext cx="1159030" cy="1159030"/>
              </a:xfrm>
              <a:prstGeom prst="rect">
                <a:avLst/>
              </a:prstGeom>
            </p:spPr>
          </p:pic>
          <p:pic>
            <p:nvPicPr>
              <p:cNvPr id="193" name="Graphic 62" descr="Man with solid fill">
                <a:extLst>
                  <a:ext uri="{FF2B5EF4-FFF2-40B4-BE49-F238E27FC236}">
                    <a16:creationId xmlns:a16="http://schemas.microsoft.com/office/drawing/2014/main" id="{CA60A168-59A3-4DDF-AECF-7311529EC5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76177" y="3984470"/>
                <a:ext cx="1159030" cy="1159030"/>
              </a:xfrm>
              <a:prstGeom prst="rect">
                <a:avLst/>
              </a:prstGeom>
            </p:spPr>
          </p:pic>
          <p:pic>
            <p:nvPicPr>
              <p:cNvPr id="194" name="Graphic 63" descr="Man with solid fill">
                <a:extLst>
                  <a:ext uri="{FF2B5EF4-FFF2-40B4-BE49-F238E27FC236}">
                    <a16:creationId xmlns:a16="http://schemas.microsoft.com/office/drawing/2014/main" id="{0BFE3D7F-0727-2ACD-51BC-4CC85AABAB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81602" y="3984470"/>
                <a:ext cx="1159030" cy="1159030"/>
              </a:xfrm>
              <a:prstGeom prst="rect">
                <a:avLst/>
              </a:prstGeom>
            </p:spPr>
          </p:pic>
          <p:pic>
            <p:nvPicPr>
              <p:cNvPr id="195" name="Graphic 65" descr="Man with solid fill">
                <a:extLst>
                  <a:ext uri="{FF2B5EF4-FFF2-40B4-BE49-F238E27FC236}">
                    <a16:creationId xmlns:a16="http://schemas.microsoft.com/office/drawing/2014/main" id="{7F680419-F5BB-9E88-C6ED-0A1EC77C84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85045" y="3984470"/>
                <a:ext cx="1159030" cy="1159030"/>
              </a:xfrm>
              <a:prstGeom prst="rect">
                <a:avLst/>
              </a:prstGeom>
            </p:spPr>
          </p:pic>
        </p:grpSp>
        <p:grpSp>
          <p:nvGrpSpPr>
            <p:cNvPr id="173" name="Group 172"/>
            <p:cNvGrpSpPr/>
            <p:nvPr/>
          </p:nvGrpSpPr>
          <p:grpSpPr>
            <a:xfrm>
              <a:off x="6907870" y="2723549"/>
              <a:ext cx="4704687" cy="729672"/>
              <a:chOff x="7132723" y="1853780"/>
              <a:chExt cx="4704687" cy="729672"/>
            </a:xfrm>
          </p:grpSpPr>
          <p:grpSp>
            <p:nvGrpSpPr>
              <p:cNvPr id="174" name="Group 173"/>
              <p:cNvGrpSpPr/>
              <p:nvPr/>
            </p:nvGrpSpPr>
            <p:grpSpPr>
              <a:xfrm>
                <a:off x="8087715" y="1853780"/>
                <a:ext cx="3749695" cy="715433"/>
                <a:chOff x="13154537" y="-13170"/>
                <a:chExt cx="7404934" cy="1412855"/>
              </a:xfrm>
            </p:grpSpPr>
            <p:grpSp>
              <p:nvGrpSpPr>
                <p:cNvPr id="177" name="Group 176">
                  <a:extLst>
                    <a:ext uri="{FF2B5EF4-FFF2-40B4-BE49-F238E27FC236}">
                      <a16:creationId xmlns:a16="http://schemas.microsoft.com/office/drawing/2014/main" id="{0606FEF8-7071-999D-2BB4-FB11F1D09619}"/>
                    </a:ext>
                  </a:extLst>
                </p:cNvPr>
                <p:cNvGrpSpPr/>
                <p:nvPr/>
              </p:nvGrpSpPr>
              <p:grpSpPr>
                <a:xfrm>
                  <a:off x="13992781" y="-13170"/>
                  <a:ext cx="6566690" cy="1412847"/>
                  <a:chOff x="17440453" y="2479542"/>
                  <a:chExt cx="5386994" cy="1159038"/>
                </a:xfrm>
              </p:grpSpPr>
              <p:pic>
                <p:nvPicPr>
                  <p:cNvPr id="179"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40453" y="2479550"/>
                    <a:ext cx="1159030" cy="1159030"/>
                  </a:xfrm>
                  <a:prstGeom prst="rect">
                    <a:avLst/>
                  </a:prstGeom>
                </p:spPr>
              </p:pic>
              <p:pic>
                <p:nvPicPr>
                  <p:cNvPr id="180" name="Graphic 58" descr="Man with solid fill">
                    <a:extLst>
                      <a:ext uri="{FF2B5EF4-FFF2-40B4-BE49-F238E27FC236}">
                        <a16:creationId xmlns:a16="http://schemas.microsoft.com/office/drawing/2014/main" id="{63429A4E-98AB-E0E4-D689-D5D3F96A1E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45877" y="2479549"/>
                    <a:ext cx="1159030" cy="1159030"/>
                  </a:xfrm>
                  <a:prstGeom prst="rect">
                    <a:avLst/>
                  </a:prstGeom>
                </p:spPr>
              </p:pic>
              <p:pic>
                <p:nvPicPr>
                  <p:cNvPr id="181" name="Graphic 60" descr="Man with solid fill">
                    <a:extLst>
                      <a:ext uri="{FF2B5EF4-FFF2-40B4-BE49-F238E27FC236}">
                        <a16:creationId xmlns:a16="http://schemas.microsoft.com/office/drawing/2014/main" id="{88465176-F0CD-0C10-3AD8-96E39C6D21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840760" y="2479550"/>
                    <a:ext cx="1159030" cy="1159030"/>
                  </a:xfrm>
                  <a:prstGeom prst="rect">
                    <a:avLst/>
                  </a:prstGeom>
                </p:spPr>
              </p:pic>
              <p:pic>
                <p:nvPicPr>
                  <p:cNvPr id="182" name="Graphic 61" descr="Man with solid fill">
                    <a:extLst>
                      <a:ext uri="{FF2B5EF4-FFF2-40B4-BE49-F238E27FC236}">
                        <a16:creationId xmlns:a16="http://schemas.microsoft.com/office/drawing/2014/main" id="{B02A6CD8-2041-9481-B017-CFB5AB90D2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46183" y="2479550"/>
                    <a:ext cx="1159030" cy="1159030"/>
                  </a:xfrm>
                  <a:prstGeom prst="rect">
                    <a:avLst/>
                  </a:prstGeom>
                </p:spPr>
              </p:pic>
              <p:pic>
                <p:nvPicPr>
                  <p:cNvPr id="183" name="Graphic 62" descr="Man with solid fill">
                    <a:extLst>
                      <a:ext uri="{FF2B5EF4-FFF2-40B4-BE49-F238E27FC236}">
                        <a16:creationId xmlns:a16="http://schemas.microsoft.com/office/drawing/2014/main" id="{CA60A168-59A3-4DDF-AECF-7311529EC5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59544" y="2479550"/>
                    <a:ext cx="1159030" cy="1159030"/>
                  </a:xfrm>
                  <a:prstGeom prst="rect">
                    <a:avLst/>
                  </a:prstGeom>
                </p:spPr>
              </p:pic>
              <p:pic>
                <p:nvPicPr>
                  <p:cNvPr id="184" name="Graphic 63" descr="Man with solid fill">
                    <a:extLst>
                      <a:ext uri="{FF2B5EF4-FFF2-40B4-BE49-F238E27FC236}">
                        <a16:creationId xmlns:a16="http://schemas.microsoft.com/office/drawing/2014/main" id="{0BFE3D7F-0727-2ACD-51BC-4CC85AABAB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64967" y="2479542"/>
                    <a:ext cx="1159030" cy="1159029"/>
                  </a:xfrm>
                  <a:prstGeom prst="rect">
                    <a:avLst/>
                  </a:prstGeom>
                </p:spPr>
              </p:pic>
              <p:pic>
                <p:nvPicPr>
                  <p:cNvPr id="185" name="Graphic 65" descr="Man with solid fill">
                    <a:extLst>
                      <a:ext uri="{FF2B5EF4-FFF2-40B4-BE49-F238E27FC236}">
                        <a16:creationId xmlns:a16="http://schemas.microsoft.com/office/drawing/2014/main" id="{7F680419-F5BB-9E88-C6ED-0A1EC77C84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68417" y="2479551"/>
                    <a:ext cx="1159030" cy="1159029"/>
                  </a:xfrm>
                  <a:prstGeom prst="rect">
                    <a:avLst/>
                  </a:prstGeom>
                </p:spPr>
              </p:pic>
            </p:grpSp>
            <p:pic>
              <p:nvPicPr>
                <p:cNvPr id="178"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54537" y="-13161"/>
                  <a:ext cx="1412845" cy="1412846"/>
                </a:xfrm>
                <a:prstGeom prst="rect">
                  <a:avLst/>
                </a:prstGeom>
              </p:spPr>
            </p:pic>
          </p:grpSp>
          <p:pic>
            <p:nvPicPr>
              <p:cNvPr id="175"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2723" y="1853782"/>
                <a:ext cx="715434" cy="715434"/>
              </a:xfrm>
              <a:prstGeom prst="rect">
                <a:avLst/>
              </a:prstGeom>
            </p:spPr>
          </p:pic>
          <p:pic>
            <p:nvPicPr>
              <p:cNvPr id="176"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203" y="1868018"/>
                <a:ext cx="715434" cy="715434"/>
              </a:xfrm>
              <a:prstGeom prst="rect">
                <a:avLst/>
              </a:prstGeom>
            </p:spPr>
          </p:pic>
        </p:grpSp>
      </p:grpSp>
      <p:pic>
        <p:nvPicPr>
          <p:cNvPr id="198"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7991" y="5009019"/>
            <a:ext cx="1046215" cy="1046217"/>
          </a:xfrm>
          <a:prstGeom prst="rect">
            <a:avLst/>
          </a:prstGeom>
        </p:spPr>
      </p:pic>
      <p:pic>
        <p:nvPicPr>
          <p:cNvPr id="199"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5986" y="5009019"/>
            <a:ext cx="1046215" cy="1046217"/>
          </a:xfrm>
          <a:prstGeom prst="rect">
            <a:avLst/>
          </a:prstGeom>
        </p:spPr>
      </p:pic>
      <p:grpSp>
        <p:nvGrpSpPr>
          <p:cNvPr id="2" name="Group 1"/>
          <p:cNvGrpSpPr/>
          <p:nvPr/>
        </p:nvGrpSpPr>
        <p:grpSpPr>
          <a:xfrm>
            <a:off x="3558555" y="7852625"/>
            <a:ext cx="13253715" cy="1075573"/>
            <a:chOff x="3288849" y="7202141"/>
            <a:chExt cx="13253715" cy="1075573"/>
          </a:xfrm>
        </p:grpSpPr>
        <p:grpSp>
          <p:nvGrpSpPr>
            <p:cNvPr id="134" name="Group 133"/>
            <p:cNvGrpSpPr/>
            <p:nvPr/>
          </p:nvGrpSpPr>
          <p:grpSpPr>
            <a:xfrm>
              <a:off x="3288849" y="7202141"/>
              <a:ext cx="13253715" cy="1067040"/>
              <a:chOff x="2543658" y="2714981"/>
              <a:chExt cx="9063285" cy="729673"/>
            </a:xfrm>
          </p:grpSpPr>
          <p:grpSp>
            <p:nvGrpSpPr>
              <p:cNvPr id="155" name="Group 154">
                <a:extLst>
                  <a:ext uri="{FF2B5EF4-FFF2-40B4-BE49-F238E27FC236}">
                    <a16:creationId xmlns:a16="http://schemas.microsoft.com/office/drawing/2014/main" id="{0606FEF8-7071-999D-2BB4-FB11F1D09619}"/>
                  </a:ext>
                </a:extLst>
              </p:cNvPr>
              <p:cNvGrpSpPr/>
              <p:nvPr/>
            </p:nvGrpSpPr>
            <p:grpSpPr>
              <a:xfrm>
                <a:off x="2543658" y="2726812"/>
                <a:ext cx="4638087" cy="715434"/>
                <a:chOff x="8130194" y="3984470"/>
                <a:chExt cx="7513881" cy="1159030"/>
              </a:xfrm>
            </p:grpSpPr>
            <p:pic>
              <p:nvPicPr>
                <p:cNvPr id="160"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0194" y="3984470"/>
                  <a:ext cx="1159030" cy="1159030"/>
                </a:xfrm>
                <a:prstGeom prst="rect">
                  <a:avLst/>
                </a:prstGeom>
              </p:spPr>
            </p:pic>
            <p:pic>
              <p:nvPicPr>
                <p:cNvPr id="166" name="Graphic 62" descr="Man with solid fill">
                  <a:extLst>
                    <a:ext uri="{FF2B5EF4-FFF2-40B4-BE49-F238E27FC236}">
                      <a16:creationId xmlns:a16="http://schemas.microsoft.com/office/drawing/2014/main" id="{CA60A168-59A3-4DDF-AECF-7311529EC5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76177" y="3984470"/>
                  <a:ext cx="1159030" cy="1159030"/>
                </a:xfrm>
                <a:prstGeom prst="rect">
                  <a:avLst/>
                </a:prstGeom>
              </p:spPr>
            </p:pic>
            <p:pic>
              <p:nvPicPr>
                <p:cNvPr id="167" name="Graphic 63" descr="Man with solid fill">
                  <a:extLst>
                    <a:ext uri="{FF2B5EF4-FFF2-40B4-BE49-F238E27FC236}">
                      <a16:creationId xmlns:a16="http://schemas.microsoft.com/office/drawing/2014/main" id="{0BFE3D7F-0727-2ACD-51BC-4CC85AABAB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81602" y="3984470"/>
                  <a:ext cx="1159030" cy="1159030"/>
                </a:xfrm>
                <a:prstGeom prst="rect">
                  <a:avLst/>
                </a:prstGeom>
              </p:spPr>
            </p:pic>
            <p:pic>
              <p:nvPicPr>
                <p:cNvPr id="168" name="Graphic 65" descr="Man with solid fill">
                  <a:extLst>
                    <a:ext uri="{FF2B5EF4-FFF2-40B4-BE49-F238E27FC236}">
                      <a16:creationId xmlns:a16="http://schemas.microsoft.com/office/drawing/2014/main" id="{7F680419-F5BB-9E88-C6ED-0A1EC77C84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85045" y="3984470"/>
                  <a:ext cx="1159030" cy="1159030"/>
                </a:xfrm>
                <a:prstGeom prst="rect">
                  <a:avLst/>
                </a:prstGeom>
              </p:spPr>
            </p:pic>
          </p:grpSp>
          <p:grpSp>
            <p:nvGrpSpPr>
              <p:cNvPr id="137" name="Group 136"/>
              <p:cNvGrpSpPr/>
              <p:nvPr/>
            </p:nvGrpSpPr>
            <p:grpSpPr>
              <a:xfrm>
                <a:off x="6902257" y="2714981"/>
                <a:ext cx="4704686" cy="729673"/>
                <a:chOff x="7127110" y="1845212"/>
                <a:chExt cx="4704686" cy="729673"/>
              </a:xfrm>
            </p:grpSpPr>
            <p:grpSp>
              <p:nvGrpSpPr>
                <p:cNvPr id="138" name="Group 137"/>
                <p:cNvGrpSpPr/>
                <p:nvPr/>
              </p:nvGrpSpPr>
              <p:grpSpPr>
                <a:xfrm>
                  <a:off x="8082103" y="1845212"/>
                  <a:ext cx="3749693" cy="715433"/>
                  <a:chOff x="13143457" y="-30088"/>
                  <a:chExt cx="7404933" cy="1412855"/>
                </a:xfrm>
              </p:grpSpPr>
              <p:grpSp>
                <p:nvGrpSpPr>
                  <p:cNvPr id="141" name="Group 140">
                    <a:extLst>
                      <a:ext uri="{FF2B5EF4-FFF2-40B4-BE49-F238E27FC236}">
                        <a16:creationId xmlns:a16="http://schemas.microsoft.com/office/drawing/2014/main" id="{0606FEF8-7071-999D-2BB4-FB11F1D09619}"/>
                      </a:ext>
                    </a:extLst>
                  </p:cNvPr>
                  <p:cNvGrpSpPr/>
                  <p:nvPr/>
                </p:nvGrpSpPr>
                <p:grpSpPr>
                  <a:xfrm>
                    <a:off x="13981700" y="-30088"/>
                    <a:ext cx="6566690" cy="1412846"/>
                    <a:chOff x="17431362" y="2465665"/>
                    <a:chExt cx="5386994" cy="1159038"/>
                  </a:xfrm>
                </p:grpSpPr>
                <p:pic>
                  <p:nvPicPr>
                    <p:cNvPr id="143"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31362" y="2465672"/>
                      <a:ext cx="1159030" cy="1159030"/>
                    </a:xfrm>
                    <a:prstGeom prst="rect">
                      <a:avLst/>
                    </a:prstGeom>
                  </p:spPr>
                </p:pic>
                <p:pic>
                  <p:nvPicPr>
                    <p:cNvPr id="144" name="Graphic 58" descr="Man with solid fill">
                      <a:extLst>
                        <a:ext uri="{FF2B5EF4-FFF2-40B4-BE49-F238E27FC236}">
                          <a16:creationId xmlns:a16="http://schemas.microsoft.com/office/drawing/2014/main" id="{63429A4E-98AB-E0E4-D689-D5D3F96A1E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36786" y="2465671"/>
                      <a:ext cx="1159030" cy="1159030"/>
                    </a:xfrm>
                    <a:prstGeom prst="rect">
                      <a:avLst/>
                    </a:prstGeom>
                  </p:spPr>
                </p:pic>
                <p:pic>
                  <p:nvPicPr>
                    <p:cNvPr id="145" name="Graphic 60" descr="Man with solid fill">
                      <a:extLst>
                        <a:ext uri="{FF2B5EF4-FFF2-40B4-BE49-F238E27FC236}">
                          <a16:creationId xmlns:a16="http://schemas.microsoft.com/office/drawing/2014/main" id="{88465176-F0CD-0C10-3AD8-96E39C6D21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831670" y="2465672"/>
                      <a:ext cx="1159030" cy="1159030"/>
                    </a:xfrm>
                    <a:prstGeom prst="rect">
                      <a:avLst/>
                    </a:prstGeom>
                  </p:spPr>
                </p:pic>
                <p:pic>
                  <p:nvPicPr>
                    <p:cNvPr id="146" name="Graphic 61" descr="Man with solid fill">
                      <a:extLst>
                        <a:ext uri="{FF2B5EF4-FFF2-40B4-BE49-F238E27FC236}">
                          <a16:creationId xmlns:a16="http://schemas.microsoft.com/office/drawing/2014/main" id="{B02A6CD8-2041-9481-B017-CFB5AB90D2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37094" y="2465672"/>
                      <a:ext cx="1159030" cy="1159030"/>
                    </a:xfrm>
                    <a:prstGeom prst="rect">
                      <a:avLst/>
                    </a:prstGeom>
                  </p:spPr>
                </p:pic>
                <p:pic>
                  <p:nvPicPr>
                    <p:cNvPr id="147" name="Graphic 62" descr="Man with solid fill">
                      <a:extLst>
                        <a:ext uri="{FF2B5EF4-FFF2-40B4-BE49-F238E27FC236}">
                          <a16:creationId xmlns:a16="http://schemas.microsoft.com/office/drawing/2014/main" id="{CA60A168-59A3-4DDF-AECF-7311529EC5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50454" y="2465672"/>
                      <a:ext cx="1159030" cy="1159030"/>
                    </a:xfrm>
                    <a:prstGeom prst="rect">
                      <a:avLst/>
                    </a:prstGeom>
                  </p:spPr>
                </p:pic>
                <p:pic>
                  <p:nvPicPr>
                    <p:cNvPr id="153" name="Graphic 63" descr="Man with solid fill">
                      <a:extLst>
                        <a:ext uri="{FF2B5EF4-FFF2-40B4-BE49-F238E27FC236}">
                          <a16:creationId xmlns:a16="http://schemas.microsoft.com/office/drawing/2014/main" id="{0BFE3D7F-0727-2ACD-51BC-4CC85AABAB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55878" y="2465665"/>
                      <a:ext cx="1159030" cy="1159029"/>
                    </a:xfrm>
                    <a:prstGeom prst="rect">
                      <a:avLst/>
                    </a:prstGeom>
                  </p:spPr>
                </p:pic>
                <p:pic>
                  <p:nvPicPr>
                    <p:cNvPr id="154" name="Graphic 65" descr="Man with solid fill">
                      <a:extLst>
                        <a:ext uri="{FF2B5EF4-FFF2-40B4-BE49-F238E27FC236}">
                          <a16:creationId xmlns:a16="http://schemas.microsoft.com/office/drawing/2014/main" id="{7F680419-F5BB-9E88-C6ED-0A1EC77C84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59326" y="2465673"/>
                      <a:ext cx="1159030" cy="1159030"/>
                    </a:xfrm>
                    <a:prstGeom prst="rect">
                      <a:avLst/>
                    </a:prstGeom>
                  </p:spPr>
                </p:pic>
              </p:grpSp>
              <p:pic>
                <p:nvPicPr>
                  <p:cNvPr id="142"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3457" y="-30079"/>
                    <a:ext cx="1412845" cy="1412846"/>
                  </a:xfrm>
                  <a:prstGeom prst="rect">
                    <a:avLst/>
                  </a:prstGeom>
                </p:spPr>
              </p:pic>
            </p:grpSp>
            <p:pic>
              <p:nvPicPr>
                <p:cNvPr id="139"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7110" y="1845216"/>
                  <a:ext cx="715434" cy="715434"/>
                </a:xfrm>
                <a:prstGeom prst="rect">
                  <a:avLst/>
                </a:prstGeom>
              </p:spPr>
            </p:pic>
            <p:pic>
              <p:nvPicPr>
                <p:cNvPr id="140" name="Graphic 57" descr="Man with solid fill">
                  <a:extLst>
                    <a:ext uri="{FF2B5EF4-FFF2-40B4-BE49-F238E27FC236}">
                      <a16:creationId xmlns:a16="http://schemas.microsoft.com/office/drawing/2014/main" id="{063E0CBC-2499-AD31-55D2-379ED1D1A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6589" y="1859451"/>
                  <a:ext cx="715434" cy="715434"/>
                </a:xfrm>
                <a:prstGeom prst="rect">
                  <a:avLst/>
                </a:prstGeom>
              </p:spPr>
            </p:pic>
          </p:grpSp>
        </p:grpSp>
        <p:pic>
          <p:nvPicPr>
            <p:cNvPr id="200"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4633" y="7231497"/>
              <a:ext cx="1046216" cy="1046217"/>
            </a:xfrm>
            <a:prstGeom prst="rect">
              <a:avLst/>
            </a:prstGeom>
          </p:spPr>
        </p:pic>
        <p:pic>
          <p:nvPicPr>
            <p:cNvPr id="201"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510" y="7227986"/>
              <a:ext cx="1046216" cy="1046217"/>
            </a:xfrm>
            <a:prstGeom prst="rect">
              <a:avLst/>
            </a:prstGeom>
          </p:spPr>
        </p:pic>
        <p:pic>
          <p:nvPicPr>
            <p:cNvPr id="202"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8378" y="7227986"/>
              <a:ext cx="1046216" cy="1046217"/>
            </a:xfrm>
            <a:prstGeom prst="rect">
              <a:avLst/>
            </a:prstGeom>
          </p:spPr>
        </p:pic>
        <p:pic>
          <p:nvPicPr>
            <p:cNvPr id="203"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519" y="7219440"/>
              <a:ext cx="1046216" cy="1046217"/>
            </a:xfrm>
            <a:prstGeom prst="rect">
              <a:avLst/>
            </a:prstGeom>
          </p:spPr>
        </p:pic>
        <p:pic>
          <p:nvPicPr>
            <p:cNvPr id="204"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1089" y="7219440"/>
              <a:ext cx="1046216" cy="1046217"/>
            </a:xfrm>
            <a:prstGeom prst="rect">
              <a:avLst/>
            </a:prstGeom>
          </p:spPr>
        </p:pic>
      </p:grpSp>
      <p:pic>
        <p:nvPicPr>
          <p:cNvPr id="206" name="Graphic 62" descr="Man with solid fill">
            <a:extLst>
              <a:ext uri="{FF2B5EF4-FFF2-40B4-BE49-F238E27FC236}">
                <a16:creationId xmlns:a16="http://schemas.microsoft.com/office/drawing/2014/main" id="{CA60A168-59A3-4DDF-AECF-7311529EC5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4727" y="7869923"/>
            <a:ext cx="1046216" cy="1046217"/>
          </a:xfrm>
          <a:prstGeom prst="rect">
            <a:avLst/>
          </a:prstGeom>
        </p:spPr>
      </p:pic>
      <p:pic>
        <p:nvPicPr>
          <p:cNvPr id="207"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1633" y="5015805"/>
            <a:ext cx="1046215" cy="1046217"/>
          </a:xfrm>
          <a:prstGeom prst="rect">
            <a:avLst/>
          </a:prstGeom>
        </p:spPr>
      </p:pic>
      <p:pic>
        <p:nvPicPr>
          <p:cNvPr id="208" name="Graphic 48" descr="Man with solid fill">
            <a:extLst>
              <a:ext uri="{FF2B5EF4-FFF2-40B4-BE49-F238E27FC236}">
                <a16:creationId xmlns:a16="http://schemas.microsoft.com/office/drawing/2014/main" id="{724B3BA2-6DD2-BBB8-213B-6F08AA3C3B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48394" y="5037415"/>
            <a:ext cx="1046215" cy="1046217"/>
          </a:xfrm>
          <a:prstGeom prst="rect">
            <a:avLst/>
          </a:prstGeom>
        </p:spPr>
      </p:pic>
      <p:cxnSp>
        <p:nvCxnSpPr>
          <p:cNvPr id="90" name="Straight Connector 89">
            <a:extLst>
              <a:ext uri="{FF2B5EF4-FFF2-40B4-BE49-F238E27FC236}">
                <a16:creationId xmlns:a16="http://schemas.microsoft.com/office/drawing/2014/main" id="{C1FFE78E-0ECA-B1CD-BEBF-1F8B6DAEC562}"/>
              </a:ext>
            </a:extLst>
          </p:cNvPr>
          <p:cNvCxnSpPr>
            <a:cxnSpLocks/>
          </p:cNvCxnSpPr>
          <p:nvPr/>
        </p:nvCxnSpPr>
        <p:spPr>
          <a:xfrm flipV="1">
            <a:off x="852054" y="7259274"/>
            <a:ext cx="15820704" cy="40800"/>
          </a:xfrm>
          <a:prstGeom prst="line">
            <a:avLst/>
          </a:prstGeom>
          <a:ln>
            <a:solidFill>
              <a:srgbClr val="4324C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7163450-B377-39E4-0AF6-2E07872C5139}"/>
              </a:ext>
            </a:extLst>
          </p:cNvPr>
          <p:cNvCxnSpPr>
            <a:cxnSpLocks/>
          </p:cNvCxnSpPr>
          <p:nvPr/>
        </p:nvCxnSpPr>
        <p:spPr>
          <a:xfrm flipV="1">
            <a:off x="1028640" y="3775026"/>
            <a:ext cx="15820704" cy="40800"/>
          </a:xfrm>
          <a:prstGeom prst="line">
            <a:avLst/>
          </a:prstGeom>
          <a:ln>
            <a:solidFill>
              <a:srgbClr val="4324C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19D8957-AA79-E385-C94E-71F3CF220DBE}"/>
              </a:ext>
            </a:extLst>
          </p:cNvPr>
          <p:cNvSpPr>
            <a:spLocks noGrp="1"/>
          </p:cNvSpPr>
          <p:nvPr>
            <p:ph type="sldNum" sz="quarter" idx="4"/>
          </p:nvPr>
        </p:nvSpPr>
        <p:spPr/>
        <p:txBody>
          <a:bodyPr/>
          <a:lstStyle/>
          <a:p>
            <a:r>
              <a:rPr lang="en-US" dirty="0"/>
              <a:t>2</a:t>
            </a:r>
          </a:p>
        </p:txBody>
      </p:sp>
    </p:spTree>
    <p:extLst>
      <p:ext uri="{BB962C8B-B14F-4D97-AF65-F5344CB8AC3E}">
        <p14:creationId xmlns:p14="http://schemas.microsoft.com/office/powerpoint/2010/main" val="429197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57390D-AC97-4C55-B679-D3126C5FD32A}"/>
              </a:ext>
            </a:extLst>
          </p:cNvPr>
          <p:cNvSpPr txBox="1"/>
          <p:nvPr/>
        </p:nvSpPr>
        <p:spPr>
          <a:xfrm>
            <a:off x="2377191" y="343260"/>
            <a:ext cx="15266231" cy="1263872"/>
          </a:xfrm>
          <a:prstGeom prst="rect">
            <a:avLst/>
          </a:prstGeom>
          <a:noFill/>
        </p:spPr>
        <p:txBody>
          <a:bodyPr wrap="square" rtlCol="0">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Eligible Aboriginal offenders are different to eligible non-Aboriginal offenders </a:t>
            </a:r>
          </a:p>
        </p:txBody>
      </p:sp>
      <p:pic>
        <p:nvPicPr>
          <p:cNvPr id="11" name="Picture 10"/>
          <p:cNvPicPr>
            <a:picLocks noChangeAspect="1"/>
          </p:cNvPicPr>
          <p:nvPr/>
        </p:nvPicPr>
        <p:blipFill>
          <a:blip r:embed="rId3"/>
          <a:stretch>
            <a:fillRect/>
          </a:stretch>
        </p:blipFill>
        <p:spPr>
          <a:xfrm>
            <a:off x="389818" y="498844"/>
            <a:ext cx="1089732" cy="782936"/>
          </a:xfrm>
          <a:prstGeom prst="rect">
            <a:avLst/>
          </a:prstGeom>
        </p:spPr>
      </p:pic>
      <p:sp>
        <p:nvSpPr>
          <p:cNvPr id="17" name="TextBox 16">
            <a:extLst>
              <a:ext uri="{FF2B5EF4-FFF2-40B4-BE49-F238E27FC236}">
                <a16:creationId xmlns:a16="http://schemas.microsoft.com/office/drawing/2014/main" id="{16BCF6AA-CD61-3996-D010-729265970173}"/>
              </a:ext>
            </a:extLst>
          </p:cNvPr>
          <p:cNvSpPr txBox="1"/>
          <p:nvPr/>
        </p:nvSpPr>
        <p:spPr>
          <a:xfrm>
            <a:off x="4064203" y="6117985"/>
            <a:ext cx="7124015" cy="1200329"/>
          </a:xfrm>
          <a:prstGeom prst="rect">
            <a:avLst/>
          </a:prstGeom>
          <a:noFill/>
        </p:spPr>
        <p:txBody>
          <a:bodyPr wrap="square" rtlCol="0">
            <a:spAutoFit/>
          </a:bodyPr>
          <a:lstStyle/>
          <a:p>
            <a:r>
              <a:rPr lang="en-AU" sz="2400" dirty="0">
                <a:latin typeface="Public Sans" pitchFamily="2" charset="0"/>
              </a:rPr>
              <a:t>Lowest two SEIFA </a:t>
            </a:r>
            <a:br>
              <a:rPr lang="en-AU" sz="2400" dirty="0">
                <a:latin typeface="Public Sans" pitchFamily="2" charset="0"/>
              </a:rPr>
            </a:br>
            <a:r>
              <a:rPr lang="en-AU" sz="2400" dirty="0">
                <a:latin typeface="Public Sans" pitchFamily="2" charset="0"/>
              </a:rPr>
              <a:t>quartiles +25p.p</a:t>
            </a:r>
            <a:br>
              <a:rPr lang="en-AU" sz="2400" dirty="0">
                <a:latin typeface="Public Sans" pitchFamily="2" charset="0"/>
              </a:rPr>
            </a:br>
            <a:endParaRPr lang="en-AU" sz="2400" dirty="0">
              <a:latin typeface="Public Sans" pitchFamily="2" charset="0"/>
            </a:endParaRPr>
          </a:p>
        </p:txBody>
      </p:sp>
      <p:grpSp>
        <p:nvGrpSpPr>
          <p:cNvPr id="2" name="Group 1">
            <a:extLst>
              <a:ext uri="{FF2B5EF4-FFF2-40B4-BE49-F238E27FC236}">
                <a16:creationId xmlns:a16="http://schemas.microsoft.com/office/drawing/2014/main" id="{9F9B6D20-23F5-8519-AFF2-72431C6183EF}"/>
              </a:ext>
            </a:extLst>
          </p:cNvPr>
          <p:cNvGrpSpPr/>
          <p:nvPr/>
        </p:nvGrpSpPr>
        <p:grpSpPr>
          <a:xfrm>
            <a:off x="2427435" y="2157072"/>
            <a:ext cx="7428546" cy="6061112"/>
            <a:chOff x="2427435" y="2157072"/>
            <a:chExt cx="7428546" cy="6061112"/>
          </a:xfrm>
        </p:grpSpPr>
        <p:sp>
          <p:nvSpPr>
            <p:cNvPr id="29" name="Rectangle: Rounded Corners 28">
              <a:extLst>
                <a:ext uri="{FF2B5EF4-FFF2-40B4-BE49-F238E27FC236}">
                  <a16:creationId xmlns:a16="http://schemas.microsoft.com/office/drawing/2014/main" id="{9E4E5C60-93F7-FC70-ABCE-A30BDEBA2276}"/>
                </a:ext>
              </a:extLst>
            </p:cNvPr>
            <p:cNvSpPr/>
            <p:nvPr/>
          </p:nvSpPr>
          <p:spPr>
            <a:xfrm>
              <a:off x="2427435" y="2157072"/>
              <a:ext cx="7093555" cy="6061112"/>
            </a:xfrm>
            <a:prstGeom prst="roundRect">
              <a:avLst/>
            </a:prstGeom>
            <a:solidFill>
              <a:srgbClr val="393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Male profile outline">
              <a:extLst>
                <a:ext uri="{FF2B5EF4-FFF2-40B4-BE49-F238E27FC236}">
                  <a16:creationId xmlns:a16="http://schemas.microsoft.com/office/drawing/2014/main" id="{491572F6-1D7A-DB3F-B39C-DFB69A6300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0878" y="3015671"/>
              <a:ext cx="734208" cy="734208"/>
            </a:xfrm>
            <a:prstGeom prst="rect">
              <a:avLst/>
            </a:prstGeom>
          </p:spPr>
        </p:pic>
        <p:sp>
          <p:nvSpPr>
            <p:cNvPr id="15" name="TextBox 14">
              <a:extLst>
                <a:ext uri="{FF2B5EF4-FFF2-40B4-BE49-F238E27FC236}">
                  <a16:creationId xmlns:a16="http://schemas.microsoft.com/office/drawing/2014/main" id="{198B9BAC-292C-1A3D-3563-56B2B234413C}"/>
                </a:ext>
              </a:extLst>
            </p:cNvPr>
            <p:cNvSpPr txBox="1"/>
            <p:nvPr/>
          </p:nvSpPr>
          <p:spPr>
            <a:xfrm>
              <a:off x="4057518" y="3153076"/>
              <a:ext cx="5798463" cy="461665"/>
            </a:xfrm>
            <a:prstGeom prst="rect">
              <a:avLst/>
            </a:prstGeom>
            <a:noFill/>
          </p:spPr>
          <p:txBody>
            <a:bodyPr wrap="square" rtlCol="0">
              <a:spAutoFit/>
            </a:bodyPr>
            <a:lstStyle/>
            <a:p>
              <a:r>
                <a:rPr lang="en-AU" sz="2400" dirty="0">
                  <a:latin typeface="Public Sans" pitchFamily="2" charset="0"/>
                </a:rPr>
                <a:t>Female +12p.p</a:t>
              </a:r>
            </a:p>
          </p:txBody>
        </p:sp>
        <p:pic>
          <p:nvPicPr>
            <p:cNvPr id="16" name="Graphic 15" descr="City outline">
              <a:extLst>
                <a:ext uri="{FF2B5EF4-FFF2-40B4-BE49-F238E27FC236}">
                  <a16:creationId xmlns:a16="http://schemas.microsoft.com/office/drawing/2014/main" id="{F4C33D82-772D-D016-879F-4DF0215042D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386" y="5061649"/>
              <a:ext cx="766132" cy="766132"/>
            </a:xfrm>
            <a:prstGeom prst="rect">
              <a:avLst/>
            </a:prstGeom>
          </p:spPr>
        </p:pic>
        <p:pic>
          <p:nvPicPr>
            <p:cNvPr id="18" name="Graphic 17" descr="Coins outline">
              <a:extLst>
                <a:ext uri="{FF2B5EF4-FFF2-40B4-BE49-F238E27FC236}">
                  <a16:creationId xmlns:a16="http://schemas.microsoft.com/office/drawing/2014/main" id="{FEF0B762-329C-6742-C73C-8C88CA111E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68926" y="6197792"/>
              <a:ext cx="730542" cy="730542"/>
            </a:xfrm>
            <a:prstGeom prst="rect">
              <a:avLst/>
            </a:prstGeom>
          </p:spPr>
        </p:pic>
        <p:sp>
          <p:nvSpPr>
            <p:cNvPr id="19" name="TextBox 18">
              <a:extLst>
                <a:ext uri="{FF2B5EF4-FFF2-40B4-BE49-F238E27FC236}">
                  <a16:creationId xmlns:a16="http://schemas.microsoft.com/office/drawing/2014/main" id="{D71D5334-2D60-A5DB-BC44-AB85920B4F0D}"/>
                </a:ext>
              </a:extLst>
            </p:cNvPr>
            <p:cNvSpPr txBox="1"/>
            <p:nvPr/>
          </p:nvSpPr>
          <p:spPr>
            <a:xfrm>
              <a:off x="4057518" y="5187628"/>
              <a:ext cx="4638049" cy="461665"/>
            </a:xfrm>
            <a:prstGeom prst="rect">
              <a:avLst/>
            </a:prstGeom>
            <a:noFill/>
          </p:spPr>
          <p:txBody>
            <a:bodyPr wrap="square" rtlCol="0">
              <a:spAutoFit/>
            </a:bodyPr>
            <a:lstStyle/>
            <a:p>
              <a:r>
                <a:rPr lang="en-AU" sz="2400" dirty="0">
                  <a:latin typeface="Public Sans" pitchFamily="2" charset="0"/>
                </a:rPr>
                <a:t>Regional areas + 34 </a:t>
              </a:r>
              <a:r>
                <a:rPr lang="en-AU" sz="2400" dirty="0" err="1">
                  <a:latin typeface="Public Sans" pitchFamily="2" charset="0"/>
                </a:rPr>
                <a:t>p.p</a:t>
              </a:r>
              <a:endParaRPr lang="en-AU" sz="2400" dirty="0">
                <a:latin typeface="Public Sans" pitchFamily="2" charset="0"/>
              </a:endParaRPr>
            </a:p>
          </p:txBody>
        </p:sp>
        <p:sp>
          <p:nvSpPr>
            <p:cNvPr id="21" name="TextBox 20">
              <a:extLst>
                <a:ext uri="{FF2B5EF4-FFF2-40B4-BE49-F238E27FC236}">
                  <a16:creationId xmlns:a16="http://schemas.microsoft.com/office/drawing/2014/main" id="{9D9C8FED-E50E-6B86-A9CA-1EA3788D0A18}"/>
                </a:ext>
              </a:extLst>
            </p:cNvPr>
            <p:cNvSpPr txBox="1"/>
            <p:nvPr/>
          </p:nvSpPr>
          <p:spPr>
            <a:xfrm>
              <a:off x="4038507" y="4158650"/>
              <a:ext cx="3276693" cy="830997"/>
            </a:xfrm>
            <a:prstGeom prst="rect">
              <a:avLst/>
            </a:prstGeom>
            <a:noFill/>
          </p:spPr>
          <p:txBody>
            <a:bodyPr wrap="square" rtlCol="0">
              <a:spAutoFit/>
            </a:bodyPr>
            <a:lstStyle/>
            <a:p>
              <a:r>
                <a:rPr lang="en-AU" sz="2400" dirty="0">
                  <a:latin typeface="Public Sans" pitchFamily="2" charset="0"/>
                </a:rPr>
                <a:t>Age 35-54 +10p.p </a:t>
              </a:r>
              <a:br>
                <a:rPr lang="en-AU" sz="2400" dirty="0">
                  <a:latin typeface="Public Sans" pitchFamily="2" charset="0"/>
                </a:rPr>
              </a:br>
              <a:endParaRPr lang="en-AU" sz="2400" dirty="0">
                <a:latin typeface="Public Sans" pitchFamily="2" charset="0"/>
              </a:endParaRPr>
            </a:p>
          </p:txBody>
        </p:sp>
        <p:pic>
          <p:nvPicPr>
            <p:cNvPr id="22" name="Graphic 21" descr="Monthly calendar outline">
              <a:extLst>
                <a:ext uri="{FF2B5EF4-FFF2-40B4-BE49-F238E27FC236}">
                  <a16:creationId xmlns:a16="http://schemas.microsoft.com/office/drawing/2014/main" id="{5C067EE4-3DF6-EE15-87E4-B58A319A804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05395" y="4044649"/>
              <a:ext cx="734208" cy="734208"/>
            </a:xfrm>
            <a:prstGeom prst="rect">
              <a:avLst/>
            </a:prstGeom>
          </p:spPr>
        </p:pic>
        <p:sp>
          <p:nvSpPr>
            <p:cNvPr id="24" name="Rectangle 23">
              <a:extLst>
                <a:ext uri="{FF2B5EF4-FFF2-40B4-BE49-F238E27FC236}">
                  <a16:creationId xmlns:a16="http://schemas.microsoft.com/office/drawing/2014/main" id="{660867DD-E731-DC1B-FB49-BCED4EB06412}"/>
                </a:ext>
              </a:extLst>
            </p:cNvPr>
            <p:cNvSpPr/>
            <p:nvPr/>
          </p:nvSpPr>
          <p:spPr>
            <a:xfrm>
              <a:off x="8485377" y="6450321"/>
              <a:ext cx="79679" cy="57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A497E037-182D-97EB-9442-8C7A15BBAD06}"/>
                </a:ext>
              </a:extLst>
            </p:cNvPr>
            <p:cNvSpPr/>
            <p:nvPr/>
          </p:nvSpPr>
          <p:spPr>
            <a:xfrm>
              <a:off x="2534578" y="3015671"/>
              <a:ext cx="6875362" cy="5114257"/>
            </a:xfrm>
            <a:custGeom>
              <a:avLst/>
              <a:gdLst>
                <a:gd name="connsiteX0" fmla="*/ 10903 w 7077419"/>
                <a:gd name="connsiteY0" fmla="*/ 0 h 5181943"/>
                <a:gd name="connsiteX1" fmla="*/ 7066516 w 7077419"/>
                <a:gd name="connsiteY1" fmla="*/ 0 h 5181943"/>
                <a:gd name="connsiteX2" fmla="*/ 7072203 w 7077419"/>
                <a:gd name="connsiteY2" fmla="*/ 37265 h 5181943"/>
                <a:gd name="connsiteX3" fmla="*/ 7077419 w 7077419"/>
                <a:gd name="connsiteY3" fmla="*/ 140552 h 5181943"/>
                <a:gd name="connsiteX4" fmla="*/ 7077419 w 7077419"/>
                <a:gd name="connsiteY4" fmla="*/ 4181252 h 5181943"/>
                <a:gd name="connsiteX5" fmla="*/ 6270805 w 7077419"/>
                <a:gd name="connsiteY5" fmla="*/ 5170934 h 5181943"/>
                <a:gd name="connsiteX6" fmla="*/ 6198672 w 7077419"/>
                <a:gd name="connsiteY6" fmla="*/ 5181943 h 5181943"/>
                <a:gd name="connsiteX7" fmla="*/ 878748 w 7077419"/>
                <a:gd name="connsiteY7" fmla="*/ 5181943 h 5181943"/>
                <a:gd name="connsiteX8" fmla="*/ 806615 w 7077419"/>
                <a:gd name="connsiteY8" fmla="*/ 5170934 h 5181943"/>
                <a:gd name="connsiteX9" fmla="*/ 0 w 7077419"/>
                <a:gd name="connsiteY9" fmla="*/ 4181252 h 5181943"/>
                <a:gd name="connsiteX10" fmla="*/ 0 w 7077419"/>
                <a:gd name="connsiteY10" fmla="*/ 140552 h 5181943"/>
                <a:gd name="connsiteX11" fmla="*/ 5216 w 7077419"/>
                <a:gd name="connsiteY11" fmla="*/ 37265 h 51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7419" h="5181943">
                  <a:moveTo>
                    <a:pt x="10903" y="0"/>
                  </a:moveTo>
                  <a:lnTo>
                    <a:pt x="7066516" y="0"/>
                  </a:lnTo>
                  <a:lnTo>
                    <a:pt x="7072203" y="37265"/>
                  </a:lnTo>
                  <a:cubicBezTo>
                    <a:pt x="7075652" y="71225"/>
                    <a:pt x="7077419" y="105682"/>
                    <a:pt x="7077419" y="140552"/>
                  </a:cubicBezTo>
                  <a:lnTo>
                    <a:pt x="7077419" y="4181252"/>
                  </a:lnTo>
                  <a:cubicBezTo>
                    <a:pt x="7077419" y="4669433"/>
                    <a:pt x="6731138" y="5076736"/>
                    <a:pt x="6270805" y="5170934"/>
                  </a:cubicBezTo>
                  <a:lnTo>
                    <a:pt x="6198672" y="5181943"/>
                  </a:lnTo>
                  <a:lnTo>
                    <a:pt x="878748" y="5181943"/>
                  </a:lnTo>
                  <a:lnTo>
                    <a:pt x="806615" y="5170934"/>
                  </a:lnTo>
                  <a:cubicBezTo>
                    <a:pt x="346281" y="5076736"/>
                    <a:pt x="0" y="4669433"/>
                    <a:pt x="0" y="4181252"/>
                  </a:cubicBezTo>
                  <a:lnTo>
                    <a:pt x="0" y="140552"/>
                  </a:lnTo>
                  <a:cubicBezTo>
                    <a:pt x="0" y="105682"/>
                    <a:pt x="1767" y="71225"/>
                    <a:pt x="5216" y="372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40" name="Graphic 39" descr="Male profile outline">
              <a:extLst>
                <a:ext uri="{FF2B5EF4-FFF2-40B4-BE49-F238E27FC236}">
                  <a16:creationId xmlns:a16="http://schemas.microsoft.com/office/drawing/2014/main" id="{21E2A967-EF22-B12B-6593-BC6B0C048A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9437" y="3355424"/>
              <a:ext cx="734208" cy="734208"/>
            </a:xfrm>
            <a:prstGeom prst="rect">
              <a:avLst/>
            </a:prstGeom>
          </p:spPr>
        </p:pic>
        <p:sp>
          <p:nvSpPr>
            <p:cNvPr id="41" name="TextBox 40">
              <a:extLst>
                <a:ext uri="{FF2B5EF4-FFF2-40B4-BE49-F238E27FC236}">
                  <a16:creationId xmlns:a16="http://schemas.microsoft.com/office/drawing/2014/main" id="{3454E7E7-A8AD-38C5-AB75-62535D0342B3}"/>
                </a:ext>
              </a:extLst>
            </p:cNvPr>
            <p:cNvSpPr txBox="1"/>
            <p:nvPr/>
          </p:nvSpPr>
          <p:spPr>
            <a:xfrm>
              <a:off x="3586077" y="3492829"/>
              <a:ext cx="5798463" cy="461665"/>
            </a:xfrm>
            <a:prstGeom prst="rect">
              <a:avLst/>
            </a:prstGeom>
            <a:noFill/>
          </p:spPr>
          <p:txBody>
            <a:bodyPr wrap="square" rtlCol="0">
              <a:spAutoFit/>
            </a:bodyPr>
            <a:lstStyle/>
            <a:p>
              <a:r>
                <a:rPr lang="en-AU" sz="2400" dirty="0">
                  <a:latin typeface="Public Sans" pitchFamily="2" charset="0"/>
                </a:rPr>
                <a:t>Female +12p.p</a:t>
              </a:r>
            </a:p>
          </p:txBody>
        </p:sp>
        <p:pic>
          <p:nvPicPr>
            <p:cNvPr id="42" name="Graphic 41" descr="City outline">
              <a:extLst>
                <a:ext uri="{FF2B5EF4-FFF2-40B4-BE49-F238E27FC236}">
                  <a16:creationId xmlns:a16="http://schemas.microsoft.com/office/drawing/2014/main" id="{FE5E7618-C6A6-6324-64E5-F205C85A3E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19945" y="5401402"/>
              <a:ext cx="766132" cy="766132"/>
            </a:xfrm>
            <a:prstGeom prst="rect">
              <a:avLst/>
            </a:prstGeom>
          </p:spPr>
        </p:pic>
        <p:sp>
          <p:nvSpPr>
            <p:cNvPr id="43" name="TextBox 42">
              <a:extLst>
                <a:ext uri="{FF2B5EF4-FFF2-40B4-BE49-F238E27FC236}">
                  <a16:creationId xmlns:a16="http://schemas.microsoft.com/office/drawing/2014/main" id="{01E1A273-47AE-D5D0-A6CB-C4D10D8250CF}"/>
                </a:ext>
              </a:extLst>
            </p:cNvPr>
            <p:cNvSpPr txBox="1"/>
            <p:nvPr/>
          </p:nvSpPr>
          <p:spPr>
            <a:xfrm>
              <a:off x="3592763" y="6457738"/>
              <a:ext cx="5551238" cy="830997"/>
            </a:xfrm>
            <a:prstGeom prst="rect">
              <a:avLst/>
            </a:prstGeom>
            <a:noFill/>
          </p:spPr>
          <p:txBody>
            <a:bodyPr wrap="square" rtlCol="0">
              <a:spAutoFit/>
            </a:bodyPr>
            <a:lstStyle/>
            <a:p>
              <a:r>
                <a:rPr lang="en-AU" sz="2400" dirty="0">
                  <a:latin typeface="Public Sans" pitchFamily="2" charset="0"/>
                </a:rPr>
                <a:t>Lowest two SEIFA quartiles +25p.p</a:t>
              </a:r>
              <a:br>
                <a:rPr lang="en-AU" sz="2400" dirty="0">
                  <a:latin typeface="Public Sans" pitchFamily="2" charset="0"/>
                </a:rPr>
              </a:br>
              <a:endParaRPr lang="en-AU" sz="2400" dirty="0">
                <a:latin typeface="Public Sans" pitchFamily="2" charset="0"/>
              </a:endParaRPr>
            </a:p>
          </p:txBody>
        </p:sp>
        <p:pic>
          <p:nvPicPr>
            <p:cNvPr id="44" name="Graphic 43" descr="Coins outline">
              <a:extLst>
                <a:ext uri="{FF2B5EF4-FFF2-40B4-BE49-F238E27FC236}">
                  <a16:creationId xmlns:a16="http://schemas.microsoft.com/office/drawing/2014/main" id="{A3F2BBB1-4744-A658-31C4-61E5F654D59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97485" y="6537545"/>
              <a:ext cx="730542" cy="730542"/>
            </a:xfrm>
            <a:prstGeom prst="rect">
              <a:avLst/>
            </a:prstGeom>
          </p:spPr>
        </p:pic>
        <p:sp>
          <p:nvSpPr>
            <p:cNvPr id="45" name="TextBox 44">
              <a:extLst>
                <a:ext uri="{FF2B5EF4-FFF2-40B4-BE49-F238E27FC236}">
                  <a16:creationId xmlns:a16="http://schemas.microsoft.com/office/drawing/2014/main" id="{69ACE612-A1F1-4774-46BF-F2D931DFE124}"/>
                </a:ext>
              </a:extLst>
            </p:cNvPr>
            <p:cNvSpPr txBox="1"/>
            <p:nvPr/>
          </p:nvSpPr>
          <p:spPr>
            <a:xfrm>
              <a:off x="3586077" y="5527381"/>
              <a:ext cx="4638049" cy="461665"/>
            </a:xfrm>
            <a:prstGeom prst="rect">
              <a:avLst/>
            </a:prstGeom>
            <a:noFill/>
          </p:spPr>
          <p:txBody>
            <a:bodyPr wrap="square" rtlCol="0">
              <a:spAutoFit/>
            </a:bodyPr>
            <a:lstStyle/>
            <a:p>
              <a:r>
                <a:rPr lang="en-AU" sz="2400" dirty="0">
                  <a:latin typeface="Public Sans" pitchFamily="2" charset="0"/>
                </a:rPr>
                <a:t>Regional areas + 34 </a:t>
              </a:r>
              <a:r>
                <a:rPr lang="en-AU" sz="2400" dirty="0" err="1">
                  <a:latin typeface="Public Sans" pitchFamily="2" charset="0"/>
                </a:rPr>
                <a:t>p.p</a:t>
              </a:r>
              <a:endParaRPr lang="en-AU" sz="2400" dirty="0">
                <a:latin typeface="Public Sans" pitchFamily="2" charset="0"/>
              </a:endParaRPr>
            </a:p>
          </p:txBody>
        </p:sp>
        <p:sp>
          <p:nvSpPr>
            <p:cNvPr id="46" name="TextBox 45">
              <a:extLst>
                <a:ext uri="{FF2B5EF4-FFF2-40B4-BE49-F238E27FC236}">
                  <a16:creationId xmlns:a16="http://schemas.microsoft.com/office/drawing/2014/main" id="{9ED416AA-26FB-0F1C-0C99-C2576494B0E6}"/>
                </a:ext>
              </a:extLst>
            </p:cNvPr>
            <p:cNvSpPr txBox="1"/>
            <p:nvPr/>
          </p:nvSpPr>
          <p:spPr>
            <a:xfrm>
              <a:off x="3567066" y="4498403"/>
              <a:ext cx="4897936" cy="830997"/>
            </a:xfrm>
            <a:prstGeom prst="rect">
              <a:avLst/>
            </a:prstGeom>
            <a:noFill/>
          </p:spPr>
          <p:txBody>
            <a:bodyPr wrap="square" rtlCol="0">
              <a:spAutoFit/>
            </a:bodyPr>
            <a:lstStyle/>
            <a:p>
              <a:r>
                <a:rPr lang="en-AU" sz="2400" dirty="0">
                  <a:latin typeface="Public Sans" pitchFamily="2" charset="0"/>
                </a:rPr>
                <a:t>Age 35-54 +10p.p </a:t>
              </a:r>
              <a:br>
                <a:rPr lang="en-AU" sz="2400" dirty="0">
                  <a:latin typeface="Public Sans" pitchFamily="2" charset="0"/>
                </a:rPr>
              </a:br>
              <a:endParaRPr lang="en-AU" sz="2400" dirty="0">
                <a:latin typeface="Public Sans" pitchFamily="2" charset="0"/>
              </a:endParaRPr>
            </a:p>
          </p:txBody>
        </p:sp>
        <p:pic>
          <p:nvPicPr>
            <p:cNvPr id="47" name="Graphic 46" descr="Monthly calendar outline">
              <a:extLst>
                <a:ext uri="{FF2B5EF4-FFF2-40B4-BE49-F238E27FC236}">
                  <a16:creationId xmlns:a16="http://schemas.microsoft.com/office/drawing/2014/main" id="{6C69816D-EDAC-FB47-29A9-57A42487CF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33954" y="4384402"/>
              <a:ext cx="734208" cy="734208"/>
            </a:xfrm>
            <a:prstGeom prst="rect">
              <a:avLst/>
            </a:prstGeom>
          </p:spPr>
        </p:pic>
        <p:sp>
          <p:nvSpPr>
            <p:cNvPr id="48" name="TextBox 47">
              <a:extLst>
                <a:ext uri="{FF2B5EF4-FFF2-40B4-BE49-F238E27FC236}">
                  <a16:creationId xmlns:a16="http://schemas.microsoft.com/office/drawing/2014/main" id="{D48C285C-EC94-36D2-9BD8-33FB71517779}"/>
                </a:ext>
              </a:extLst>
            </p:cNvPr>
            <p:cNvSpPr txBox="1"/>
            <p:nvPr/>
          </p:nvSpPr>
          <p:spPr>
            <a:xfrm>
              <a:off x="2897104" y="2424242"/>
              <a:ext cx="5798463" cy="461665"/>
            </a:xfrm>
            <a:prstGeom prst="rect">
              <a:avLst/>
            </a:prstGeom>
            <a:noFill/>
          </p:spPr>
          <p:txBody>
            <a:bodyPr wrap="square" rtlCol="0">
              <a:spAutoFit/>
            </a:bodyPr>
            <a:lstStyle/>
            <a:p>
              <a:pPr algn="ctr"/>
              <a:r>
                <a:rPr lang="en-AU" sz="2400" b="1" dirty="0">
                  <a:solidFill>
                    <a:schemeClr val="bg1"/>
                  </a:solidFill>
                  <a:latin typeface="Public Sans" pitchFamily="2" charset="0"/>
                </a:rPr>
                <a:t>Demographics</a:t>
              </a:r>
            </a:p>
          </p:txBody>
        </p:sp>
      </p:grpSp>
      <p:grpSp>
        <p:nvGrpSpPr>
          <p:cNvPr id="4" name="Group 3">
            <a:extLst>
              <a:ext uri="{FF2B5EF4-FFF2-40B4-BE49-F238E27FC236}">
                <a16:creationId xmlns:a16="http://schemas.microsoft.com/office/drawing/2014/main" id="{0FD5C360-053E-BD44-1F15-A72F48BF05A1}"/>
              </a:ext>
            </a:extLst>
          </p:cNvPr>
          <p:cNvGrpSpPr/>
          <p:nvPr/>
        </p:nvGrpSpPr>
        <p:grpSpPr>
          <a:xfrm>
            <a:off x="10226999" y="2157072"/>
            <a:ext cx="7578402" cy="6061112"/>
            <a:chOff x="10226999" y="2157072"/>
            <a:chExt cx="7578402" cy="6061112"/>
          </a:xfrm>
        </p:grpSpPr>
        <p:sp>
          <p:nvSpPr>
            <p:cNvPr id="38" name="Rectangle: Rounded Corners 37">
              <a:extLst>
                <a:ext uri="{FF2B5EF4-FFF2-40B4-BE49-F238E27FC236}">
                  <a16:creationId xmlns:a16="http://schemas.microsoft.com/office/drawing/2014/main" id="{F9CEF9C7-84CF-388C-B47A-81E4DB2732AE}"/>
                </a:ext>
              </a:extLst>
            </p:cNvPr>
            <p:cNvSpPr/>
            <p:nvPr/>
          </p:nvSpPr>
          <p:spPr>
            <a:xfrm>
              <a:off x="10226999" y="2157072"/>
              <a:ext cx="7578402" cy="6061112"/>
            </a:xfrm>
            <a:prstGeom prst="roundRect">
              <a:avLst/>
            </a:prstGeom>
            <a:solidFill>
              <a:srgbClr val="393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2471FDDE-EE72-7E19-5CBB-EBC13015910B}"/>
                </a:ext>
              </a:extLst>
            </p:cNvPr>
            <p:cNvSpPr/>
            <p:nvPr/>
          </p:nvSpPr>
          <p:spPr>
            <a:xfrm>
              <a:off x="10335253" y="3015671"/>
              <a:ext cx="7380000" cy="5114257"/>
            </a:xfrm>
            <a:custGeom>
              <a:avLst/>
              <a:gdLst>
                <a:gd name="connsiteX0" fmla="*/ 10903 w 7077419"/>
                <a:gd name="connsiteY0" fmla="*/ 0 h 5181943"/>
                <a:gd name="connsiteX1" fmla="*/ 7066516 w 7077419"/>
                <a:gd name="connsiteY1" fmla="*/ 0 h 5181943"/>
                <a:gd name="connsiteX2" fmla="*/ 7072203 w 7077419"/>
                <a:gd name="connsiteY2" fmla="*/ 37265 h 5181943"/>
                <a:gd name="connsiteX3" fmla="*/ 7077419 w 7077419"/>
                <a:gd name="connsiteY3" fmla="*/ 140552 h 5181943"/>
                <a:gd name="connsiteX4" fmla="*/ 7077419 w 7077419"/>
                <a:gd name="connsiteY4" fmla="*/ 4181252 h 5181943"/>
                <a:gd name="connsiteX5" fmla="*/ 6270805 w 7077419"/>
                <a:gd name="connsiteY5" fmla="*/ 5170934 h 5181943"/>
                <a:gd name="connsiteX6" fmla="*/ 6198672 w 7077419"/>
                <a:gd name="connsiteY6" fmla="*/ 5181943 h 5181943"/>
                <a:gd name="connsiteX7" fmla="*/ 878748 w 7077419"/>
                <a:gd name="connsiteY7" fmla="*/ 5181943 h 5181943"/>
                <a:gd name="connsiteX8" fmla="*/ 806615 w 7077419"/>
                <a:gd name="connsiteY8" fmla="*/ 5170934 h 5181943"/>
                <a:gd name="connsiteX9" fmla="*/ 0 w 7077419"/>
                <a:gd name="connsiteY9" fmla="*/ 4181252 h 5181943"/>
                <a:gd name="connsiteX10" fmla="*/ 0 w 7077419"/>
                <a:gd name="connsiteY10" fmla="*/ 140552 h 5181943"/>
                <a:gd name="connsiteX11" fmla="*/ 5216 w 7077419"/>
                <a:gd name="connsiteY11" fmla="*/ 37265 h 51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7419" h="5181943">
                  <a:moveTo>
                    <a:pt x="10903" y="0"/>
                  </a:moveTo>
                  <a:lnTo>
                    <a:pt x="7066516" y="0"/>
                  </a:lnTo>
                  <a:lnTo>
                    <a:pt x="7072203" y="37265"/>
                  </a:lnTo>
                  <a:cubicBezTo>
                    <a:pt x="7075652" y="71225"/>
                    <a:pt x="7077419" y="105682"/>
                    <a:pt x="7077419" y="140552"/>
                  </a:cubicBezTo>
                  <a:lnTo>
                    <a:pt x="7077419" y="4181252"/>
                  </a:lnTo>
                  <a:cubicBezTo>
                    <a:pt x="7077419" y="4669433"/>
                    <a:pt x="6731138" y="5076736"/>
                    <a:pt x="6270805" y="5170934"/>
                  </a:cubicBezTo>
                  <a:lnTo>
                    <a:pt x="6198672" y="5181943"/>
                  </a:lnTo>
                  <a:lnTo>
                    <a:pt x="878748" y="5181943"/>
                  </a:lnTo>
                  <a:lnTo>
                    <a:pt x="806615" y="5170934"/>
                  </a:lnTo>
                  <a:cubicBezTo>
                    <a:pt x="346281" y="5076736"/>
                    <a:pt x="0" y="4669433"/>
                    <a:pt x="0" y="4181252"/>
                  </a:cubicBezTo>
                  <a:lnTo>
                    <a:pt x="0" y="140552"/>
                  </a:lnTo>
                  <a:cubicBezTo>
                    <a:pt x="0" y="105682"/>
                    <a:pt x="1767" y="71225"/>
                    <a:pt x="5216" y="372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20" name="Graphic 19" descr="Jail outline">
              <a:extLst>
                <a:ext uri="{FF2B5EF4-FFF2-40B4-BE49-F238E27FC236}">
                  <a16:creationId xmlns:a16="http://schemas.microsoft.com/office/drawing/2014/main" id="{27DA9099-DA2E-7508-8234-07659F972EF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98617" y="4027943"/>
              <a:ext cx="914400" cy="914400"/>
            </a:xfrm>
            <a:prstGeom prst="rect">
              <a:avLst/>
            </a:prstGeom>
          </p:spPr>
        </p:pic>
        <p:sp>
          <p:nvSpPr>
            <p:cNvPr id="23" name="TextBox 22">
              <a:extLst>
                <a:ext uri="{FF2B5EF4-FFF2-40B4-BE49-F238E27FC236}">
                  <a16:creationId xmlns:a16="http://schemas.microsoft.com/office/drawing/2014/main" id="{C4AF5217-B50A-ACAD-2A68-39C07CADB895}"/>
                </a:ext>
              </a:extLst>
            </p:cNvPr>
            <p:cNvSpPr txBox="1"/>
            <p:nvPr/>
          </p:nvSpPr>
          <p:spPr>
            <a:xfrm>
              <a:off x="11956552" y="4270450"/>
              <a:ext cx="5668963" cy="461665"/>
            </a:xfrm>
            <a:prstGeom prst="rect">
              <a:avLst/>
            </a:prstGeom>
            <a:noFill/>
          </p:spPr>
          <p:txBody>
            <a:bodyPr wrap="square" rtlCol="0">
              <a:spAutoFit/>
            </a:bodyPr>
            <a:lstStyle/>
            <a:p>
              <a:r>
                <a:rPr lang="en-AU" sz="2400" dirty="0">
                  <a:latin typeface="Public Sans" pitchFamily="2" charset="0"/>
                </a:rPr>
                <a:t>Prior prison + 16 </a:t>
              </a:r>
              <a:r>
                <a:rPr lang="en-AU" sz="2400" dirty="0" err="1">
                  <a:latin typeface="Public Sans" pitchFamily="2" charset="0"/>
                </a:rPr>
                <a:t>p.p</a:t>
              </a:r>
              <a:r>
                <a:rPr lang="en-AU" sz="2400" dirty="0">
                  <a:latin typeface="Public Sans" pitchFamily="2" charset="0"/>
                </a:rPr>
                <a:t> </a:t>
              </a:r>
            </a:p>
          </p:txBody>
        </p:sp>
        <p:sp>
          <p:nvSpPr>
            <p:cNvPr id="25" name="TextBox 24">
              <a:extLst>
                <a:ext uri="{FF2B5EF4-FFF2-40B4-BE49-F238E27FC236}">
                  <a16:creationId xmlns:a16="http://schemas.microsoft.com/office/drawing/2014/main" id="{206E26A7-98B6-B6D4-8965-1CDFC406EA2F}"/>
                </a:ext>
              </a:extLst>
            </p:cNvPr>
            <p:cNvSpPr txBox="1"/>
            <p:nvPr/>
          </p:nvSpPr>
          <p:spPr>
            <a:xfrm>
              <a:off x="11956552" y="5225833"/>
              <a:ext cx="5668963" cy="461665"/>
            </a:xfrm>
            <a:prstGeom prst="rect">
              <a:avLst/>
            </a:prstGeom>
            <a:noFill/>
          </p:spPr>
          <p:txBody>
            <a:bodyPr wrap="square" rtlCol="0">
              <a:spAutoFit/>
            </a:bodyPr>
            <a:lstStyle/>
            <a:p>
              <a:r>
                <a:rPr lang="en-AU" sz="2400" dirty="0">
                  <a:latin typeface="Public Sans" pitchFamily="2" charset="0"/>
                </a:rPr>
                <a:t>Prior public order offence + 15 </a:t>
              </a:r>
              <a:r>
                <a:rPr lang="en-AU" sz="2400" dirty="0" err="1">
                  <a:latin typeface="Public Sans" pitchFamily="2" charset="0"/>
                </a:rPr>
                <a:t>p.p</a:t>
              </a:r>
              <a:r>
                <a:rPr lang="en-AU" sz="2400" dirty="0">
                  <a:latin typeface="Public Sans" pitchFamily="2" charset="0"/>
                </a:rPr>
                <a:t> </a:t>
              </a:r>
            </a:p>
          </p:txBody>
        </p:sp>
        <p:pic>
          <p:nvPicPr>
            <p:cNvPr id="26" name="Graphic 25" descr="Robber outline">
              <a:extLst>
                <a:ext uri="{FF2B5EF4-FFF2-40B4-BE49-F238E27FC236}">
                  <a16:creationId xmlns:a16="http://schemas.microsoft.com/office/drawing/2014/main" id="{291163F3-4674-EEFC-B3DB-ABAC4BAD486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67493" y="5913199"/>
              <a:ext cx="971896" cy="971896"/>
            </a:xfrm>
            <a:prstGeom prst="rect">
              <a:avLst/>
            </a:prstGeom>
          </p:spPr>
        </p:pic>
        <p:sp>
          <p:nvSpPr>
            <p:cNvPr id="27" name="TextBox 26">
              <a:extLst>
                <a:ext uri="{FF2B5EF4-FFF2-40B4-BE49-F238E27FC236}">
                  <a16:creationId xmlns:a16="http://schemas.microsoft.com/office/drawing/2014/main" id="{343B649A-7052-1BFE-3687-405EA5A9A031}"/>
                </a:ext>
              </a:extLst>
            </p:cNvPr>
            <p:cNvSpPr txBox="1"/>
            <p:nvPr/>
          </p:nvSpPr>
          <p:spPr>
            <a:xfrm>
              <a:off x="11990272" y="6167534"/>
              <a:ext cx="5668963" cy="461665"/>
            </a:xfrm>
            <a:prstGeom prst="rect">
              <a:avLst/>
            </a:prstGeom>
            <a:noFill/>
          </p:spPr>
          <p:txBody>
            <a:bodyPr wrap="square" rtlCol="0">
              <a:spAutoFit/>
            </a:bodyPr>
            <a:lstStyle/>
            <a:p>
              <a:r>
                <a:rPr lang="en-AU" sz="2400" dirty="0">
                  <a:latin typeface="Public Sans" pitchFamily="2" charset="0"/>
                </a:rPr>
                <a:t>Prior theft offence + 19 </a:t>
              </a:r>
              <a:r>
                <a:rPr lang="en-AU" sz="2400" dirty="0" err="1">
                  <a:latin typeface="Public Sans" pitchFamily="2" charset="0"/>
                </a:rPr>
                <a:t>p.p</a:t>
              </a:r>
              <a:r>
                <a:rPr lang="en-AU" sz="2400" dirty="0">
                  <a:latin typeface="Public Sans" pitchFamily="2" charset="0"/>
                </a:rPr>
                <a:t> </a:t>
              </a:r>
            </a:p>
          </p:txBody>
        </p:sp>
        <p:pic>
          <p:nvPicPr>
            <p:cNvPr id="30" name="Graphic 29" descr="Graffiti Spray outline">
              <a:extLst>
                <a:ext uri="{FF2B5EF4-FFF2-40B4-BE49-F238E27FC236}">
                  <a16:creationId xmlns:a16="http://schemas.microsoft.com/office/drawing/2014/main" id="{42FD4BD0-1035-6913-5A7A-5D61BEEEB17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087179" y="6932394"/>
              <a:ext cx="869373" cy="869373"/>
            </a:xfrm>
            <a:prstGeom prst="rect">
              <a:avLst/>
            </a:prstGeom>
          </p:spPr>
        </p:pic>
        <p:sp>
          <p:nvSpPr>
            <p:cNvPr id="31" name="TextBox 30">
              <a:extLst>
                <a:ext uri="{FF2B5EF4-FFF2-40B4-BE49-F238E27FC236}">
                  <a16:creationId xmlns:a16="http://schemas.microsoft.com/office/drawing/2014/main" id="{B0FD5271-AC59-5B8F-C83A-E64ACBED69D6}"/>
                </a:ext>
              </a:extLst>
            </p:cNvPr>
            <p:cNvSpPr txBox="1"/>
            <p:nvPr/>
          </p:nvSpPr>
          <p:spPr>
            <a:xfrm>
              <a:off x="11990272" y="7029404"/>
              <a:ext cx="5395426" cy="830997"/>
            </a:xfrm>
            <a:prstGeom prst="rect">
              <a:avLst/>
            </a:prstGeom>
            <a:noFill/>
          </p:spPr>
          <p:txBody>
            <a:bodyPr wrap="square" rtlCol="0">
              <a:spAutoFit/>
            </a:bodyPr>
            <a:lstStyle/>
            <a:p>
              <a:r>
                <a:rPr lang="en-AU" sz="2400" dirty="0">
                  <a:latin typeface="Public Sans" pitchFamily="2" charset="0"/>
                </a:rPr>
                <a:t>Prior property damage offence + 11 </a:t>
              </a:r>
              <a:r>
                <a:rPr lang="en-AU" sz="2400" dirty="0" err="1">
                  <a:latin typeface="Public Sans" pitchFamily="2" charset="0"/>
                </a:rPr>
                <a:t>p.p</a:t>
              </a:r>
              <a:endParaRPr lang="en-AU" sz="2400" dirty="0">
                <a:latin typeface="Public Sans" pitchFamily="2" charset="0"/>
              </a:endParaRPr>
            </a:p>
          </p:txBody>
        </p:sp>
        <p:pic>
          <p:nvPicPr>
            <p:cNvPr id="32" name="Graphic 31" descr="Gavel outline">
              <a:extLst>
                <a:ext uri="{FF2B5EF4-FFF2-40B4-BE49-F238E27FC236}">
                  <a16:creationId xmlns:a16="http://schemas.microsoft.com/office/drawing/2014/main" id="{B69E1A0D-23D9-A2E7-C096-10C1802798E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54685" y="3094270"/>
              <a:ext cx="766132" cy="766132"/>
            </a:xfrm>
            <a:prstGeom prst="rect">
              <a:avLst/>
            </a:prstGeom>
          </p:spPr>
        </p:pic>
        <p:sp>
          <p:nvSpPr>
            <p:cNvPr id="33" name="TextBox 32">
              <a:extLst>
                <a:ext uri="{FF2B5EF4-FFF2-40B4-BE49-F238E27FC236}">
                  <a16:creationId xmlns:a16="http://schemas.microsoft.com/office/drawing/2014/main" id="{2436F7C2-AA3B-BC91-3842-62CB4785AF92}"/>
                </a:ext>
              </a:extLst>
            </p:cNvPr>
            <p:cNvSpPr txBox="1"/>
            <p:nvPr/>
          </p:nvSpPr>
          <p:spPr>
            <a:xfrm>
              <a:off x="11956552" y="3251675"/>
              <a:ext cx="5296827" cy="461665"/>
            </a:xfrm>
            <a:prstGeom prst="rect">
              <a:avLst/>
            </a:prstGeom>
            <a:noFill/>
          </p:spPr>
          <p:txBody>
            <a:bodyPr wrap="square" rtlCol="0">
              <a:spAutoFit/>
            </a:bodyPr>
            <a:lstStyle/>
            <a:p>
              <a:r>
                <a:rPr lang="en-AU" sz="2400" dirty="0">
                  <a:latin typeface="Public Sans" pitchFamily="2" charset="0"/>
                </a:rPr>
                <a:t>Prior court +43 </a:t>
              </a:r>
              <a:r>
                <a:rPr lang="en-AU" sz="2400" dirty="0" err="1">
                  <a:latin typeface="Public Sans" pitchFamily="2" charset="0"/>
                </a:rPr>
                <a:t>p.p</a:t>
              </a:r>
              <a:r>
                <a:rPr lang="en-AU" sz="2400" dirty="0">
                  <a:latin typeface="Public Sans" pitchFamily="2" charset="0"/>
                </a:rPr>
                <a:t> </a:t>
              </a:r>
            </a:p>
          </p:txBody>
        </p:sp>
        <p:pic>
          <p:nvPicPr>
            <p:cNvPr id="34" name="Graphic 33" descr="Police male outline">
              <a:extLst>
                <a:ext uri="{FF2B5EF4-FFF2-40B4-BE49-F238E27FC236}">
                  <a16:creationId xmlns:a16="http://schemas.microsoft.com/office/drawing/2014/main" id="{F2A115CF-0E68-6EE8-848B-E175241587B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967493" y="4972347"/>
              <a:ext cx="914400" cy="914400"/>
            </a:xfrm>
            <a:prstGeom prst="rect">
              <a:avLst/>
            </a:prstGeom>
          </p:spPr>
        </p:pic>
        <p:sp>
          <p:nvSpPr>
            <p:cNvPr id="49" name="TextBox 48">
              <a:extLst>
                <a:ext uri="{FF2B5EF4-FFF2-40B4-BE49-F238E27FC236}">
                  <a16:creationId xmlns:a16="http://schemas.microsoft.com/office/drawing/2014/main" id="{71C62651-BFA8-3FDE-E6EB-A53B83083C32}"/>
                </a:ext>
              </a:extLst>
            </p:cNvPr>
            <p:cNvSpPr txBox="1"/>
            <p:nvPr/>
          </p:nvSpPr>
          <p:spPr>
            <a:xfrm>
              <a:off x="11106544" y="2386465"/>
              <a:ext cx="5798463" cy="461665"/>
            </a:xfrm>
            <a:prstGeom prst="rect">
              <a:avLst/>
            </a:prstGeom>
            <a:noFill/>
          </p:spPr>
          <p:txBody>
            <a:bodyPr wrap="square" rtlCol="0">
              <a:spAutoFit/>
            </a:bodyPr>
            <a:lstStyle/>
            <a:p>
              <a:pPr algn="ctr"/>
              <a:r>
                <a:rPr lang="en-AU" sz="2400" b="1" dirty="0">
                  <a:solidFill>
                    <a:schemeClr val="bg1"/>
                  </a:solidFill>
                  <a:latin typeface="Public Sans" pitchFamily="2" charset="0"/>
                </a:rPr>
                <a:t>Criminal history</a:t>
              </a:r>
            </a:p>
          </p:txBody>
        </p:sp>
      </p:grpSp>
    </p:spTree>
    <p:extLst>
      <p:ext uri="{BB962C8B-B14F-4D97-AF65-F5344CB8AC3E}">
        <p14:creationId xmlns:p14="http://schemas.microsoft.com/office/powerpoint/2010/main" val="36899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A9CF6A0-156E-4EF8-8E08-C9602FF193D6}"/>
              </a:ext>
            </a:extLst>
          </p:cNvPr>
          <p:cNvSpPr txBox="1">
            <a:spLocks/>
          </p:cNvSpPr>
          <p:nvPr/>
        </p:nvSpPr>
        <p:spPr>
          <a:xfrm>
            <a:off x="4677263" y="370701"/>
            <a:ext cx="9932439" cy="914400"/>
          </a:xfrm>
          <a:prstGeom prst="rect">
            <a:avLst/>
          </a:prstGeom>
        </p:spPr>
        <p:txBody>
          <a:bodyPr vert="horz" lIns="80459" tIns="40229" rIns="80459" bIns="40229" rtlCol="0">
            <a:noAutofit/>
          </a:bodyPr>
          <a:lstStyle>
            <a:lvl1pPr marL="0" indent="0" algn="l" defTabSz="804591" rtl="0" eaLnBrk="1" latinLnBrk="0" hangingPunct="1">
              <a:lnSpc>
                <a:spcPct val="110000"/>
              </a:lnSpc>
              <a:spcBef>
                <a:spcPts val="880"/>
              </a:spcBef>
              <a:buFontTx/>
              <a:buNone/>
              <a:defRPr sz="1900" b="1" i="0" kern="1200" baseline="0">
                <a:solidFill>
                  <a:schemeClr val="tx1"/>
                </a:solidFill>
                <a:latin typeface="+mj-lt"/>
                <a:ea typeface="+mn-ea"/>
                <a:cs typeface="+mn-cs"/>
              </a:defRPr>
            </a:lvl1pPr>
            <a:lvl2pPr marL="603443" indent="-201148" algn="l" defTabSz="804591" rtl="0" eaLnBrk="1" latinLnBrk="0" hangingPunct="1">
              <a:lnSpc>
                <a:spcPct val="150000"/>
              </a:lnSpc>
              <a:spcBef>
                <a:spcPts val="440"/>
              </a:spcBef>
              <a:buFont typeface="Arial" panose="020B0604020202020204" pitchFamily="34" charset="0"/>
              <a:buChar char="•"/>
              <a:defRPr sz="1900" b="1" i="0" kern="1200" baseline="0">
                <a:solidFill>
                  <a:schemeClr val="tx1"/>
                </a:solidFill>
                <a:latin typeface="+mj-lt"/>
                <a:ea typeface="+mn-ea"/>
                <a:cs typeface="+mn-cs"/>
              </a:defRPr>
            </a:lvl2pPr>
            <a:lvl3pPr marL="1005738" indent="-201148" algn="l" defTabSz="804591" rtl="0" eaLnBrk="1" latinLnBrk="0" hangingPunct="1">
              <a:lnSpc>
                <a:spcPct val="150000"/>
              </a:lnSpc>
              <a:spcBef>
                <a:spcPts val="440"/>
              </a:spcBef>
              <a:buFont typeface="Arial" panose="020B0604020202020204" pitchFamily="34" charset="0"/>
              <a:buChar char="•"/>
              <a:defRPr sz="1900" b="1" i="0" kern="1200" baseline="0">
                <a:solidFill>
                  <a:schemeClr val="tx1"/>
                </a:solidFill>
                <a:latin typeface="+mj-lt"/>
                <a:ea typeface="+mn-ea"/>
                <a:cs typeface="+mn-cs"/>
              </a:defRPr>
            </a:lvl3pPr>
            <a:lvl4pPr marL="1408034" indent="-201148" algn="l" defTabSz="804591" rtl="0" eaLnBrk="1" latinLnBrk="0" hangingPunct="1">
              <a:lnSpc>
                <a:spcPct val="150000"/>
              </a:lnSpc>
              <a:spcBef>
                <a:spcPts val="440"/>
              </a:spcBef>
              <a:buFont typeface="Arial" panose="020B0604020202020204" pitchFamily="34" charset="0"/>
              <a:buChar char="•"/>
              <a:defRPr sz="1900" b="1" i="0" kern="1200" baseline="0">
                <a:solidFill>
                  <a:schemeClr val="tx1"/>
                </a:solidFill>
                <a:latin typeface="+mj-lt"/>
                <a:ea typeface="+mn-ea"/>
                <a:cs typeface="+mn-cs"/>
              </a:defRPr>
            </a:lvl4pPr>
            <a:lvl5pPr marL="1810329" indent="-201148" algn="l" defTabSz="804591" rtl="0" eaLnBrk="1" latinLnBrk="0" hangingPunct="1">
              <a:lnSpc>
                <a:spcPct val="150000"/>
              </a:lnSpc>
              <a:spcBef>
                <a:spcPts val="440"/>
              </a:spcBef>
              <a:buFont typeface="Arial" panose="020B0604020202020204" pitchFamily="34" charset="0"/>
              <a:buChar char="•"/>
              <a:defRPr sz="1900" b="1" i="0" kern="1200" baseline="0">
                <a:solidFill>
                  <a:schemeClr val="tx1"/>
                </a:solidFill>
                <a:latin typeface="+mj-lt"/>
                <a:ea typeface="+mn-ea"/>
                <a:cs typeface="+mn-cs"/>
              </a:defRPr>
            </a:lvl5pPr>
            <a:lvl6pPr marL="2212624" indent="-201148" algn="l" defTabSz="804591"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920" indent="-201148" algn="l" defTabSz="804591"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215" indent="-201148" algn="l" defTabSz="804591"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510" indent="-201148" algn="l" defTabSz="804591"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a:lstStyle>
          <a:p>
            <a:pPr algn="ctr"/>
            <a:endParaRPr lang="en-AU" sz="2400" dirty="0"/>
          </a:p>
        </p:txBody>
      </p:sp>
      <p:pic>
        <p:nvPicPr>
          <p:cNvPr id="6" name="Picture 5">
            <a:extLst>
              <a:ext uri="{FF2B5EF4-FFF2-40B4-BE49-F238E27FC236}">
                <a16:creationId xmlns:a16="http://schemas.microsoft.com/office/drawing/2014/main" id="{B30F545B-CA4F-45A8-A5BA-AEDA40C2DF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4110" y="2241186"/>
            <a:ext cx="10237032" cy="7446691"/>
          </a:xfrm>
          <a:prstGeom prst="rect">
            <a:avLst/>
          </a:prstGeom>
        </p:spPr>
      </p:pic>
      <p:sp>
        <p:nvSpPr>
          <p:cNvPr id="2" name="TextBox 1">
            <a:extLst>
              <a:ext uri="{FF2B5EF4-FFF2-40B4-BE49-F238E27FC236}">
                <a16:creationId xmlns:a16="http://schemas.microsoft.com/office/drawing/2014/main" id="{B944F18A-F597-EB8D-515B-6F0DE7FC679E}"/>
              </a:ext>
            </a:extLst>
          </p:cNvPr>
          <p:cNvSpPr txBox="1"/>
          <p:nvPr/>
        </p:nvSpPr>
        <p:spPr>
          <a:xfrm>
            <a:off x="2107368" y="412345"/>
            <a:ext cx="16015740" cy="1264833"/>
          </a:xfrm>
          <a:prstGeom prst="rect">
            <a:avLst/>
          </a:prstGeom>
          <a:noFill/>
        </p:spPr>
        <p:txBody>
          <a:bodyPr wrap="square" rtlCol="0">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Police areas vary in use of cautioning, including for Aboriginal vs. non-Aboriginal people</a:t>
            </a:r>
          </a:p>
        </p:txBody>
      </p:sp>
      <p:pic>
        <p:nvPicPr>
          <p:cNvPr id="7" name="Picture 6">
            <a:extLst>
              <a:ext uri="{FF2B5EF4-FFF2-40B4-BE49-F238E27FC236}">
                <a16:creationId xmlns:a16="http://schemas.microsoft.com/office/drawing/2014/main" id="{49617D82-81BA-3867-2A4A-A471A3A68BC8}"/>
              </a:ext>
            </a:extLst>
          </p:cNvPr>
          <p:cNvPicPr>
            <a:picLocks noChangeAspect="1"/>
          </p:cNvPicPr>
          <p:nvPr/>
        </p:nvPicPr>
        <p:blipFill>
          <a:blip r:embed="rId4"/>
          <a:stretch>
            <a:fillRect/>
          </a:stretch>
        </p:blipFill>
        <p:spPr>
          <a:xfrm>
            <a:off x="389818" y="498844"/>
            <a:ext cx="1089732" cy="782936"/>
          </a:xfrm>
          <a:prstGeom prst="rect">
            <a:avLst/>
          </a:prstGeom>
        </p:spPr>
      </p:pic>
    </p:spTree>
    <p:extLst>
      <p:ext uri="{BB962C8B-B14F-4D97-AF65-F5344CB8AC3E}">
        <p14:creationId xmlns:p14="http://schemas.microsoft.com/office/powerpoint/2010/main" val="245786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57390D-AC97-4C55-B679-D3126C5FD32A}"/>
              </a:ext>
            </a:extLst>
          </p:cNvPr>
          <p:cNvSpPr txBox="1"/>
          <p:nvPr/>
        </p:nvSpPr>
        <p:spPr>
          <a:xfrm>
            <a:off x="2377191" y="298290"/>
            <a:ext cx="15218081" cy="654475"/>
          </a:xfrm>
          <a:prstGeom prst="rect">
            <a:avLst/>
          </a:prstGeom>
          <a:noFill/>
        </p:spPr>
        <p:txBody>
          <a:bodyPr wrap="square" rtlCol="0">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Method: Kitagawa-Oaxaca-Blinder decomposition</a:t>
            </a:r>
          </a:p>
        </p:txBody>
      </p:sp>
      <p:pic>
        <p:nvPicPr>
          <p:cNvPr id="11" name="Picture 10"/>
          <p:cNvPicPr>
            <a:picLocks noChangeAspect="1"/>
          </p:cNvPicPr>
          <p:nvPr/>
        </p:nvPicPr>
        <p:blipFill>
          <a:blip r:embed="rId3"/>
          <a:stretch>
            <a:fillRect/>
          </a:stretch>
        </p:blipFill>
        <p:spPr>
          <a:xfrm>
            <a:off x="389818" y="498844"/>
            <a:ext cx="1089732" cy="782936"/>
          </a:xfrm>
          <a:prstGeom prst="rect">
            <a:avLst/>
          </a:prstGeom>
        </p:spPr>
      </p:pic>
      <p:sp>
        <p:nvSpPr>
          <p:cNvPr id="10" name="TextBox 9">
            <a:extLst>
              <a:ext uri="{FF2B5EF4-FFF2-40B4-BE49-F238E27FC236}">
                <a16:creationId xmlns:a16="http://schemas.microsoft.com/office/drawing/2014/main" id="{58ECF1A3-02AB-41B8-8AEF-925896506F1F}"/>
              </a:ext>
            </a:extLst>
          </p:cNvPr>
          <p:cNvSpPr txBox="1"/>
          <p:nvPr/>
        </p:nvSpPr>
        <p:spPr>
          <a:xfrm>
            <a:off x="3922680" y="3236874"/>
            <a:ext cx="5408957" cy="5399126"/>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pPr lvl="1" algn="r" defTabSz="609585">
              <a:lnSpc>
                <a:spcPct val="80000"/>
              </a:lnSpc>
              <a:spcAft>
                <a:spcPts val="0"/>
              </a:spcAft>
              <a:buClr>
                <a:srgbClr val="D7153A"/>
              </a:buClr>
              <a:defRPr/>
            </a:pPr>
            <a:r>
              <a:rPr lang="en-US" sz="4000" dirty="0">
                <a:solidFill>
                  <a:srgbClr val="00368D"/>
                </a:solidFill>
                <a:latin typeface="Public Sans" pitchFamily="2" charset="0"/>
              </a:rPr>
              <a:t>      </a:t>
            </a:r>
          </a:p>
          <a:p>
            <a:pPr lvl="1" algn="ctr" defTabSz="609585">
              <a:lnSpc>
                <a:spcPct val="80000"/>
              </a:lnSpc>
              <a:spcAft>
                <a:spcPts val="0"/>
              </a:spcAft>
              <a:buClr>
                <a:srgbClr val="D7153A"/>
              </a:buClr>
              <a:defRPr/>
            </a:pPr>
            <a:r>
              <a:rPr lang="en-US" sz="4000" dirty="0">
                <a:solidFill>
                  <a:srgbClr val="00368D"/>
                </a:solidFill>
                <a:latin typeface="Public Sans" pitchFamily="2" charset="0"/>
              </a:rPr>
              <a:t>             </a:t>
            </a:r>
            <a:r>
              <a:rPr lang="en-US" sz="4000" b="1" dirty="0">
                <a:solidFill>
                  <a:srgbClr val="00368D"/>
                </a:solidFill>
                <a:latin typeface="Public Sans" pitchFamily="2" charset="0"/>
              </a:rPr>
              <a:t>Explained                                         C            component</a:t>
            </a:r>
          </a:p>
          <a:p>
            <a:pPr lvl="1" algn="ctr" defTabSz="609585">
              <a:lnSpc>
                <a:spcPct val="80000"/>
              </a:lnSpc>
              <a:spcAft>
                <a:spcPts val="0"/>
              </a:spcAft>
              <a:buClr>
                <a:srgbClr val="D7153A"/>
              </a:buClr>
              <a:defRPr/>
            </a:pPr>
            <a:endParaRPr lang="en-US" sz="4000" dirty="0">
              <a:solidFill>
                <a:srgbClr val="00368D"/>
              </a:solidFill>
              <a:latin typeface="Public Sans" pitchFamily="2" charset="0"/>
            </a:endParaRPr>
          </a:p>
          <a:p>
            <a:pPr lvl="1" algn="ctr" defTabSz="609585">
              <a:lnSpc>
                <a:spcPct val="80000"/>
              </a:lnSpc>
              <a:spcAft>
                <a:spcPts val="0"/>
              </a:spcAft>
              <a:buClr>
                <a:srgbClr val="D7153A"/>
              </a:buClr>
              <a:defRPr/>
            </a:pPr>
            <a:endParaRPr lang="en-AU" sz="2800" dirty="0">
              <a:solidFill>
                <a:schemeClr val="tx1">
                  <a:lumMod val="85000"/>
                  <a:lumOff val="15000"/>
                </a:schemeClr>
              </a:solidFill>
              <a:latin typeface="Public Sans" pitchFamily="2" charset="0"/>
              <a:ea typeface="Calibri" panose="020F0502020204030204" pitchFamily="34" charset="0"/>
              <a:cs typeface="Times New Roman" panose="02020603050405020304" pitchFamily="18" charset="0"/>
            </a:endParaRPr>
          </a:p>
          <a:p>
            <a:pPr lvl="1" defTabSz="609585">
              <a:lnSpc>
                <a:spcPct val="80000"/>
              </a:lnSpc>
              <a:spcAft>
                <a:spcPts val="0"/>
              </a:spcAft>
              <a:buClr>
                <a:srgbClr val="D7153A"/>
              </a:buClr>
              <a:defRPr/>
            </a:pPr>
            <a:r>
              <a:rPr lang="en-AU" sz="28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rPr>
              <a:t>Cautioning differences due to differences in observed characteristics:</a:t>
            </a:r>
            <a:br>
              <a:rPr lang="en-AU" sz="28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rPr>
            </a:br>
            <a:endParaRPr lang="en-AU" sz="28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endParaRPr>
          </a:p>
          <a:p>
            <a:pPr marL="720000" lvl="1" indent="-457200" defTabSz="609585">
              <a:lnSpc>
                <a:spcPct val="80000"/>
              </a:lnSpc>
              <a:buFont typeface="Arial" panose="020B0604020202020204" pitchFamily="34" charset="0"/>
              <a:buChar char="•"/>
              <a:defRPr/>
            </a:pPr>
            <a:r>
              <a:rPr lang="en-AU" sz="26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rPr>
              <a:t>Prior offending</a:t>
            </a:r>
          </a:p>
          <a:p>
            <a:pPr marL="720000" lvl="1" indent="-457200" defTabSz="609585">
              <a:lnSpc>
                <a:spcPct val="80000"/>
              </a:lnSpc>
              <a:buFont typeface="Arial" panose="020B0604020202020204" pitchFamily="34" charset="0"/>
              <a:buChar char="•"/>
              <a:defRPr/>
            </a:pPr>
            <a:r>
              <a:rPr lang="en-AU" sz="26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rPr>
              <a:t>Prior jail time</a:t>
            </a:r>
          </a:p>
          <a:p>
            <a:pPr marL="720000" lvl="1" indent="-457200" defTabSz="609585">
              <a:lnSpc>
                <a:spcPct val="80000"/>
              </a:lnSpc>
              <a:buFont typeface="Arial" panose="020B0604020202020204" pitchFamily="34" charset="0"/>
              <a:buChar char="•"/>
              <a:defRPr/>
            </a:pPr>
            <a:r>
              <a:rPr lang="en-AU" sz="26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rPr>
              <a:t>PAC </a:t>
            </a:r>
          </a:p>
          <a:p>
            <a:pPr marL="720000" lvl="1" indent="-457200" defTabSz="609585">
              <a:lnSpc>
                <a:spcPct val="80000"/>
              </a:lnSpc>
              <a:buFont typeface="Arial" panose="020B0604020202020204" pitchFamily="34" charset="0"/>
              <a:buChar char="•"/>
              <a:defRPr/>
            </a:pPr>
            <a:r>
              <a:rPr lang="en-AU" sz="26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rPr>
              <a:t>Demographics </a:t>
            </a:r>
          </a:p>
          <a:p>
            <a:pPr lvl="1" algn="ctr" defTabSz="609585">
              <a:lnSpc>
                <a:spcPct val="80000"/>
              </a:lnSpc>
              <a:spcAft>
                <a:spcPts val="0"/>
              </a:spcAft>
              <a:buClr>
                <a:srgbClr val="D7153A"/>
              </a:buClr>
              <a:defRPr/>
            </a:pPr>
            <a:r>
              <a:rPr lang="en-US" sz="1400" dirty="0">
                <a:solidFill>
                  <a:srgbClr val="00368D"/>
                </a:solidFill>
                <a:latin typeface="Public Sans" pitchFamily="2" charset="0"/>
              </a:rPr>
              <a:t>	  </a:t>
            </a:r>
          </a:p>
          <a:p>
            <a:pPr marL="0" marR="0" lvl="1" indent="0" algn="l" defTabSz="609585" rtl="0" eaLnBrk="1" fontAlgn="auto" latinLnBrk="0" hangingPunct="1">
              <a:lnSpc>
                <a:spcPct val="80000"/>
              </a:lnSpc>
              <a:spcBef>
                <a:spcPts val="600"/>
              </a:spcBef>
              <a:spcAft>
                <a:spcPts val="0"/>
              </a:spcAft>
              <a:buClr>
                <a:srgbClr val="D7153A"/>
              </a:buClr>
              <a:buSzPct val="120000"/>
              <a:buFontTx/>
              <a:buNone/>
              <a:tabLst/>
              <a:defRPr/>
            </a:pPr>
            <a:r>
              <a:rPr lang="en-US" sz="1400" dirty="0">
                <a:solidFill>
                  <a:srgbClr val="00368D"/>
                </a:solidFill>
                <a:latin typeface="Public Sans" pitchFamily="2" charset="0"/>
              </a:rPr>
              <a:t>	</a:t>
            </a:r>
            <a:endParaRPr lang="en-US" sz="1800" dirty="0">
              <a:solidFill>
                <a:srgbClr val="22272B">
                  <a:lumMod val="90000"/>
                  <a:lumOff val="10000"/>
                </a:srgbClr>
              </a:solidFill>
              <a:latin typeface="Public Sans" pitchFamily="2" charset="0"/>
            </a:endParaRPr>
          </a:p>
        </p:txBody>
      </p:sp>
      <p:sp>
        <p:nvSpPr>
          <p:cNvPr id="12" name="TextBox 11">
            <a:extLst>
              <a:ext uri="{FF2B5EF4-FFF2-40B4-BE49-F238E27FC236}">
                <a16:creationId xmlns:a16="http://schemas.microsoft.com/office/drawing/2014/main" id="{FF701003-3C9C-4369-BCCD-3A271935291C}"/>
              </a:ext>
            </a:extLst>
          </p:cNvPr>
          <p:cNvSpPr txBox="1"/>
          <p:nvPr/>
        </p:nvSpPr>
        <p:spPr>
          <a:xfrm>
            <a:off x="10475881" y="3236874"/>
            <a:ext cx="5112000" cy="5399126"/>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pPr marL="0" marR="0" lvl="1" indent="0" algn="l" defTabSz="609585" rtl="0" eaLnBrk="1" fontAlgn="auto" latinLnBrk="0" hangingPunct="1">
              <a:lnSpc>
                <a:spcPct val="80000"/>
              </a:lnSpc>
              <a:spcBef>
                <a:spcPts val="0"/>
              </a:spcBef>
              <a:spcAft>
                <a:spcPts val="0"/>
              </a:spcAft>
              <a:buClr>
                <a:srgbClr val="D7153A"/>
              </a:buClr>
              <a:buSzPct val="120000"/>
              <a:buFontTx/>
              <a:buNone/>
              <a:tabLst/>
              <a:defRPr/>
            </a:pPr>
            <a:endParaRPr kumimoji="0" lang="en-US" sz="1400" b="0" i="0" u="none" strike="noStrike" kern="1200" cap="none" spc="0" normalizeH="0" baseline="0" noProof="0" dirty="0">
              <a:ln>
                <a:noFill/>
              </a:ln>
              <a:solidFill>
                <a:srgbClr val="00368D"/>
              </a:solidFill>
              <a:effectLst/>
              <a:uLnTx/>
              <a:uFillTx/>
              <a:latin typeface="Public Sans Black" pitchFamily="2" charset="0"/>
              <a:ea typeface="+mn-ea"/>
              <a:cs typeface="+mn-cs"/>
            </a:endParaRPr>
          </a:p>
          <a:p>
            <a:pPr lvl="1" algn="r" defTabSz="609585">
              <a:lnSpc>
                <a:spcPct val="80000"/>
              </a:lnSpc>
              <a:spcAft>
                <a:spcPts val="0"/>
              </a:spcAft>
              <a:buClr>
                <a:srgbClr val="D7153A"/>
              </a:buClr>
              <a:defRPr/>
            </a:pPr>
            <a:endParaRPr lang="en-US" sz="2400" dirty="0">
              <a:solidFill>
                <a:srgbClr val="00368D"/>
              </a:solidFill>
            </a:endParaRPr>
          </a:p>
          <a:p>
            <a:pPr lvl="1" defTabSz="609585">
              <a:lnSpc>
                <a:spcPct val="80000"/>
              </a:lnSpc>
              <a:spcAft>
                <a:spcPts val="0"/>
              </a:spcAft>
              <a:buClr>
                <a:srgbClr val="D7153A"/>
              </a:buClr>
              <a:defRPr/>
            </a:pPr>
            <a:r>
              <a:rPr lang="en-US" sz="3600" dirty="0">
                <a:solidFill>
                  <a:srgbClr val="00368D"/>
                </a:solidFill>
              </a:rPr>
              <a:t>A     U        </a:t>
            </a:r>
            <a:r>
              <a:rPr lang="en-US" sz="3600" b="1" dirty="0">
                <a:solidFill>
                  <a:srgbClr val="00368D"/>
                </a:solidFill>
                <a:latin typeface="Public Sans" pitchFamily="2" charset="0"/>
              </a:rPr>
              <a:t>Unexplained</a:t>
            </a:r>
          </a:p>
          <a:p>
            <a:pPr lvl="1" defTabSz="609585">
              <a:lnSpc>
                <a:spcPct val="80000"/>
              </a:lnSpc>
              <a:spcAft>
                <a:spcPts val="0"/>
              </a:spcAft>
              <a:buClr>
                <a:srgbClr val="D7153A"/>
              </a:buClr>
              <a:defRPr/>
            </a:pPr>
            <a:r>
              <a:rPr lang="en-US" sz="3600" b="1" dirty="0">
                <a:solidFill>
                  <a:srgbClr val="00368D"/>
                </a:solidFill>
                <a:latin typeface="Public Sans" pitchFamily="2" charset="0"/>
              </a:rPr>
              <a:t>C                 component</a:t>
            </a:r>
            <a:endParaRPr lang="en-AU" sz="3600" b="1" dirty="0">
              <a:latin typeface="Public Sans" pitchFamily="2" charset="0"/>
              <a:ea typeface="Calibri" panose="020F0502020204030204" pitchFamily="34" charset="0"/>
              <a:cs typeface="Times New Roman" panose="02020603050405020304" pitchFamily="18" charset="0"/>
            </a:endParaRPr>
          </a:p>
          <a:p>
            <a:pPr marL="745069" lvl="1" indent="-342900">
              <a:lnSpc>
                <a:spcPct val="107000"/>
              </a:lnSpc>
              <a:buFont typeface="Wingdings" panose="05000000000000000000" pitchFamily="2" charset="2"/>
              <a:buChar char="§"/>
            </a:pPr>
            <a:endParaRPr lang="en-AU" sz="1400" b="1" dirty="0">
              <a:latin typeface="Public Sans" pitchFamily="2" charset="0"/>
              <a:ea typeface="Calibri" panose="020F0502020204030204" pitchFamily="34" charset="0"/>
              <a:cs typeface="Times New Roman" panose="02020603050405020304" pitchFamily="18" charset="0"/>
            </a:endParaRPr>
          </a:p>
          <a:p>
            <a:pPr marL="745069" lvl="1" indent="-342900">
              <a:lnSpc>
                <a:spcPct val="107000"/>
              </a:lnSpc>
              <a:buFont typeface="Wingdings" panose="05000000000000000000" pitchFamily="2" charset="2"/>
              <a:buChar char="§"/>
            </a:pPr>
            <a:endParaRPr lang="en-AU" sz="1400" b="1" dirty="0">
              <a:latin typeface="Public Sans" pitchFamily="2" charset="0"/>
              <a:ea typeface="Calibri" panose="020F0502020204030204" pitchFamily="34" charset="0"/>
              <a:cs typeface="Times New Roman" panose="02020603050405020304" pitchFamily="18" charset="0"/>
            </a:endParaRPr>
          </a:p>
          <a:p>
            <a:pPr marL="745069" lvl="1" indent="-342900">
              <a:lnSpc>
                <a:spcPct val="107000"/>
              </a:lnSpc>
              <a:buFont typeface="Wingdings" panose="05000000000000000000" pitchFamily="2" charset="2"/>
              <a:buChar char="§"/>
            </a:pPr>
            <a:endParaRPr lang="en-AU" sz="1400" dirty="0">
              <a:latin typeface="Public Sans" pitchFamily="2" charset="0"/>
              <a:ea typeface="Calibri" panose="020F0502020204030204" pitchFamily="34" charset="0"/>
              <a:cs typeface="Times New Roman" panose="02020603050405020304" pitchFamily="18" charset="0"/>
            </a:endParaRPr>
          </a:p>
          <a:p>
            <a:pPr lvl="1" algn="ctr" defTabSz="609585">
              <a:lnSpc>
                <a:spcPct val="80000"/>
              </a:lnSpc>
              <a:spcAft>
                <a:spcPts val="0"/>
              </a:spcAft>
              <a:buClr>
                <a:srgbClr val="D7153A"/>
              </a:buClr>
              <a:defRPr/>
            </a:pPr>
            <a:endParaRPr lang="en-AU" sz="1400" dirty="0">
              <a:solidFill>
                <a:schemeClr val="tx1">
                  <a:lumMod val="85000"/>
                  <a:lumOff val="15000"/>
                </a:schemeClr>
              </a:solidFill>
              <a:latin typeface="Public Sans" pitchFamily="2" charset="0"/>
              <a:ea typeface="Calibri" panose="020F0502020204030204" pitchFamily="34" charset="0"/>
              <a:cs typeface="Times New Roman" panose="02020603050405020304" pitchFamily="18" charset="0"/>
            </a:endParaRPr>
          </a:p>
          <a:p>
            <a:pPr marL="262800" lvl="1" defTabSz="609585">
              <a:lnSpc>
                <a:spcPct val="80000"/>
              </a:lnSpc>
              <a:defRPr/>
            </a:pPr>
            <a:r>
              <a:rPr lang="en-AU" sz="2800" dirty="0">
                <a:solidFill>
                  <a:schemeClr val="tx1">
                    <a:lumMod val="85000"/>
                    <a:lumOff val="15000"/>
                  </a:schemeClr>
                </a:solidFill>
                <a:latin typeface="Public Sans" pitchFamily="2" charset="0"/>
                <a:ea typeface="Calibri" panose="020F0502020204030204" pitchFamily="34" charset="0"/>
                <a:cs typeface="Times New Roman" panose="02020603050405020304" pitchFamily="18" charset="0"/>
              </a:rPr>
              <a:t>Cautioning differences for offenders with same characteristics:</a:t>
            </a:r>
          </a:p>
          <a:p>
            <a:pPr marL="720000" lvl="1" indent="-457200" defTabSz="609585">
              <a:lnSpc>
                <a:spcPct val="80000"/>
              </a:lnSpc>
              <a:buFont typeface="Arial" panose="020B0604020202020204" pitchFamily="34" charset="0"/>
              <a:buChar char="•"/>
              <a:defRPr/>
            </a:pPr>
            <a:endParaRPr lang="en-AU" sz="2800" dirty="0">
              <a:solidFill>
                <a:schemeClr val="tx1">
                  <a:lumMod val="85000"/>
                  <a:lumOff val="15000"/>
                </a:schemeClr>
              </a:solidFill>
              <a:latin typeface="Public Sans" pitchFamily="2" charset="0"/>
              <a:ea typeface="Calibri" panose="020F0502020204030204" pitchFamily="34" charset="0"/>
              <a:cs typeface="Times New Roman" panose="02020603050405020304" pitchFamily="18" charset="0"/>
            </a:endParaRPr>
          </a:p>
          <a:p>
            <a:pPr marL="720000" lvl="1" indent="-457200" defTabSz="609585">
              <a:lnSpc>
                <a:spcPct val="80000"/>
              </a:lnSpc>
              <a:buFont typeface="Arial" panose="020B0604020202020204" pitchFamily="34" charset="0"/>
              <a:buChar char="•"/>
              <a:defRPr/>
            </a:pPr>
            <a:r>
              <a:rPr lang="en-AU" sz="2800" dirty="0">
                <a:solidFill>
                  <a:schemeClr val="tx1">
                    <a:lumMod val="85000"/>
                    <a:lumOff val="15000"/>
                  </a:schemeClr>
                </a:solidFill>
                <a:latin typeface="Public Sans" pitchFamily="2" charset="0"/>
                <a:ea typeface="Calibri" panose="020F0502020204030204" pitchFamily="34" charset="0"/>
                <a:cs typeface="Times New Roman" panose="02020603050405020304" pitchFamily="18" charset="0"/>
              </a:rPr>
              <a:t>Discrimination</a:t>
            </a:r>
            <a:endParaRPr lang="en-AU" sz="2800" dirty="0">
              <a:solidFill>
                <a:schemeClr val="tx1">
                  <a:lumMod val="85000"/>
                  <a:lumOff val="15000"/>
                </a:schemeClr>
              </a:solidFill>
              <a:latin typeface="Public Sans" pitchFamily="2" charset="0"/>
              <a:ea typeface="Calibri" panose="020F0502020204030204" pitchFamily="34" charset="0"/>
              <a:cs typeface="Calibri" panose="020F0502020204030204" pitchFamily="34" charset="0"/>
            </a:endParaRPr>
          </a:p>
          <a:p>
            <a:pPr marL="720000" lvl="1" indent="-457200" defTabSz="609585">
              <a:lnSpc>
                <a:spcPct val="80000"/>
              </a:lnSpc>
              <a:buFont typeface="Arial" panose="020B0604020202020204" pitchFamily="34" charset="0"/>
              <a:buChar char="•"/>
              <a:defRPr/>
            </a:pPr>
            <a:r>
              <a:rPr lang="en-AU" sz="2800" dirty="0">
                <a:solidFill>
                  <a:schemeClr val="tx1">
                    <a:lumMod val="85000"/>
                    <a:lumOff val="15000"/>
                  </a:schemeClr>
                </a:solidFill>
                <a:latin typeface="Public Sans" pitchFamily="2" charset="0"/>
                <a:ea typeface="Calibri" panose="020F0502020204030204" pitchFamily="34" charset="0"/>
                <a:cs typeface="Times New Roman" panose="02020603050405020304" pitchFamily="18" charset="0"/>
              </a:rPr>
              <a:t>Unobserved offender characteristics </a:t>
            </a:r>
          </a:p>
          <a:p>
            <a:pPr marL="720000" lvl="1" indent="-457200" defTabSz="609585">
              <a:lnSpc>
                <a:spcPct val="80000"/>
              </a:lnSpc>
              <a:buFont typeface="Arial" panose="020B0604020202020204" pitchFamily="34" charset="0"/>
              <a:buChar char="•"/>
              <a:defRPr/>
            </a:pPr>
            <a:endParaRPr lang="en-AU"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lvl="1" algn="ctr" defTabSz="609585">
              <a:lnSpc>
                <a:spcPct val="80000"/>
              </a:lnSpc>
              <a:spcAft>
                <a:spcPts val="0"/>
              </a:spcAft>
              <a:buClr>
                <a:srgbClr val="D7153A"/>
              </a:buClr>
              <a:defRPr/>
            </a:pPr>
            <a:endParaRPr lang="en-AU" sz="2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lvl="1" algn="ctr" defTabSz="609585">
              <a:lnSpc>
                <a:spcPct val="80000"/>
              </a:lnSpc>
              <a:spcAft>
                <a:spcPts val="0"/>
              </a:spcAft>
              <a:buClr>
                <a:srgbClr val="D7153A"/>
              </a:buClr>
              <a:defRPr/>
            </a:pPr>
            <a:r>
              <a:rPr lang="en-US" sz="1400" dirty="0">
                <a:solidFill>
                  <a:srgbClr val="00368D"/>
                </a:solidFill>
                <a:latin typeface="Public Sans Light"/>
              </a:rPr>
              <a:t>	  </a:t>
            </a:r>
          </a:p>
          <a:p>
            <a:pPr marL="0" marR="0" lvl="1" indent="0" algn="l" defTabSz="609585" rtl="0" eaLnBrk="1" fontAlgn="auto" latinLnBrk="0" hangingPunct="1">
              <a:lnSpc>
                <a:spcPct val="80000"/>
              </a:lnSpc>
              <a:spcBef>
                <a:spcPts val="600"/>
              </a:spcBef>
              <a:spcAft>
                <a:spcPts val="0"/>
              </a:spcAft>
              <a:buClr>
                <a:srgbClr val="D7153A"/>
              </a:buClr>
              <a:buSzPct val="120000"/>
              <a:buFontTx/>
              <a:buNone/>
              <a:tabLst/>
              <a:defRPr/>
            </a:pPr>
            <a:r>
              <a:rPr lang="en-US" sz="1400" dirty="0">
                <a:solidFill>
                  <a:srgbClr val="00368D"/>
                </a:solidFill>
                <a:latin typeface="Public Sans Light"/>
              </a:rPr>
              <a:t>	</a:t>
            </a:r>
            <a:endParaRPr lang="en-US" sz="1800" dirty="0">
              <a:solidFill>
                <a:srgbClr val="22272B">
                  <a:lumMod val="90000"/>
                  <a:lumOff val="10000"/>
                </a:srgbClr>
              </a:solidFill>
              <a:latin typeface="Public Sans Light"/>
            </a:endParaRPr>
          </a:p>
        </p:txBody>
      </p:sp>
      <p:sp>
        <p:nvSpPr>
          <p:cNvPr id="13" name="Rectangle: Rounded Corners 12">
            <a:extLst>
              <a:ext uri="{FF2B5EF4-FFF2-40B4-BE49-F238E27FC236}">
                <a16:creationId xmlns:a16="http://schemas.microsoft.com/office/drawing/2014/main" id="{8D78826B-6E93-4758-A800-ACACA20BE8B9}"/>
              </a:ext>
            </a:extLst>
          </p:cNvPr>
          <p:cNvSpPr/>
          <p:nvPr/>
        </p:nvSpPr>
        <p:spPr>
          <a:xfrm>
            <a:off x="3977599" y="1850244"/>
            <a:ext cx="12017263" cy="822574"/>
          </a:xfrm>
          <a:prstGeom prst="roundRect">
            <a:avLst>
              <a:gd name="adj" fmla="val 2736"/>
            </a:avLst>
          </a:prstGeom>
          <a:solidFill>
            <a:srgbClr val="EFF1FE"/>
          </a:solidFill>
          <a:ln>
            <a:noFill/>
          </a:ln>
          <a:effectLst>
            <a:outerShdw blurRad="50800" dist="38100" dir="16200000" rotWithShape="0">
              <a:schemeClr val="tx1">
                <a:lumMod val="25000"/>
                <a:lumOff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lumMod val="85000"/>
                    <a:lumOff val="15000"/>
                  </a:schemeClr>
                </a:solidFill>
                <a:latin typeface="Public Sans" pitchFamily="2" charset="0"/>
              </a:rPr>
              <a:t>Break down the ~34p.p difference in cautioning rates for eligible offenders into: </a:t>
            </a:r>
          </a:p>
        </p:txBody>
      </p:sp>
      <p:sp>
        <p:nvSpPr>
          <p:cNvPr id="14" name="Oval 13">
            <a:extLst>
              <a:ext uri="{FF2B5EF4-FFF2-40B4-BE49-F238E27FC236}">
                <a16:creationId xmlns:a16="http://schemas.microsoft.com/office/drawing/2014/main" id="{9B6DEB90-65EE-49E8-B47B-4DB7F80EF1DA}"/>
              </a:ext>
            </a:extLst>
          </p:cNvPr>
          <p:cNvSpPr/>
          <p:nvPr/>
        </p:nvSpPr>
        <p:spPr>
          <a:xfrm>
            <a:off x="4157124" y="3515932"/>
            <a:ext cx="1828492" cy="1735475"/>
          </a:xfrm>
          <a:prstGeom prst="ellipse">
            <a:avLst/>
          </a:prstGeom>
          <a:solidFill>
            <a:srgbClr val="218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5E107F66-D08E-472D-95F5-B1354411C767}"/>
              </a:ext>
            </a:extLst>
          </p:cNvPr>
          <p:cNvSpPr/>
          <p:nvPr/>
        </p:nvSpPr>
        <p:spPr>
          <a:xfrm>
            <a:off x="10584888" y="3542412"/>
            <a:ext cx="1828492" cy="1735475"/>
          </a:xfrm>
          <a:prstGeom prst="ellipse">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Graphic 3" descr="Alterations &amp; Tailoring with solid fill">
            <a:extLst>
              <a:ext uri="{FF2B5EF4-FFF2-40B4-BE49-F238E27FC236}">
                <a16:creationId xmlns:a16="http://schemas.microsoft.com/office/drawing/2014/main" id="{D325185E-2D36-4ADB-BB41-85B6D664A5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9827" y="3704178"/>
            <a:ext cx="1411941" cy="1411941"/>
          </a:xfrm>
          <a:prstGeom prst="rect">
            <a:avLst/>
          </a:prstGeom>
          <a:effectLst>
            <a:outerShdw blurRad="50800" dist="38100" dir="13500000" algn="br" rotWithShape="0">
              <a:prstClr val="black">
                <a:alpha val="40000"/>
              </a:prstClr>
            </a:outerShdw>
          </a:effectLst>
        </p:spPr>
      </p:pic>
      <p:pic>
        <p:nvPicPr>
          <p:cNvPr id="17" name="Graphic 16" descr="Help with solid fill">
            <a:extLst>
              <a:ext uri="{FF2B5EF4-FFF2-40B4-BE49-F238E27FC236}">
                <a16:creationId xmlns:a16="http://schemas.microsoft.com/office/drawing/2014/main" id="{32DFACB6-EFA4-44D0-AE0F-2576D1A90B0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26781" y="3704178"/>
            <a:ext cx="1344706" cy="134470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74729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 waterfall chart&#10;&#10;Description automatically generated">
            <a:extLst>
              <a:ext uri="{FF2B5EF4-FFF2-40B4-BE49-F238E27FC236}">
                <a16:creationId xmlns:a16="http://schemas.microsoft.com/office/drawing/2014/main" id="{17FF37CC-9380-1054-7FAF-7D06713E812C}"/>
              </a:ext>
            </a:extLst>
          </p:cNvPr>
          <p:cNvPicPr>
            <a:picLocks noChangeAspect="1"/>
          </p:cNvPicPr>
          <p:nvPr/>
        </p:nvPicPr>
        <p:blipFill rotWithShape="1">
          <a:blip r:embed="rId3">
            <a:extLst>
              <a:ext uri="{28A0092B-C50C-407E-A947-70E740481C1C}">
                <a14:useLocalDpi xmlns:a14="http://schemas.microsoft.com/office/drawing/2010/main" val="0"/>
              </a:ext>
            </a:extLst>
          </a:blip>
          <a:srcRect t="13595" b="12804"/>
          <a:stretch/>
        </p:blipFill>
        <p:spPr>
          <a:xfrm>
            <a:off x="2380714" y="1660849"/>
            <a:ext cx="14507694" cy="7767979"/>
          </a:xfrm>
          <a:prstGeom prst="rect">
            <a:avLst/>
          </a:prstGeom>
        </p:spPr>
      </p:pic>
      <p:sp>
        <p:nvSpPr>
          <p:cNvPr id="4" name="TextBox 3">
            <a:extLst>
              <a:ext uri="{FF2B5EF4-FFF2-40B4-BE49-F238E27FC236}">
                <a16:creationId xmlns:a16="http://schemas.microsoft.com/office/drawing/2014/main" id="{D37D218E-AB4E-DB16-5BFF-759BA62BF130}"/>
              </a:ext>
            </a:extLst>
          </p:cNvPr>
          <p:cNvSpPr txBox="1"/>
          <p:nvPr/>
        </p:nvSpPr>
        <p:spPr>
          <a:xfrm>
            <a:off x="2522314" y="226236"/>
            <a:ext cx="14842943" cy="1263872"/>
          </a:xfrm>
          <a:prstGeom prst="rect">
            <a:avLst/>
          </a:prstGeom>
          <a:noFill/>
        </p:spPr>
        <p:txBody>
          <a:bodyPr wrap="square">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There is a 34.4 percentage point disparity in cautioning rates among eligible offenders</a:t>
            </a:r>
          </a:p>
        </p:txBody>
      </p:sp>
      <p:sp>
        <p:nvSpPr>
          <p:cNvPr id="3" name="Rectangle 2">
            <a:extLst>
              <a:ext uri="{FF2B5EF4-FFF2-40B4-BE49-F238E27FC236}">
                <a16:creationId xmlns:a16="http://schemas.microsoft.com/office/drawing/2014/main" id="{4473A191-AA3B-7EB3-0BEF-45D7A0B14284}"/>
              </a:ext>
            </a:extLst>
          </p:cNvPr>
          <p:cNvSpPr/>
          <p:nvPr/>
        </p:nvSpPr>
        <p:spPr>
          <a:xfrm>
            <a:off x="5130802" y="3386667"/>
            <a:ext cx="11480800" cy="467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3327E88A-209E-4868-825B-C720CF72F8A5}"/>
              </a:ext>
            </a:extLst>
          </p:cNvPr>
          <p:cNvSpPr txBox="1"/>
          <p:nvPr/>
        </p:nvSpPr>
        <p:spPr>
          <a:xfrm>
            <a:off x="626907" y="2273907"/>
            <a:ext cx="615553" cy="653800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Cautioning – eligible offenders</a:t>
            </a:r>
          </a:p>
        </p:txBody>
      </p:sp>
      <p:sp>
        <p:nvSpPr>
          <p:cNvPr id="6" name="Rectangle 5">
            <a:extLst>
              <a:ext uri="{FF2B5EF4-FFF2-40B4-BE49-F238E27FC236}">
                <a16:creationId xmlns:a16="http://schemas.microsoft.com/office/drawing/2014/main" id="{701A0C88-2417-9D82-F439-1A61EB5E74B1}"/>
              </a:ext>
            </a:extLst>
          </p:cNvPr>
          <p:cNvSpPr/>
          <p:nvPr/>
        </p:nvSpPr>
        <p:spPr>
          <a:xfrm>
            <a:off x="5499847" y="1613647"/>
            <a:ext cx="9103659" cy="1263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4494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 waterfall chart&#10;&#10;Description automatically generated">
            <a:extLst>
              <a:ext uri="{FF2B5EF4-FFF2-40B4-BE49-F238E27FC236}">
                <a16:creationId xmlns:a16="http://schemas.microsoft.com/office/drawing/2014/main" id="{17FF37CC-9380-1054-7FAF-7D06713E812C}"/>
              </a:ext>
            </a:extLst>
          </p:cNvPr>
          <p:cNvPicPr>
            <a:picLocks noChangeAspect="1"/>
          </p:cNvPicPr>
          <p:nvPr/>
        </p:nvPicPr>
        <p:blipFill rotWithShape="1">
          <a:blip r:embed="rId3">
            <a:extLst>
              <a:ext uri="{28A0092B-C50C-407E-A947-70E740481C1C}">
                <a14:useLocalDpi xmlns:a14="http://schemas.microsoft.com/office/drawing/2010/main" val="0"/>
              </a:ext>
            </a:extLst>
          </a:blip>
          <a:srcRect t="13595" b="12804"/>
          <a:stretch/>
        </p:blipFill>
        <p:spPr>
          <a:xfrm>
            <a:off x="2380714" y="1660849"/>
            <a:ext cx="14507694" cy="7767979"/>
          </a:xfrm>
          <a:prstGeom prst="rect">
            <a:avLst/>
          </a:prstGeom>
        </p:spPr>
      </p:pic>
      <p:sp>
        <p:nvSpPr>
          <p:cNvPr id="4" name="TextBox 3">
            <a:extLst>
              <a:ext uri="{FF2B5EF4-FFF2-40B4-BE49-F238E27FC236}">
                <a16:creationId xmlns:a16="http://schemas.microsoft.com/office/drawing/2014/main" id="{D37D218E-AB4E-DB16-5BFF-759BA62BF130}"/>
              </a:ext>
            </a:extLst>
          </p:cNvPr>
          <p:cNvSpPr txBox="1"/>
          <p:nvPr/>
        </p:nvSpPr>
        <p:spPr>
          <a:xfrm>
            <a:off x="2508868" y="470703"/>
            <a:ext cx="15208512" cy="654475"/>
          </a:xfrm>
          <a:prstGeom prst="rect">
            <a:avLst/>
          </a:prstGeom>
          <a:noFill/>
        </p:spPr>
        <p:txBody>
          <a:bodyPr wrap="square">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92% of the disparity can be explained by variables in our data</a:t>
            </a:r>
          </a:p>
        </p:txBody>
      </p:sp>
      <p:sp>
        <p:nvSpPr>
          <p:cNvPr id="3" name="Rectangle 2">
            <a:extLst>
              <a:ext uri="{FF2B5EF4-FFF2-40B4-BE49-F238E27FC236}">
                <a16:creationId xmlns:a16="http://schemas.microsoft.com/office/drawing/2014/main" id="{4473A191-AA3B-7EB3-0BEF-45D7A0B14284}"/>
              </a:ext>
            </a:extLst>
          </p:cNvPr>
          <p:cNvSpPr/>
          <p:nvPr/>
        </p:nvSpPr>
        <p:spPr>
          <a:xfrm>
            <a:off x="6722532" y="3386667"/>
            <a:ext cx="9852781" cy="467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5323A944-D51A-AEDA-9C1C-16DB377DA428}"/>
              </a:ext>
            </a:extLst>
          </p:cNvPr>
          <p:cNvSpPr txBox="1"/>
          <p:nvPr/>
        </p:nvSpPr>
        <p:spPr>
          <a:xfrm>
            <a:off x="626907" y="2273907"/>
            <a:ext cx="615553" cy="653800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Cautioning – eligible offenders</a:t>
            </a:r>
          </a:p>
        </p:txBody>
      </p:sp>
    </p:spTree>
    <p:extLst>
      <p:ext uri="{BB962C8B-B14F-4D97-AF65-F5344CB8AC3E}">
        <p14:creationId xmlns:p14="http://schemas.microsoft.com/office/powerpoint/2010/main" val="318438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 waterfall chart&#10;&#10;Description automatically generated">
            <a:extLst>
              <a:ext uri="{FF2B5EF4-FFF2-40B4-BE49-F238E27FC236}">
                <a16:creationId xmlns:a16="http://schemas.microsoft.com/office/drawing/2014/main" id="{17FF37CC-9380-1054-7FAF-7D06713E812C}"/>
              </a:ext>
            </a:extLst>
          </p:cNvPr>
          <p:cNvPicPr>
            <a:picLocks noChangeAspect="1"/>
          </p:cNvPicPr>
          <p:nvPr/>
        </p:nvPicPr>
        <p:blipFill rotWithShape="1">
          <a:blip r:embed="rId3">
            <a:extLst>
              <a:ext uri="{28A0092B-C50C-407E-A947-70E740481C1C}">
                <a14:useLocalDpi xmlns:a14="http://schemas.microsoft.com/office/drawing/2010/main" val="0"/>
              </a:ext>
            </a:extLst>
          </a:blip>
          <a:srcRect t="13595" b="12804"/>
          <a:stretch/>
        </p:blipFill>
        <p:spPr>
          <a:xfrm>
            <a:off x="2380714" y="1660849"/>
            <a:ext cx="14507694" cy="7767979"/>
          </a:xfrm>
          <a:prstGeom prst="rect">
            <a:avLst/>
          </a:prstGeom>
        </p:spPr>
      </p:pic>
      <p:sp>
        <p:nvSpPr>
          <p:cNvPr id="4" name="TextBox 3">
            <a:extLst>
              <a:ext uri="{FF2B5EF4-FFF2-40B4-BE49-F238E27FC236}">
                <a16:creationId xmlns:a16="http://schemas.microsoft.com/office/drawing/2014/main" id="{D37D218E-AB4E-DB16-5BFF-759BA62BF130}"/>
              </a:ext>
            </a:extLst>
          </p:cNvPr>
          <p:cNvSpPr txBox="1"/>
          <p:nvPr/>
        </p:nvSpPr>
        <p:spPr>
          <a:xfrm>
            <a:off x="2818149" y="530934"/>
            <a:ext cx="14259615" cy="654475"/>
          </a:xfrm>
          <a:prstGeom prst="rect">
            <a:avLst/>
          </a:prstGeom>
          <a:noFill/>
        </p:spPr>
        <p:txBody>
          <a:bodyPr wrap="square">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Prior court appearances account for 59% of the disparity</a:t>
            </a:r>
          </a:p>
        </p:txBody>
      </p:sp>
      <p:sp>
        <p:nvSpPr>
          <p:cNvPr id="2" name="Rectangle 1">
            <a:extLst>
              <a:ext uri="{FF2B5EF4-FFF2-40B4-BE49-F238E27FC236}">
                <a16:creationId xmlns:a16="http://schemas.microsoft.com/office/drawing/2014/main" id="{71AC1C8C-4A10-456F-70CE-DDB3F4F3A41E}"/>
              </a:ext>
            </a:extLst>
          </p:cNvPr>
          <p:cNvSpPr/>
          <p:nvPr/>
        </p:nvSpPr>
        <p:spPr>
          <a:xfrm>
            <a:off x="15256932" y="3403600"/>
            <a:ext cx="1631475" cy="467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a:extLst>
              <a:ext uri="{FF2B5EF4-FFF2-40B4-BE49-F238E27FC236}">
                <a16:creationId xmlns:a16="http://schemas.microsoft.com/office/drawing/2014/main" id="{197D6D52-40E1-A9A6-AEA1-306F225B8742}"/>
              </a:ext>
            </a:extLst>
          </p:cNvPr>
          <p:cNvSpPr/>
          <p:nvPr/>
        </p:nvSpPr>
        <p:spPr>
          <a:xfrm>
            <a:off x="3691465" y="2861733"/>
            <a:ext cx="1631475" cy="522149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a:extLst>
              <a:ext uri="{FF2B5EF4-FFF2-40B4-BE49-F238E27FC236}">
                <a16:creationId xmlns:a16="http://schemas.microsoft.com/office/drawing/2014/main" id="{EB40C507-549A-E238-6E5D-0A1E442A97FE}"/>
              </a:ext>
            </a:extLst>
          </p:cNvPr>
          <p:cNvSpPr txBox="1"/>
          <p:nvPr/>
        </p:nvSpPr>
        <p:spPr>
          <a:xfrm>
            <a:off x="626907" y="2273907"/>
            <a:ext cx="615553" cy="653800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Cautioning – eligible offenders</a:t>
            </a:r>
          </a:p>
        </p:txBody>
      </p:sp>
    </p:spTree>
    <p:extLst>
      <p:ext uri="{BB962C8B-B14F-4D97-AF65-F5344CB8AC3E}">
        <p14:creationId xmlns:p14="http://schemas.microsoft.com/office/powerpoint/2010/main" val="933133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 waterfall chart&#10;&#10;Description automatically generated">
            <a:extLst>
              <a:ext uri="{FF2B5EF4-FFF2-40B4-BE49-F238E27FC236}">
                <a16:creationId xmlns:a16="http://schemas.microsoft.com/office/drawing/2014/main" id="{17FF37CC-9380-1054-7FAF-7D06713E812C}"/>
              </a:ext>
            </a:extLst>
          </p:cNvPr>
          <p:cNvPicPr>
            <a:picLocks noChangeAspect="1"/>
          </p:cNvPicPr>
          <p:nvPr/>
        </p:nvPicPr>
        <p:blipFill rotWithShape="1">
          <a:blip r:embed="rId3">
            <a:extLst>
              <a:ext uri="{28A0092B-C50C-407E-A947-70E740481C1C}">
                <a14:useLocalDpi xmlns:a14="http://schemas.microsoft.com/office/drawing/2010/main" val="0"/>
              </a:ext>
            </a:extLst>
          </a:blip>
          <a:srcRect t="13595" b="12804"/>
          <a:stretch/>
        </p:blipFill>
        <p:spPr>
          <a:xfrm>
            <a:off x="2380714" y="1660849"/>
            <a:ext cx="14507694" cy="7767979"/>
          </a:xfrm>
          <a:prstGeom prst="rect">
            <a:avLst/>
          </a:prstGeom>
        </p:spPr>
      </p:pic>
      <p:sp>
        <p:nvSpPr>
          <p:cNvPr id="4" name="TextBox 3">
            <a:extLst>
              <a:ext uri="{FF2B5EF4-FFF2-40B4-BE49-F238E27FC236}">
                <a16:creationId xmlns:a16="http://schemas.microsoft.com/office/drawing/2014/main" id="{D37D218E-AB4E-DB16-5BFF-759BA62BF130}"/>
              </a:ext>
            </a:extLst>
          </p:cNvPr>
          <p:cNvSpPr txBox="1"/>
          <p:nvPr/>
        </p:nvSpPr>
        <p:spPr>
          <a:xfrm>
            <a:off x="2818149" y="530934"/>
            <a:ext cx="14918521" cy="654475"/>
          </a:xfrm>
          <a:prstGeom prst="rect">
            <a:avLst/>
          </a:prstGeom>
          <a:noFill/>
        </p:spPr>
        <p:txBody>
          <a:bodyPr wrap="square">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8% of the gap in cannabis cautioning remains unexplained</a:t>
            </a:r>
          </a:p>
        </p:txBody>
      </p:sp>
      <p:sp>
        <p:nvSpPr>
          <p:cNvPr id="2" name="Rectangle 1">
            <a:extLst>
              <a:ext uri="{FF2B5EF4-FFF2-40B4-BE49-F238E27FC236}">
                <a16:creationId xmlns:a16="http://schemas.microsoft.com/office/drawing/2014/main" id="{71AC1C8C-4A10-456F-70CE-DDB3F4F3A41E}"/>
              </a:ext>
            </a:extLst>
          </p:cNvPr>
          <p:cNvSpPr/>
          <p:nvPr/>
        </p:nvSpPr>
        <p:spPr>
          <a:xfrm>
            <a:off x="6371771" y="3403600"/>
            <a:ext cx="8600750" cy="46796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a:extLst>
              <a:ext uri="{FF2B5EF4-FFF2-40B4-BE49-F238E27FC236}">
                <a16:creationId xmlns:a16="http://schemas.microsoft.com/office/drawing/2014/main" id="{EB40C507-549A-E238-6E5D-0A1E442A97FE}"/>
              </a:ext>
            </a:extLst>
          </p:cNvPr>
          <p:cNvSpPr txBox="1"/>
          <p:nvPr/>
        </p:nvSpPr>
        <p:spPr>
          <a:xfrm>
            <a:off x="626907" y="2273907"/>
            <a:ext cx="615553" cy="653800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Cautioning – eligible offenders</a:t>
            </a:r>
          </a:p>
        </p:txBody>
      </p:sp>
    </p:spTree>
    <p:extLst>
      <p:ext uri="{BB962C8B-B14F-4D97-AF65-F5344CB8AC3E}">
        <p14:creationId xmlns:p14="http://schemas.microsoft.com/office/powerpoint/2010/main" val="416321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7D218E-AB4E-DB16-5BFF-759BA62BF130}"/>
              </a:ext>
            </a:extLst>
          </p:cNvPr>
          <p:cNvSpPr txBox="1"/>
          <p:nvPr/>
        </p:nvSpPr>
        <p:spPr>
          <a:xfrm>
            <a:off x="2513349" y="506655"/>
            <a:ext cx="15450801" cy="937051"/>
          </a:xfrm>
          <a:prstGeom prst="rect">
            <a:avLst/>
          </a:prstGeom>
          <a:noFill/>
        </p:spPr>
        <p:txBody>
          <a:bodyPr wrap="square">
            <a:spAutoFit/>
          </a:bodyPr>
          <a:lstStyle/>
          <a:p>
            <a:pPr>
              <a:lnSpc>
                <a:spcPct val="110000"/>
              </a:lnSpc>
            </a:pPr>
            <a:r>
              <a:rPr lang="en-US" sz="5400" b="1" dirty="0">
                <a:solidFill>
                  <a:srgbClr val="4F408E"/>
                </a:solidFill>
                <a:latin typeface="Public Sans" pitchFamily="2" charset="0"/>
                <a:ea typeface="Open Sans Semibold" panose="020B0706030804020204" pitchFamily="34" charset="0"/>
                <a:cs typeface="Arial" panose="020B0604020202020204" pitchFamily="34" charset="0"/>
              </a:rPr>
              <a:t>In summary…</a:t>
            </a:r>
          </a:p>
        </p:txBody>
      </p:sp>
      <p:sp>
        <p:nvSpPr>
          <p:cNvPr id="2" name="TextBox 1">
            <a:extLst>
              <a:ext uri="{FF2B5EF4-FFF2-40B4-BE49-F238E27FC236}">
                <a16:creationId xmlns:a16="http://schemas.microsoft.com/office/drawing/2014/main" id="{E213E164-2AC2-95FC-A01C-58F4F41C5184}"/>
              </a:ext>
            </a:extLst>
          </p:cNvPr>
          <p:cNvSpPr txBox="1"/>
          <p:nvPr/>
        </p:nvSpPr>
        <p:spPr>
          <a:xfrm>
            <a:off x="2226932" y="1622582"/>
            <a:ext cx="7576634" cy="7356526"/>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r>
              <a:rPr lang="en-AU" sz="3200" b="1" dirty="0">
                <a:solidFill>
                  <a:srgbClr val="00368D"/>
                </a:solidFill>
                <a:latin typeface="Public Sans SemiBold" pitchFamily="2" charset="0"/>
              </a:rPr>
              <a:t>Differences in eligibility </a:t>
            </a:r>
          </a:p>
          <a:p>
            <a:pPr lvl="1"/>
            <a:endParaRPr lang="en-AU" sz="2400" dirty="0">
              <a:solidFill>
                <a:schemeClr val="tx1">
                  <a:lumMod val="95000"/>
                  <a:lumOff val="5000"/>
                </a:schemeClr>
              </a:solidFill>
              <a:latin typeface="Public Sans" pitchFamily="2" charset="0"/>
            </a:endParaRPr>
          </a:p>
          <a:p>
            <a:pPr marL="720000" lvl="1"/>
            <a:r>
              <a:rPr lang="en-AU" sz="2400" dirty="0">
                <a:solidFill>
                  <a:schemeClr val="tx1">
                    <a:lumMod val="95000"/>
                    <a:lumOff val="5000"/>
                  </a:schemeClr>
                </a:solidFill>
                <a:latin typeface="Public Sans" pitchFamily="2" charset="0"/>
              </a:rPr>
              <a:t>Aboriginal people less likely to be eligible</a:t>
            </a:r>
          </a:p>
          <a:p>
            <a:pPr marL="720000" lvl="1"/>
            <a:br>
              <a:rPr lang="en-AU" sz="2400" dirty="0">
                <a:solidFill>
                  <a:schemeClr val="tx1">
                    <a:lumMod val="95000"/>
                    <a:lumOff val="5000"/>
                  </a:schemeClr>
                </a:solidFill>
                <a:latin typeface="Public Sans" pitchFamily="2" charset="0"/>
              </a:rPr>
            </a:br>
            <a:r>
              <a:rPr lang="en-AU" sz="2400" dirty="0">
                <a:solidFill>
                  <a:schemeClr val="tx1">
                    <a:lumMod val="95000"/>
                    <a:lumOff val="5000"/>
                  </a:schemeClr>
                </a:solidFill>
                <a:latin typeface="Public Sans" pitchFamily="2" charset="0"/>
              </a:rPr>
              <a:t>More prior drug &amp; violent offences</a:t>
            </a:r>
            <a:br>
              <a:rPr lang="en-AU" sz="2400" dirty="0">
                <a:solidFill>
                  <a:schemeClr val="tx1">
                    <a:lumMod val="95000"/>
                    <a:lumOff val="5000"/>
                  </a:schemeClr>
                </a:solidFill>
                <a:latin typeface="Public Sans" pitchFamily="2" charset="0"/>
              </a:rPr>
            </a:br>
            <a:br>
              <a:rPr lang="en-AU" sz="2400" dirty="0">
                <a:solidFill>
                  <a:schemeClr val="tx1">
                    <a:lumMod val="95000"/>
                    <a:lumOff val="5000"/>
                  </a:schemeClr>
                </a:solidFill>
                <a:latin typeface="Public Sans" pitchFamily="2" charset="0"/>
              </a:rPr>
            </a:br>
            <a:endParaRPr lang="en-AU" sz="2400" dirty="0">
              <a:solidFill>
                <a:schemeClr val="tx1">
                  <a:lumMod val="95000"/>
                  <a:lumOff val="5000"/>
                </a:schemeClr>
              </a:solidFill>
              <a:latin typeface="Public Sans" pitchFamily="2" charset="0"/>
            </a:endParaRPr>
          </a:p>
          <a:p>
            <a:pPr lvl="1"/>
            <a:r>
              <a:rPr lang="en-AU" sz="3200" b="1" dirty="0">
                <a:solidFill>
                  <a:srgbClr val="00368D"/>
                </a:solidFill>
                <a:latin typeface="Public Sans SemiBold" pitchFamily="2" charset="0"/>
              </a:rPr>
              <a:t>Police discretion</a:t>
            </a:r>
          </a:p>
          <a:p>
            <a:pPr marL="720000" lvl="1"/>
            <a:br>
              <a:rPr lang="en-AU" sz="2400" dirty="0">
                <a:solidFill>
                  <a:schemeClr val="tx1">
                    <a:lumMod val="95000"/>
                    <a:lumOff val="5000"/>
                  </a:schemeClr>
                </a:solidFill>
                <a:latin typeface="Public Sans" pitchFamily="2" charset="0"/>
              </a:rPr>
            </a:br>
            <a:r>
              <a:rPr lang="en-AU" sz="2400" dirty="0">
                <a:solidFill>
                  <a:schemeClr val="tx1">
                    <a:lumMod val="95000"/>
                    <a:lumOff val="5000"/>
                  </a:schemeClr>
                </a:solidFill>
                <a:latin typeface="Public Sans" pitchFamily="2" charset="0"/>
              </a:rPr>
              <a:t>Police less likely to caution those with prior offending and jail time</a:t>
            </a:r>
          </a:p>
          <a:p>
            <a:pPr marL="794250" lvl="2"/>
            <a:br>
              <a:rPr lang="en-AU" sz="2400" dirty="0">
                <a:solidFill>
                  <a:schemeClr val="tx1">
                    <a:lumMod val="95000"/>
                    <a:lumOff val="5000"/>
                  </a:schemeClr>
                </a:solidFill>
                <a:latin typeface="Public Sans" pitchFamily="2" charset="0"/>
              </a:rPr>
            </a:br>
            <a:endParaRPr lang="en-AU" sz="2400" dirty="0">
              <a:solidFill>
                <a:schemeClr val="tx1">
                  <a:lumMod val="95000"/>
                  <a:lumOff val="5000"/>
                </a:schemeClr>
              </a:solidFill>
              <a:latin typeface="Public Sans" pitchFamily="2" charset="0"/>
            </a:endParaRPr>
          </a:p>
          <a:p>
            <a:pPr marL="794250" lvl="2"/>
            <a:r>
              <a:rPr lang="en-AU" sz="2400" dirty="0">
                <a:solidFill>
                  <a:schemeClr val="tx1">
                    <a:lumMod val="95000"/>
                    <a:lumOff val="5000"/>
                  </a:schemeClr>
                </a:solidFill>
                <a:latin typeface="Public Sans" pitchFamily="2" charset="0"/>
              </a:rPr>
              <a:t>2.9 p.p. (8%) remains unexplained (discrimination and/or unobservables)</a:t>
            </a:r>
            <a:br>
              <a:rPr lang="en-AU" sz="2400" dirty="0">
                <a:solidFill>
                  <a:schemeClr val="tx1">
                    <a:lumMod val="95000"/>
                    <a:lumOff val="5000"/>
                  </a:schemeClr>
                </a:solidFill>
                <a:latin typeface="Public Sans" pitchFamily="2" charset="0"/>
              </a:rPr>
            </a:br>
            <a:br>
              <a:rPr lang="en-AU" sz="4200" dirty="0">
                <a:solidFill>
                  <a:schemeClr val="tx1">
                    <a:lumMod val="95000"/>
                    <a:lumOff val="5000"/>
                  </a:schemeClr>
                </a:solidFill>
                <a:latin typeface="Public Sans" pitchFamily="2" charset="0"/>
              </a:rPr>
            </a:br>
            <a:br>
              <a:rPr lang="en-AU" sz="4200" dirty="0">
                <a:solidFill>
                  <a:schemeClr val="tx1">
                    <a:lumMod val="95000"/>
                    <a:lumOff val="5000"/>
                  </a:schemeClr>
                </a:solidFill>
                <a:latin typeface="Public Sans" pitchFamily="2" charset="0"/>
              </a:rPr>
            </a:br>
            <a:endParaRPr lang="en-AU" sz="4200" dirty="0">
              <a:solidFill>
                <a:schemeClr val="tx1">
                  <a:lumMod val="95000"/>
                  <a:lumOff val="5000"/>
                </a:schemeClr>
              </a:solidFill>
              <a:latin typeface="Public Sans" pitchFamily="2" charset="0"/>
            </a:endParaRPr>
          </a:p>
        </p:txBody>
      </p:sp>
      <p:pic>
        <p:nvPicPr>
          <p:cNvPr id="16" name="Graphic 15" descr="Gavel outline">
            <a:extLst>
              <a:ext uri="{FF2B5EF4-FFF2-40B4-BE49-F238E27FC236}">
                <a16:creationId xmlns:a16="http://schemas.microsoft.com/office/drawing/2014/main" id="{63DB4E79-D7B6-EE7C-DC33-4C5ACFD600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3349" y="3404844"/>
            <a:ext cx="609601" cy="609601"/>
          </a:xfrm>
          <a:prstGeom prst="rect">
            <a:avLst/>
          </a:prstGeom>
        </p:spPr>
      </p:pic>
      <p:pic>
        <p:nvPicPr>
          <p:cNvPr id="3" name="Graphic 2" descr="Gavel outline">
            <a:extLst>
              <a:ext uri="{FF2B5EF4-FFF2-40B4-BE49-F238E27FC236}">
                <a16:creationId xmlns:a16="http://schemas.microsoft.com/office/drawing/2014/main" id="{47F3DA6C-65BE-F6C9-13BE-DAC7929E23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8060" y="5778746"/>
            <a:ext cx="609601" cy="609601"/>
          </a:xfrm>
          <a:prstGeom prst="rect">
            <a:avLst/>
          </a:prstGeom>
        </p:spPr>
      </p:pic>
      <p:pic>
        <p:nvPicPr>
          <p:cNvPr id="5" name="Graphic 4" descr="Badge Question Mark outline">
            <a:extLst>
              <a:ext uri="{FF2B5EF4-FFF2-40B4-BE49-F238E27FC236}">
                <a16:creationId xmlns:a16="http://schemas.microsoft.com/office/drawing/2014/main" id="{DAE48F26-FD26-66CF-E2B5-9B0685968C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3349" y="7411460"/>
            <a:ext cx="624890" cy="624890"/>
          </a:xfrm>
          <a:prstGeom prst="rect">
            <a:avLst/>
          </a:prstGeom>
        </p:spPr>
      </p:pic>
      <p:pic>
        <p:nvPicPr>
          <p:cNvPr id="12" name="Graphic 11" descr="Man outline">
            <a:extLst>
              <a:ext uri="{FF2B5EF4-FFF2-40B4-BE49-F238E27FC236}">
                <a16:creationId xmlns:a16="http://schemas.microsoft.com/office/drawing/2014/main" id="{5BD74E2F-0E81-C5DF-91C2-B2AEB494A5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98060" y="2563095"/>
            <a:ext cx="624890" cy="624890"/>
          </a:xfrm>
          <a:prstGeom prst="rect">
            <a:avLst/>
          </a:prstGeom>
        </p:spPr>
      </p:pic>
      <p:sp>
        <p:nvSpPr>
          <p:cNvPr id="13" name="TextBox 12">
            <a:extLst>
              <a:ext uri="{FF2B5EF4-FFF2-40B4-BE49-F238E27FC236}">
                <a16:creationId xmlns:a16="http://schemas.microsoft.com/office/drawing/2014/main" id="{66594B83-9CAF-1087-AED2-9B0B61831EA3}"/>
              </a:ext>
            </a:extLst>
          </p:cNvPr>
          <p:cNvSpPr txBox="1"/>
          <p:nvPr/>
        </p:nvSpPr>
        <p:spPr>
          <a:xfrm>
            <a:off x="2226932" y="9374613"/>
            <a:ext cx="14085116" cy="646331"/>
          </a:xfrm>
          <a:prstGeom prst="rect">
            <a:avLst/>
          </a:prstGeom>
          <a:noFill/>
          <a:ln>
            <a:noFill/>
          </a:ln>
        </p:spPr>
        <p:txBody>
          <a:bodyPr wrap="square" rtlCol="0">
            <a:spAutoFit/>
          </a:bodyPr>
          <a:lstStyle/>
          <a:p>
            <a:pPr marL="228600" indent="-228600" defTabSz="1028700">
              <a:lnSpc>
                <a:spcPct val="150000"/>
              </a:lnSpc>
              <a:buAutoNum type="arabicPeriod"/>
              <a:defRPr/>
            </a:pPr>
            <a:r>
              <a:rPr lang="en-AU" sz="1200" dirty="0" err="1">
                <a:solidFill>
                  <a:schemeClr val="tx1">
                    <a:lumMod val="95000"/>
                    <a:lumOff val="5000"/>
                  </a:schemeClr>
                </a:solidFill>
                <a:latin typeface="Public Sans" pitchFamily="2" charset="0"/>
              </a:rPr>
              <a:t>Blagg</a:t>
            </a:r>
            <a:r>
              <a:rPr lang="en-AU" sz="1200" dirty="0">
                <a:solidFill>
                  <a:schemeClr val="tx1">
                    <a:lumMod val="95000"/>
                    <a:lumOff val="5000"/>
                  </a:schemeClr>
                </a:solidFill>
                <a:latin typeface="Public Sans" pitchFamily="2" charset="0"/>
              </a:rPr>
              <a:t> et al, (2005); </a:t>
            </a:r>
            <a:r>
              <a:rPr lang="en-AU" sz="1200" dirty="0" err="1">
                <a:solidFill>
                  <a:schemeClr val="tx1">
                    <a:lumMod val="95000"/>
                    <a:lumOff val="5000"/>
                  </a:schemeClr>
                </a:solidFill>
                <a:latin typeface="Public Sans" pitchFamily="2" charset="0"/>
              </a:rPr>
              <a:t>Sentas</a:t>
            </a:r>
            <a:r>
              <a:rPr lang="en-AU" sz="1200" dirty="0">
                <a:solidFill>
                  <a:schemeClr val="tx1">
                    <a:lumMod val="95000"/>
                    <a:lumOff val="5000"/>
                  </a:schemeClr>
                </a:solidFill>
                <a:latin typeface="Public Sans" pitchFamily="2" charset="0"/>
              </a:rPr>
              <a:t> &amp; </a:t>
            </a:r>
            <a:r>
              <a:rPr lang="en-AU" sz="1200" dirty="0" err="1">
                <a:solidFill>
                  <a:schemeClr val="tx1">
                    <a:lumMod val="95000"/>
                    <a:lumOff val="5000"/>
                  </a:schemeClr>
                </a:solidFill>
                <a:latin typeface="Public Sans" pitchFamily="2" charset="0"/>
              </a:rPr>
              <a:t>Pandolfini</a:t>
            </a:r>
            <a:r>
              <a:rPr lang="en-AU" sz="1200" dirty="0">
                <a:solidFill>
                  <a:schemeClr val="tx1">
                    <a:lumMod val="95000"/>
                    <a:lumOff val="5000"/>
                  </a:schemeClr>
                </a:solidFill>
                <a:latin typeface="Public Sans" pitchFamily="2" charset="0"/>
              </a:rPr>
              <a:t>, (2017).</a:t>
            </a:r>
          </a:p>
          <a:p>
            <a:pPr marL="228600" indent="-228600" defTabSz="1028700">
              <a:lnSpc>
                <a:spcPct val="150000"/>
              </a:lnSpc>
              <a:buFontTx/>
              <a:buAutoNum type="arabicPeriod"/>
              <a:defRPr/>
            </a:pPr>
            <a:r>
              <a:rPr lang="en-AU" sz="1200" dirty="0">
                <a:latin typeface="Public Sans" pitchFamily="2" charset="0"/>
                <a:ea typeface="Calibri" panose="020F0502020204030204" pitchFamily="34" charset="0"/>
                <a:cs typeface="Times New Roman" panose="02020603050405020304" pitchFamily="18" charset="0"/>
              </a:rPr>
              <a:t>Allard et al. (2009); </a:t>
            </a:r>
            <a:r>
              <a:rPr lang="en-AU" sz="1200" dirty="0" err="1">
                <a:latin typeface="Public Sans" pitchFamily="2" charset="0"/>
                <a:ea typeface="Calibri" panose="020F0502020204030204" pitchFamily="34" charset="0"/>
                <a:cs typeface="Times New Roman" panose="02020603050405020304" pitchFamily="18" charset="0"/>
              </a:rPr>
              <a:t>Papalia</a:t>
            </a:r>
            <a:r>
              <a:rPr lang="en-AU" sz="1200" dirty="0">
                <a:latin typeface="Public Sans" pitchFamily="2" charset="0"/>
                <a:ea typeface="Calibri" panose="020F0502020204030204" pitchFamily="34" charset="0"/>
                <a:cs typeface="Times New Roman" panose="02020603050405020304" pitchFamily="18" charset="0"/>
              </a:rPr>
              <a:t> et al., (2019); Snowball, (2008); </a:t>
            </a:r>
            <a:r>
              <a:rPr lang="en-AU" sz="1200" dirty="0" err="1">
                <a:latin typeface="Public Sans" pitchFamily="2" charset="0"/>
                <a:ea typeface="Calibri" panose="020F0502020204030204" pitchFamily="34" charset="0"/>
                <a:cs typeface="Times New Roman" panose="02020603050405020304" pitchFamily="18" charset="0"/>
              </a:rPr>
              <a:t>Weatherburn</a:t>
            </a:r>
            <a:r>
              <a:rPr lang="en-AU" sz="1200" dirty="0">
                <a:latin typeface="Public Sans" pitchFamily="2" charset="0"/>
                <a:ea typeface="Calibri" panose="020F0502020204030204" pitchFamily="34" charset="0"/>
                <a:cs typeface="Times New Roman" panose="02020603050405020304" pitchFamily="18" charset="0"/>
              </a:rPr>
              <a:t> &amp; Thomas, (2022).</a:t>
            </a:r>
          </a:p>
        </p:txBody>
      </p:sp>
      <p:grpSp>
        <p:nvGrpSpPr>
          <p:cNvPr id="14" name="Group 13">
            <a:extLst>
              <a:ext uri="{FF2B5EF4-FFF2-40B4-BE49-F238E27FC236}">
                <a16:creationId xmlns:a16="http://schemas.microsoft.com/office/drawing/2014/main" id="{7C4B8586-AE2A-CEC8-4C88-E4925829D874}"/>
              </a:ext>
            </a:extLst>
          </p:cNvPr>
          <p:cNvGrpSpPr/>
          <p:nvPr/>
        </p:nvGrpSpPr>
        <p:grpSpPr>
          <a:xfrm>
            <a:off x="10089983" y="1622582"/>
            <a:ext cx="7503009" cy="7414876"/>
            <a:chOff x="10089983" y="1622582"/>
            <a:chExt cx="7503009" cy="7414876"/>
          </a:xfrm>
        </p:grpSpPr>
        <p:sp>
          <p:nvSpPr>
            <p:cNvPr id="8" name="TextBox 7">
              <a:extLst>
                <a:ext uri="{FF2B5EF4-FFF2-40B4-BE49-F238E27FC236}">
                  <a16:creationId xmlns:a16="http://schemas.microsoft.com/office/drawing/2014/main" id="{6AA0CC1C-B0F7-5DB5-BA33-335E3D7AB004}"/>
                </a:ext>
              </a:extLst>
            </p:cNvPr>
            <p:cNvSpPr txBox="1"/>
            <p:nvPr/>
          </p:nvSpPr>
          <p:spPr>
            <a:xfrm>
              <a:off x="10089983" y="1622582"/>
              <a:ext cx="7503009" cy="7414876"/>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pPr lvl="1"/>
              <a:r>
                <a:rPr lang="en-AU" sz="3200" b="1" dirty="0">
                  <a:solidFill>
                    <a:srgbClr val="00368D"/>
                  </a:solidFill>
                  <a:latin typeface="Public Sans SemiBold" pitchFamily="2" charset="0"/>
                </a:rPr>
                <a:t>Limitations</a:t>
              </a:r>
              <a:endParaRPr lang="en-AU" sz="2400" dirty="0">
                <a:solidFill>
                  <a:schemeClr val="tx1">
                    <a:lumMod val="95000"/>
                    <a:lumOff val="5000"/>
                  </a:schemeClr>
                </a:solidFill>
                <a:latin typeface="Public Sans" pitchFamily="2" charset="0"/>
              </a:endParaRPr>
            </a:p>
            <a:p>
              <a:pPr marL="720000" lvl="1"/>
              <a:endParaRPr lang="en-AU" sz="2400" dirty="0">
                <a:solidFill>
                  <a:schemeClr val="tx1">
                    <a:lumMod val="95000"/>
                    <a:lumOff val="5000"/>
                  </a:schemeClr>
                </a:solidFill>
                <a:latin typeface="Public Sans" pitchFamily="2" charset="0"/>
              </a:endParaRPr>
            </a:p>
            <a:p>
              <a:pPr marL="720000" lvl="1"/>
              <a:r>
                <a:rPr lang="en-AU" sz="2400" dirty="0">
                  <a:solidFill>
                    <a:schemeClr val="tx1">
                      <a:lumMod val="95000"/>
                      <a:lumOff val="5000"/>
                    </a:schemeClr>
                  </a:solidFill>
                  <a:latin typeface="Public Sans" pitchFamily="2" charset="0"/>
                </a:rPr>
                <a:t>Our study is associative and there are missing variables</a:t>
              </a:r>
            </a:p>
            <a:p>
              <a:pPr marL="720000" lvl="1"/>
              <a:endParaRPr lang="en-AU" sz="2400" dirty="0">
                <a:solidFill>
                  <a:schemeClr val="tx1">
                    <a:lumMod val="95000"/>
                    <a:lumOff val="5000"/>
                  </a:schemeClr>
                </a:solidFill>
                <a:latin typeface="Public Sans" pitchFamily="2" charset="0"/>
              </a:endParaRPr>
            </a:p>
            <a:p>
              <a:pPr marL="720000" lvl="1"/>
              <a:endParaRPr lang="en-AU" sz="2400" dirty="0">
                <a:solidFill>
                  <a:schemeClr val="tx1">
                    <a:lumMod val="95000"/>
                    <a:lumOff val="5000"/>
                  </a:schemeClr>
                </a:solidFill>
                <a:latin typeface="Public Sans" pitchFamily="2" charset="0"/>
              </a:endParaRPr>
            </a:p>
            <a:p>
              <a:pPr marL="720000" lvl="1"/>
              <a:r>
                <a:rPr lang="en-AU" sz="2400" dirty="0">
                  <a:solidFill>
                    <a:schemeClr val="tx1">
                      <a:lumMod val="95000"/>
                      <a:lumOff val="5000"/>
                    </a:schemeClr>
                  </a:solidFill>
                  <a:latin typeface="Public Sans" pitchFamily="2" charset="0"/>
                </a:rPr>
                <a:t>High levels of prior offending may be driven by discrimination and over policing of Aboriginal communities</a:t>
              </a:r>
              <a:r>
                <a:rPr lang="en-AU" sz="2400" baseline="30000" dirty="0">
                  <a:solidFill>
                    <a:schemeClr val="tx1">
                      <a:lumMod val="95000"/>
                      <a:lumOff val="5000"/>
                    </a:schemeClr>
                  </a:solidFill>
                  <a:latin typeface="Public Sans" pitchFamily="2" charset="0"/>
                </a:rPr>
                <a:t>1</a:t>
              </a:r>
            </a:p>
            <a:p>
              <a:pPr marL="720000" lvl="1"/>
              <a:endParaRPr lang="en-AU" sz="2400" dirty="0">
                <a:solidFill>
                  <a:schemeClr val="tx1">
                    <a:lumMod val="95000"/>
                    <a:lumOff val="5000"/>
                  </a:schemeClr>
                </a:solidFill>
                <a:latin typeface="Public Sans" pitchFamily="2" charset="0"/>
              </a:endParaRPr>
            </a:p>
            <a:p>
              <a:pPr marL="720000" lvl="1"/>
              <a:r>
                <a:rPr lang="en-AU" sz="2400" dirty="0">
                  <a:solidFill>
                    <a:schemeClr val="tx1">
                      <a:lumMod val="95000"/>
                      <a:lumOff val="5000"/>
                    </a:schemeClr>
                  </a:solidFill>
                  <a:latin typeface="Public Sans" pitchFamily="2" charset="0"/>
                </a:rPr>
                <a:t>Does not consider discrimination at other points in the criminal justice system</a:t>
              </a:r>
              <a:br>
                <a:rPr lang="en-AU" sz="2400" dirty="0">
                  <a:solidFill>
                    <a:schemeClr val="tx1">
                      <a:lumMod val="95000"/>
                      <a:lumOff val="5000"/>
                    </a:schemeClr>
                  </a:solidFill>
                  <a:latin typeface="Public Sans" pitchFamily="2" charset="0"/>
                </a:rPr>
              </a:br>
              <a:endParaRPr lang="en-AU" sz="2400" dirty="0">
                <a:solidFill>
                  <a:schemeClr val="tx1">
                    <a:lumMod val="95000"/>
                    <a:lumOff val="5000"/>
                  </a:schemeClr>
                </a:solidFill>
                <a:latin typeface="Public Sans" pitchFamily="2" charset="0"/>
              </a:endParaRPr>
            </a:p>
            <a:p>
              <a:pPr marL="720000" lvl="1"/>
              <a:r>
                <a:rPr lang="en-AU" sz="2400" dirty="0">
                  <a:solidFill>
                    <a:schemeClr val="tx1"/>
                  </a:solidFill>
                  <a:latin typeface="Public Sans" pitchFamily="2" charset="0"/>
                </a:rPr>
                <a:t>Prior research has found racial bias in other contexts such as policing of youth offenders</a:t>
              </a:r>
              <a:r>
                <a:rPr lang="en-AU" sz="2400" baseline="30000" dirty="0">
                  <a:solidFill>
                    <a:schemeClr val="tx1"/>
                  </a:solidFill>
                  <a:latin typeface="Public Sans" pitchFamily="2" charset="0"/>
                </a:rPr>
                <a:t>2</a:t>
              </a:r>
              <a:endParaRPr lang="en-AU" sz="2400" baseline="30000" dirty="0">
                <a:solidFill>
                  <a:schemeClr val="tx1"/>
                </a:solidFill>
                <a:latin typeface="Public Sans" pitchFamily="2" charset="0"/>
                <a:ea typeface="Calibri" panose="020F0502020204030204" pitchFamily="34" charset="0"/>
                <a:cs typeface="Times New Roman" panose="02020603050405020304" pitchFamily="18" charset="0"/>
              </a:endParaRPr>
            </a:p>
            <a:p>
              <a:pPr marL="720000" lvl="1"/>
              <a:r>
                <a:rPr lang="en-AU" sz="2400" dirty="0">
                  <a:solidFill>
                    <a:schemeClr val="tx1"/>
                  </a:solidFill>
                  <a:effectLst/>
                  <a:latin typeface="Public Sans" pitchFamily="2" charset="0"/>
                  <a:ea typeface="Calibri" panose="020F0502020204030204" pitchFamily="34" charset="0"/>
                  <a:cs typeface="Times New Roman" panose="02020603050405020304" pitchFamily="18" charset="0"/>
                </a:rPr>
                <a:t> </a:t>
              </a:r>
              <a:endParaRPr lang="en-AU" sz="2400" dirty="0">
                <a:solidFill>
                  <a:schemeClr val="tx1">
                    <a:lumMod val="95000"/>
                    <a:lumOff val="5000"/>
                  </a:schemeClr>
                </a:solidFill>
                <a:latin typeface="Public Sans" pitchFamily="2" charset="0"/>
              </a:endParaRPr>
            </a:p>
            <a:p>
              <a:pPr marL="1371600" lvl="2" indent="-457200">
                <a:buFont typeface="Arial" panose="020B0604020202020204" pitchFamily="34" charset="0"/>
                <a:buChar char="•"/>
              </a:pPr>
              <a:endParaRPr lang="en-AU" sz="2400" dirty="0">
                <a:solidFill>
                  <a:srgbClr val="5F5F5F"/>
                </a:solidFill>
                <a:latin typeface="Public Sans" pitchFamily="2" charset="0"/>
              </a:endParaRPr>
            </a:p>
            <a:p>
              <a:pPr marL="794250" lvl="2"/>
              <a:br>
                <a:rPr lang="en-AU" sz="2400" dirty="0">
                  <a:solidFill>
                    <a:schemeClr val="tx1">
                      <a:lumMod val="95000"/>
                      <a:lumOff val="5000"/>
                    </a:schemeClr>
                  </a:solidFill>
                  <a:latin typeface="Public Sans" pitchFamily="2" charset="0"/>
                </a:rPr>
              </a:br>
              <a:br>
                <a:rPr lang="en-AU" sz="2400" dirty="0">
                  <a:solidFill>
                    <a:schemeClr val="tx1">
                      <a:lumMod val="95000"/>
                      <a:lumOff val="5000"/>
                    </a:schemeClr>
                  </a:solidFill>
                  <a:latin typeface="Public Sans" pitchFamily="2" charset="0"/>
                </a:rPr>
              </a:br>
              <a:br>
                <a:rPr lang="en-AU" sz="2400" dirty="0">
                  <a:solidFill>
                    <a:schemeClr val="tx1">
                      <a:lumMod val="95000"/>
                      <a:lumOff val="5000"/>
                    </a:schemeClr>
                  </a:solidFill>
                  <a:latin typeface="Public Sans" pitchFamily="2" charset="0"/>
                </a:rPr>
              </a:br>
              <a:endParaRPr lang="en-AU" sz="2400" dirty="0">
                <a:solidFill>
                  <a:schemeClr val="tx1">
                    <a:lumMod val="95000"/>
                    <a:lumOff val="5000"/>
                  </a:schemeClr>
                </a:solidFill>
                <a:latin typeface="Public Sans" pitchFamily="2" charset="0"/>
              </a:endParaRPr>
            </a:p>
          </p:txBody>
        </p:sp>
        <p:pic>
          <p:nvPicPr>
            <p:cNvPr id="10" name="Graphic 9" descr="Police male outline">
              <a:extLst>
                <a:ext uri="{FF2B5EF4-FFF2-40B4-BE49-F238E27FC236}">
                  <a16:creationId xmlns:a16="http://schemas.microsoft.com/office/drawing/2014/main" id="{8F0EC830-24BB-AA3A-74E0-0E51B8912F0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98706" y="4686300"/>
              <a:ext cx="914400" cy="914400"/>
            </a:xfrm>
            <a:prstGeom prst="rect">
              <a:avLst/>
            </a:prstGeom>
          </p:spPr>
        </p:pic>
        <p:pic>
          <p:nvPicPr>
            <p:cNvPr id="11" name="Graphic 10" descr="Weights Uneven outline">
              <a:extLst>
                <a:ext uri="{FF2B5EF4-FFF2-40B4-BE49-F238E27FC236}">
                  <a16:creationId xmlns:a16="http://schemas.microsoft.com/office/drawing/2014/main" id="{27809839-2197-B10D-FCEE-E7308A1AF06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89983" y="6187055"/>
              <a:ext cx="914400" cy="914400"/>
            </a:xfrm>
            <a:prstGeom prst="rect">
              <a:avLst/>
            </a:prstGeom>
          </p:spPr>
        </p:pic>
        <p:pic>
          <p:nvPicPr>
            <p:cNvPr id="38" name="Graphic 37" descr="Books outline">
              <a:extLst>
                <a:ext uri="{FF2B5EF4-FFF2-40B4-BE49-F238E27FC236}">
                  <a16:creationId xmlns:a16="http://schemas.microsoft.com/office/drawing/2014/main" id="{6B77E0DC-309E-89D8-ADC2-FD59F28AAAF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89983" y="7438610"/>
              <a:ext cx="914400" cy="914400"/>
            </a:xfrm>
            <a:prstGeom prst="rect">
              <a:avLst/>
            </a:prstGeom>
          </p:spPr>
        </p:pic>
        <p:pic>
          <p:nvPicPr>
            <p:cNvPr id="9" name="Graphic 8" descr="Warning outline">
              <a:extLst>
                <a:ext uri="{FF2B5EF4-FFF2-40B4-BE49-F238E27FC236}">
                  <a16:creationId xmlns:a16="http://schemas.microsoft.com/office/drawing/2014/main" id="{6470FCB5-E908-9B24-20D8-343F77F79E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87615" y="2704885"/>
              <a:ext cx="914400" cy="914400"/>
            </a:xfrm>
            <a:prstGeom prst="rect">
              <a:avLst/>
            </a:prstGeom>
          </p:spPr>
        </p:pic>
      </p:grpSp>
    </p:spTree>
    <p:extLst>
      <p:ext uri="{BB962C8B-B14F-4D97-AF65-F5344CB8AC3E}">
        <p14:creationId xmlns:p14="http://schemas.microsoft.com/office/powerpoint/2010/main" val="1816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7D218E-AB4E-DB16-5BFF-759BA62BF130}"/>
              </a:ext>
            </a:extLst>
          </p:cNvPr>
          <p:cNvSpPr txBox="1"/>
          <p:nvPr/>
        </p:nvSpPr>
        <p:spPr>
          <a:xfrm>
            <a:off x="2513349" y="643468"/>
            <a:ext cx="13050501" cy="935577"/>
          </a:xfrm>
          <a:prstGeom prst="rect">
            <a:avLst/>
          </a:prstGeom>
          <a:noFill/>
        </p:spPr>
        <p:txBody>
          <a:bodyPr wrap="square">
            <a:spAutoFit/>
          </a:bodyPr>
          <a:lstStyle/>
          <a:p>
            <a:pPr>
              <a:lnSpc>
                <a:spcPct val="110000"/>
              </a:lnSpc>
            </a:pPr>
            <a:r>
              <a:rPr lang="en-US" sz="54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How can we close the gap? </a:t>
            </a:r>
          </a:p>
        </p:txBody>
      </p:sp>
      <p:pic>
        <p:nvPicPr>
          <p:cNvPr id="1026" name="Picture 2" descr="Two Roads Diverged from a Poem: Revisiting &quot;The Road Not Taken&quot;">
            <a:extLst>
              <a:ext uri="{FF2B5EF4-FFF2-40B4-BE49-F238E27FC236}">
                <a16:creationId xmlns:a16="http://schemas.microsoft.com/office/drawing/2014/main" id="{F7ACE85B-F14C-A0D3-B3F3-5B3623321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5812" y="2089194"/>
            <a:ext cx="8144815" cy="6108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B2A197-AEC9-9D2A-1B4F-F11DE2B43F55}"/>
              </a:ext>
            </a:extLst>
          </p:cNvPr>
          <p:cNvSpPr txBox="1"/>
          <p:nvPr/>
        </p:nvSpPr>
        <p:spPr>
          <a:xfrm>
            <a:off x="2189178" y="3000375"/>
            <a:ext cx="7221522" cy="4562475"/>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pPr marL="457200" indent="-457200">
              <a:buFont typeface="Arial" panose="020B0604020202020204" pitchFamily="34" charset="0"/>
              <a:buChar char="•"/>
            </a:pPr>
            <a:r>
              <a:rPr lang="en-AU" sz="3200" b="1" dirty="0">
                <a:latin typeface="Public Sans SemiBold" pitchFamily="2" charset="0"/>
              </a:rPr>
              <a:t>Relax eligibility criteria</a:t>
            </a:r>
          </a:p>
          <a:p>
            <a:pPr marL="457200" indent="-457200">
              <a:buFont typeface="Arial" panose="020B0604020202020204" pitchFamily="34" charset="0"/>
              <a:buChar char="•"/>
            </a:pPr>
            <a:endParaRPr lang="en-AU" sz="3200" b="1" dirty="0">
              <a:latin typeface="Public Sans SemiBold" pitchFamily="2" charset="0"/>
            </a:endParaRPr>
          </a:p>
          <a:p>
            <a:pPr marL="457200" indent="-457200">
              <a:buFont typeface="Arial" panose="020B0604020202020204" pitchFamily="34" charset="0"/>
              <a:buChar char="•"/>
            </a:pPr>
            <a:r>
              <a:rPr lang="en-AU" sz="3200" b="1" dirty="0">
                <a:latin typeface="Public Sans SemiBold" pitchFamily="2" charset="0"/>
              </a:rPr>
              <a:t>Reduce scope for police discretion</a:t>
            </a:r>
          </a:p>
          <a:p>
            <a:pPr marL="457200" indent="-457200">
              <a:buFont typeface="Arial" panose="020B0604020202020204" pitchFamily="34" charset="0"/>
              <a:buChar char="•"/>
            </a:pPr>
            <a:endParaRPr lang="en-AU" sz="3200" b="1" dirty="0">
              <a:latin typeface="Public Sans SemiBold" pitchFamily="2" charset="0"/>
            </a:endParaRPr>
          </a:p>
          <a:p>
            <a:pPr marL="457200" indent="-457200">
              <a:buFont typeface="Arial" panose="020B0604020202020204" pitchFamily="34" charset="0"/>
              <a:buChar char="•"/>
            </a:pPr>
            <a:r>
              <a:rPr lang="en-AU" sz="3200" b="1" dirty="0">
                <a:latin typeface="Public Sans SemiBold" pitchFamily="2" charset="0"/>
              </a:rPr>
              <a:t>Address factors which contribute to Aboriginal involvement in the criminal justice system </a:t>
            </a:r>
          </a:p>
          <a:p>
            <a:br>
              <a:rPr lang="en-AU" sz="3200" b="1" dirty="0">
                <a:latin typeface="Public Sans SemiBold" pitchFamily="2" charset="0"/>
              </a:rPr>
            </a:br>
            <a:br>
              <a:rPr lang="en-AU" sz="3200" b="1" dirty="0">
                <a:solidFill>
                  <a:srgbClr val="00368D"/>
                </a:solidFill>
                <a:latin typeface="Public Sans SemiBold" pitchFamily="2" charset="0"/>
              </a:rPr>
            </a:br>
            <a:br>
              <a:rPr lang="en-AU" sz="3200" b="1" dirty="0">
                <a:solidFill>
                  <a:srgbClr val="00368D"/>
                </a:solidFill>
                <a:latin typeface="Public Sans SemiBold" pitchFamily="2" charset="0"/>
              </a:rPr>
            </a:br>
            <a:br>
              <a:rPr lang="en-AU" sz="2400" dirty="0">
                <a:solidFill>
                  <a:schemeClr val="tx1">
                    <a:lumMod val="95000"/>
                    <a:lumOff val="5000"/>
                  </a:schemeClr>
                </a:solidFill>
                <a:latin typeface="Public Sans" pitchFamily="2" charset="0"/>
              </a:rPr>
            </a:br>
            <a:br>
              <a:rPr lang="en-AU" sz="2400" dirty="0">
                <a:solidFill>
                  <a:schemeClr val="tx1">
                    <a:lumMod val="95000"/>
                    <a:lumOff val="5000"/>
                  </a:schemeClr>
                </a:solidFill>
                <a:latin typeface="Public Sans" pitchFamily="2" charset="0"/>
              </a:rPr>
            </a:br>
            <a:br>
              <a:rPr lang="en-AU" sz="4200" dirty="0">
                <a:solidFill>
                  <a:schemeClr val="tx1">
                    <a:lumMod val="95000"/>
                    <a:lumOff val="5000"/>
                  </a:schemeClr>
                </a:solidFill>
                <a:latin typeface="Public Sans" pitchFamily="2" charset="0"/>
              </a:rPr>
            </a:br>
            <a:endParaRPr lang="en-AU" sz="4200" dirty="0">
              <a:solidFill>
                <a:schemeClr val="tx1">
                  <a:lumMod val="95000"/>
                  <a:lumOff val="5000"/>
                </a:schemeClr>
              </a:solidFill>
              <a:latin typeface="Public Sans" pitchFamily="2" charset="0"/>
            </a:endParaRPr>
          </a:p>
        </p:txBody>
      </p:sp>
      <p:sp>
        <p:nvSpPr>
          <p:cNvPr id="8" name="TextBox 7">
            <a:extLst>
              <a:ext uri="{FF2B5EF4-FFF2-40B4-BE49-F238E27FC236}">
                <a16:creationId xmlns:a16="http://schemas.microsoft.com/office/drawing/2014/main" id="{77A85508-E125-4C09-78C7-EEB695019AB4}"/>
              </a:ext>
            </a:extLst>
          </p:cNvPr>
          <p:cNvSpPr txBox="1"/>
          <p:nvPr/>
        </p:nvSpPr>
        <p:spPr>
          <a:xfrm>
            <a:off x="626907" y="4206332"/>
            <a:ext cx="615553" cy="2673168"/>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30600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692EE45-C21B-4BB5-809E-4608C5F510EB}"/>
              </a:ext>
            </a:extLst>
          </p:cNvPr>
          <p:cNvSpPr/>
          <p:nvPr/>
        </p:nvSpPr>
        <p:spPr>
          <a:xfrm rot="16200000">
            <a:off x="7685532" y="3722371"/>
            <a:ext cx="2916936" cy="2842260"/>
          </a:xfrm>
          <a:prstGeom prst="rect">
            <a:avLst/>
          </a:prstGeom>
          <a:noFill/>
          <a:ln w="25400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821B041C-99D3-4C81-BEA2-AAFBBC8B393B}"/>
              </a:ext>
            </a:extLst>
          </p:cNvPr>
          <p:cNvGrpSpPr/>
          <p:nvPr/>
        </p:nvGrpSpPr>
        <p:grpSpPr>
          <a:xfrm>
            <a:off x="6351540" y="4370998"/>
            <a:ext cx="5584927" cy="1545004"/>
            <a:chOff x="6351540" y="5024334"/>
            <a:chExt cx="5584927" cy="1545004"/>
          </a:xfrm>
        </p:grpSpPr>
        <p:sp>
          <p:nvSpPr>
            <p:cNvPr id="26" name="TextBox 25">
              <a:extLst>
                <a:ext uri="{FF2B5EF4-FFF2-40B4-BE49-F238E27FC236}">
                  <a16:creationId xmlns:a16="http://schemas.microsoft.com/office/drawing/2014/main" id="{CD679FF4-8D44-42CD-81A4-0D70C09A03EB}"/>
                </a:ext>
              </a:extLst>
            </p:cNvPr>
            <p:cNvSpPr txBox="1"/>
            <p:nvPr/>
          </p:nvSpPr>
          <p:spPr>
            <a:xfrm>
              <a:off x="6351540" y="5024334"/>
              <a:ext cx="5584927" cy="1077218"/>
            </a:xfrm>
            <a:prstGeom prst="rect">
              <a:avLst/>
            </a:prstGeom>
            <a:noFill/>
          </p:spPr>
          <p:txBody>
            <a:bodyPr wrap="none" rtlCol="0">
              <a:spAutoFit/>
            </a:bodyPr>
            <a:lstStyle/>
            <a:p>
              <a:pPr algn="ctr"/>
              <a:r>
                <a:rPr lang="en-US" sz="6400" b="1" spc="300">
                  <a:solidFill>
                    <a:schemeClr val="bg1"/>
                  </a:solidFill>
                  <a:latin typeface="Arial" panose="020B0604020202020204" pitchFamily="34" charset="0"/>
                  <a:cs typeface="Arial" panose="020B0604020202020204" pitchFamily="34" charset="0"/>
                </a:rPr>
                <a:t>THANK YOU</a:t>
              </a:r>
              <a:endParaRPr lang="en-US" sz="6400" b="1" spc="3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DC5DA97-F3AC-42C6-B522-DD93A7117D8D}"/>
                </a:ext>
              </a:extLst>
            </p:cNvPr>
            <p:cNvSpPr txBox="1"/>
            <p:nvPr/>
          </p:nvSpPr>
          <p:spPr>
            <a:xfrm>
              <a:off x="9071955" y="6123062"/>
              <a:ext cx="184730" cy="446276"/>
            </a:xfrm>
            <a:prstGeom prst="rect">
              <a:avLst/>
            </a:prstGeom>
            <a:noFill/>
          </p:spPr>
          <p:txBody>
            <a:bodyPr wrap="none" rtlCol="0">
              <a:spAutoFit/>
            </a:bodyPr>
            <a:lstStyle/>
            <a:p>
              <a:pPr algn="ctr"/>
              <a:endParaRPr lang="en-US" sz="2300" i="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grpSp>
      <p:sp>
        <p:nvSpPr>
          <p:cNvPr id="48" name="Half Frame 47">
            <a:extLst>
              <a:ext uri="{FF2B5EF4-FFF2-40B4-BE49-F238E27FC236}">
                <a16:creationId xmlns:a16="http://schemas.microsoft.com/office/drawing/2014/main" id="{00DE8975-C059-439B-9648-83B30EB6BF21}"/>
              </a:ext>
            </a:extLst>
          </p:cNvPr>
          <p:cNvSpPr/>
          <p:nvPr/>
        </p:nvSpPr>
        <p:spPr>
          <a:xfrm flipH="1" flipV="1">
            <a:off x="17183349" y="9162029"/>
            <a:ext cx="779531" cy="779531"/>
          </a:xfrm>
          <a:prstGeom prst="halfFrame">
            <a:avLst>
              <a:gd name="adj1" fmla="val 24536"/>
              <a:gd name="adj2" fmla="val 27794"/>
            </a:avLst>
          </a:prstGeom>
          <a:solidFill>
            <a:srgbClr val="1C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73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69CC6360-9A28-8A23-3610-94ACF5DEA498}"/>
              </a:ext>
            </a:extLst>
          </p:cNvPr>
          <p:cNvSpPr txBox="1"/>
          <p:nvPr/>
        </p:nvSpPr>
        <p:spPr>
          <a:xfrm>
            <a:off x="2236457" y="298290"/>
            <a:ext cx="10382844" cy="654475"/>
          </a:xfrm>
          <a:prstGeom prst="rect">
            <a:avLst/>
          </a:prstGeom>
          <a:noFill/>
        </p:spPr>
        <p:txBody>
          <a:bodyPr wrap="square" rtlCol="0">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Cannabis cautioning in NSW</a:t>
            </a:r>
          </a:p>
        </p:txBody>
      </p:sp>
      <p:sp>
        <p:nvSpPr>
          <p:cNvPr id="3" name="TextBox 2">
            <a:extLst>
              <a:ext uri="{FF2B5EF4-FFF2-40B4-BE49-F238E27FC236}">
                <a16:creationId xmlns:a16="http://schemas.microsoft.com/office/drawing/2014/main" id="{AC291B53-7700-49EB-56D1-953AE5427301}"/>
              </a:ext>
            </a:extLst>
          </p:cNvPr>
          <p:cNvSpPr txBox="1"/>
          <p:nvPr/>
        </p:nvSpPr>
        <p:spPr>
          <a:xfrm>
            <a:off x="2236457" y="1376407"/>
            <a:ext cx="15626382" cy="2711499"/>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r>
              <a:rPr lang="en-AU" sz="2400" b="1" dirty="0">
                <a:solidFill>
                  <a:srgbClr val="00368D"/>
                </a:solidFill>
                <a:latin typeface="Public Sans SemiBold" pitchFamily="2" charset="0"/>
              </a:rPr>
              <a:t>The Cannabis Cautioning Scheme</a:t>
            </a:r>
          </a:p>
          <a:p>
            <a:pPr marL="342900" indent="-342900">
              <a:buFont typeface="Arial" panose="020B0604020202020204" pitchFamily="34" charset="0"/>
              <a:buChar char="•"/>
            </a:pPr>
            <a:endParaRPr lang="en-AU" sz="2400" dirty="0">
              <a:solidFill>
                <a:schemeClr val="tx1">
                  <a:lumMod val="95000"/>
                  <a:lumOff val="5000"/>
                </a:schemeClr>
              </a:solidFill>
              <a:latin typeface="Public Sans" pitchFamily="2" charset="0"/>
            </a:endParaRPr>
          </a:p>
          <a:p>
            <a:pPr marL="342900" indent="-342900">
              <a:buFont typeface="Arial" panose="020B0604020202020204" pitchFamily="34" charset="0"/>
              <a:buChar char="•"/>
            </a:pPr>
            <a:r>
              <a:rPr lang="en-AU" sz="2400" dirty="0">
                <a:solidFill>
                  <a:schemeClr val="tx1">
                    <a:lumMod val="95000"/>
                    <a:lumOff val="5000"/>
                  </a:schemeClr>
                </a:solidFill>
                <a:latin typeface="Public Sans" pitchFamily="2" charset="0"/>
              </a:rPr>
              <a:t>From April 2000, police can issue cautions rather than formally charge cannabis use/possession offenders</a:t>
            </a:r>
          </a:p>
          <a:p>
            <a:endParaRPr lang="en-AU" sz="2400" dirty="0">
              <a:solidFill>
                <a:schemeClr val="tx1">
                  <a:lumMod val="95000"/>
                  <a:lumOff val="5000"/>
                </a:schemeClr>
              </a:solidFill>
              <a:latin typeface="Public Sans" pitchFamily="2" charset="0"/>
            </a:endParaRPr>
          </a:p>
          <a:p>
            <a:pPr marL="342900" indent="-342900">
              <a:buFont typeface="Arial" panose="020B0604020202020204" pitchFamily="34" charset="0"/>
              <a:buChar char="•"/>
            </a:pPr>
            <a:r>
              <a:rPr lang="en-AU" sz="2400" dirty="0">
                <a:latin typeface="Public Sans" pitchFamily="2" charset="0"/>
              </a:rPr>
              <a:t>Aims to reduce court costs &amp; criminogenic impact of involvement with the justice system</a:t>
            </a:r>
            <a:br>
              <a:rPr lang="en-AU" sz="4200" dirty="0">
                <a:solidFill>
                  <a:schemeClr val="tx1">
                    <a:lumMod val="95000"/>
                    <a:lumOff val="5000"/>
                  </a:schemeClr>
                </a:solidFill>
                <a:latin typeface="Public Sans" pitchFamily="2" charset="0"/>
              </a:rPr>
            </a:br>
            <a:endParaRPr lang="en-AU" sz="4200" dirty="0">
              <a:solidFill>
                <a:schemeClr val="tx1">
                  <a:lumMod val="95000"/>
                  <a:lumOff val="5000"/>
                </a:schemeClr>
              </a:solidFill>
              <a:latin typeface="Public Sans" pitchFamily="2" charset="0"/>
            </a:endParaRPr>
          </a:p>
        </p:txBody>
      </p:sp>
      <p:sp>
        <p:nvSpPr>
          <p:cNvPr id="5" name="TextBox 4">
            <a:extLst>
              <a:ext uri="{FF2B5EF4-FFF2-40B4-BE49-F238E27FC236}">
                <a16:creationId xmlns:a16="http://schemas.microsoft.com/office/drawing/2014/main" id="{5872AC45-F11F-7C57-F9F3-FED4A998A5B7}"/>
              </a:ext>
            </a:extLst>
          </p:cNvPr>
          <p:cNvSpPr txBox="1"/>
          <p:nvPr/>
        </p:nvSpPr>
        <p:spPr>
          <a:xfrm>
            <a:off x="2236457" y="4285453"/>
            <a:ext cx="15626382" cy="4925781"/>
          </a:xfrm>
          <a:prstGeom prst="roundRect">
            <a:avLst>
              <a:gd name="adj" fmla="val 4604"/>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r>
              <a:rPr lang="en-AU" sz="2400" b="1" dirty="0">
                <a:solidFill>
                  <a:srgbClr val="00368D"/>
                </a:solidFill>
                <a:latin typeface="Public Sans SemiBold" pitchFamily="2" charset="0"/>
              </a:rPr>
              <a:t>How it works</a:t>
            </a:r>
          </a:p>
          <a:p>
            <a:endParaRPr lang="en-AU" sz="2400" dirty="0">
              <a:solidFill>
                <a:schemeClr val="tx1">
                  <a:lumMod val="95000"/>
                  <a:lumOff val="5000"/>
                </a:schemeClr>
              </a:solidFill>
              <a:latin typeface="Public Sans" pitchFamily="2" charset="0"/>
            </a:endParaRPr>
          </a:p>
          <a:p>
            <a:endParaRPr lang="en-AU" sz="2400" dirty="0">
              <a:solidFill>
                <a:schemeClr val="tx1">
                  <a:lumMod val="95000"/>
                  <a:lumOff val="5000"/>
                </a:schemeClr>
              </a:solidFill>
              <a:latin typeface="Public Sans" pitchFamily="2" charset="0"/>
            </a:endParaRPr>
          </a:p>
        </p:txBody>
      </p:sp>
      <p:grpSp>
        <p:nvGrpSpPr>
          <p:cNvPr id="4" name="Group 3">
            <a:extLst>
              <a:ext uri="{FF2B5EF4-FFF2-40B4-BE49-F238E27FC236}">
                <a16:creationId xmlns:a16="http://schemas.microsoft.com/office/drawing/2014/main" id="{C00C521C-76FC-35B5-311E-342D4767704A}"/>
              </a:ext>
            </a:extLst>
          </p:cNvPr>
          <p:cNvGrpSpPr/>
          <p:nvPr/>
        </p:nvGrpSpPr>
        <p:grpSpPr>
          <a:xfrm>
            <a:off x="3577064" y="5168143"/>
            <a:ext cx="4028421" cy="3109718"/>
            <a:chOff x="3577064" y="5168143"/>
            <a:chExt cx="4028421" cy="3109718"/>
          </a:xfrm>
        </p:grpSpPr>
        <p:pic>
          <p:nvPicPr>
            <p:cNvPr id="7" name="Graphic 6" descr="Police male outline">
              <a:extLst>
                <a:ext uri="{FF2B5EF4-FFF2-40B4-BE49-F238E27FC236}">
                  <a16:creationId xmlns:a16="http://schemas.microsoft.com/office/drawing/2014/main" id="{D0F0655D-4AD2-451C-DBBA-14AE8A735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9091" y="5168143"/>
              <a:ext cx="1028700" cy="1028700"/>
            </a:xfrm>
            <a:prstGeom prst="rect">
              <a:avLst/>
            </a:prstGeom>
          </p:spPr>
        </p:pic>
        <p:sp>
          <p:nvSpPr>
            <p:cNvPr id="13" name="TextBox 12">
              <a:extLst>
                <a:ext uri="{FF2B5EF4-FFF2-40B4-BE49-F238E27FC236}">
                  <a16:creationId xmlns:a16="http://schemas.microsoft.com/office/drawing/2014/main" id="{85F2096C-249C-2FC5-66CE-FDAA8A8B1976}"/>
                </a:ext>
              </a:extLst>
            </p:cNvPr>
            <p:cNvSpPr txBox="1"/>
            <p:nvPr/>
          </p:nvSpPr>
          <p:spPr>
            <a:xfrm rot="5400000">
              <a:off x="4760278" y="5432654"/>
              <a:ext cx="1661993" cy="4028421"/>
            </a:xfrm>
            <a:prstGeom prst="rect">
              <a:avLst/>
            </a:prstGeom>
            <a:noFill/>
          </p:spPr>
          <p:txBody>
            <a:bodyPr vert="vert270" wrap="square" rtlCol="0">
              <a:spAutoFit/>
            </a:bodyPr>
            <a:lstStyle/>
            <a:p>
              <a:pPr algn="ctr"/>
              <a:r>
                <a:rPr lang="en-AU" sz="2400" dirty="0">
                  <a:latin typeface="Public Sans" pitchFamily="2" charset="0"/>
                  <a:cs typeface="Arial" panose="020B0604020202020204" pitchFamily="34" charset="0"/>
                </a:rPr>
                <a:t>Police secure cannabis, determine offender’s eligibility, and decide whether to issue a caution</a:t>
              </a:r>
            </a:p>
          </p:txBody>
        </p:sp>
        <p:sp>
          <p:nvSpPr>
            <p:cNvPr id="23" name="Oval 22">
              <a:extLst>
                <a:ext uri="{FF2B5EF4-FFF2-40B4-BE49-F238E27FC236}">
                  <a16:creationId xmlns:a16="http://schemas.microsoft.com/office/drawing/2014/main" id="{3BEB2483-646B-83C7-1A29-A06795621FF8}"/>
                </a:ext>
              </a:extLst>
            </p:cNvPr>
            <p:cNvSpPr/>
            <p:nvPr/>
          </p:nvSpPr>
          <p:spPr>
            <a:xfrm>
              <a:off x="4160264" y="5351479"/>
              <a:ext cx="688679" cy="627854"/>
            </a:xfrm>
            <a:prstGeom prst="ellipse">
              <a:avLst/>
            </a:prstGeom>
            <a:solidFill>
              <a:srgbClr val="00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Public Sans" pitchFamily="2" charset="0"/>
                </a:rPr>
                <a:t>1</a:t>
              </a:r>
            </a:p>
          </p:txBody>
        </p:sp>
      </p:grpSp>
      <p:grpSp>
        <p:nvGrpSpPr>
          <p:cNvPr id="6" name="Group 5">
            <a:extLst>
              <a:ext uri="{FF2B5EF4-FFF2-40B4-BE49-F238E27FC236}">
                <a16:creationId xmlns:a16="http://schemas.microsoft.com/office/drawing/2014/main" id="{430F2056-074A-8283-DF19-E530E7D18000}"/>
              </a:ext>
            </a:extLst>
          </p:cNvPr>
          <p:cNvGrpSpPr/>
          <p:nvPr/>
        </p:nvGrpSpPr>
        <p:grpSpPr>
          <a:xfrm>
            <a:off x="8489023" y="5158111"/>
            <a:ext cx="2191146" cy="2882895"/>
            <a:chOff x="8489023" y="5158111"/>
            <a:chExt cx="2191146" cy="2882895"/>
          </a:xfrm>
        </p:grpSpPr>
        <p:pic>
          <p:nvPicPr>
            <p:cNvPr id="16" name="Graphic 15" descr="Man outline">
              <a:extLst>
                <a:ext uri="{FF2B5EF4-FFF2-40B4-BE49-F238E27FC236}">
                  <a16:creationId xmlns:a16="http://schemas.microsoft.com/office/drawing/2014/main" id="{796F8B7B-3DE6-4D8B-3D0D-4B1029DD9B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2846" y="5158111"/>
              <a:ext cx="1038732" cy="1038732"/>
            </a:xfrm>
            <a:prstGeom prst="rect">
              <a:avLst/>
            </a:prstGeom>
          </p:spPr>
        </p:pic>
        <p:sp>
          <p:nvSpPr>
            <p:cNvPr id="17" name="TextBox 16">
              <a:extLst>
                <a:ext uri="{FF2B5EF4-FFF2-40B4-BE49-F238E27FC236}">
                  <a16:creationId xmlns:a16="http://schemas.microsoft.com/office/drawing/2014/main" id="{C0244ABF-4B55-C9DF-4CBE-4D3AE6062AA0}"/>
                </a:ext>
              </a:extLst>
            </p:cNvPr>
            <p:cNvSpPr txBox="1"/>
            <p:nvPr/>
          </p:nvSpPr>
          <p:spPr>
            <a:xfrm rot="5400000">
              <a:off x="8991691" y="6352528"/>
              <a:ext cx="1292662" cy="2084294"/>
            </a:xfrm>
            <a:prstGeom prst="rect">
              <a:avLst/>
            </a:prstGeom>
            <a:noFill/>
          </p:spPr>
          <p:txBody>
            <a:bodyPr vert="vert270" wrap="square" rtlCol="0">
              <a:spAutoFit/>
            </a:bodyPr>
            <a:lstStyle/>
            <a:p>
              <a:pPr algn="ctr"/>
              <a:r>
                <a:rPr lang="en-AU" sz="2400" dirty="0">
                  <a:latin typeface="Public Sans" pitchFamily="2" charset="0"/>
                  <a:cs typeface="Arial" panose="020B0604020202020204" pitchFamily="34" charset="0"/>
                </a:rPr>
                <a:t>The offender consents to be cautioned</a:t>
              </a:r>
            </a:p>
          </p:txBody>
        </p:sp>
        <p:sp>
          <p:nvSpPr>
            <p:cNvPr id="24" name="Oval 23">
              <a:extLst>
                <a:ext uri="{FF2B5EF4-FFF2-40B4-BE49-F238E27FC236}">
                  <a16:creationId xmlns:a16="http://schemas.microsoft.com/office/drawing/2014/main" id="{5A2D69FB-5105-5573-5F07-5F981DAC63C4}"/>
                </a:ext>
              </a:extLst>
            </p:cNvPr>
            <p:cNvSpPr/>
            <p:nvPr/>
          </p:nvSpPr>
          <p:spPr>
            <a:xfrm>
              <a:off x="8489023" y="5360719"/>
              <a:ext cx="688679" cy="627854"/>
            </a:xfrm>
            <a:prstGeom prst="ellipse">
              <a:avLst/>
            </a:prstGeom>
            <a:solidFill>
              <a:srgbClr val="00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Public Sans" pitchFamily="2" charset="0"/>
                </a:rPr>
                <a:t>2</a:t>
              </a:r>
            </a:p>
          </p:txBody>
        </p:sp>
      </p:grpSp>
      <p:grpSp>
        <p:nvGrpSpPr>
          <p:cNvPr id="8" name="Group 7">
            <a:extLst>
              <a:ext uri="{FF2B5EF4-FFF2-40B4-BE49-F238E27FC236}">
                <a16:creationId xmlns:a16="http://schemas.microsoft.com/office/drawing/2014/main" id="{E091B5BC-96E0-FC34-55A0-FC5362A5193D}"/>
              </a:ext>
            </a:extLst>
          </p:cNvPr>
          <p:cNvGrpSpPr/>
          <p:nvPr/>
        </p:nvGrpSpPr>
        <p:grpSpPr>
          <a:xfrm>
            <a:off x="11429987" y="5302789"/>
            <a:ext cx="2084294" cy="2277094"/>
            <a:chOff x="11429987" y="5302789"/>
            <a:chExt cx="2084294" cy="2277094"/>
          </a:xfrm>
        </p:grpSpPr>
        <p:pic>
          <p:nvPicPr>
            <p:cNvPr id="10" name="Graphic 9" descr="Document outline">
              <a:extLst>
                <a:ext uri="{FF2B5EF4-FFF2-40B4-BE49-F238E27FC236}">
                  <a16:creationId xmlns:a16="http://schemas.microsoft.com/office/drawing/2014/main" id="{D7E7F019-9A1C-B17E-AE28-51052BBBC1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80850" y="5302789"/>
              <a:ext cx="914400" cy="914400"/>
            </a:xfrm>
            <a:prstGeom prst="rect">
              <a:avLst/>
            </a:prstGeom>
          </p:spPr>
        </p:pic>
        <p:sp>
          <p:nvSpPr>
            <p:cNvPr id="19" name="TextBox 18">
              <a:extLst>
                <a:ext uri="{FF2B5EF4-FFF2-40B4-BE49-F238E27FC236}">
                  <a16:creationId xmlns:a16="http://schemas.microsoft.com/office/drawing/2014/main" id="{90CCF02A-9731-9771-8AE2-01118E9EDCE2}"/>
                </a:ext>
              </a:extLst>
            </p:cNvPr>
            <p:cNvSpPr txBox="1"/>
            <p:nvPr/>
          </p:nvSpPr>
          <p:spPr>
            <a:xfrm rot="5400000">
              <a:off x="12010469" y="6076071"/>
              <a:ext cx="923330" cy="2084294"/>
            </a:xfrm>
            <a:prstGeom prst="rect">
              <a:avLst/>
            </a:prstGeom>
            <a:noFill/>
          </p:spPr>
          <p:txBody>
            <a:bodyPr vert="vert270" wrap="square" rtlCol="0">
              <a:spAutoFit/>
            </a:bodyPr>
            <a:lstStyle/>
            <a:p>
              <a:pPr algn="ctr"/>
              <a:r>
                <a:rPr lang="en-AU" sz="2400" dirty="0">
                  <a:latin typeface="Public Sans" pitchFamily="2" charset="0"/>
                  <a:cs typeface="Arial" panose="020B0604020202020204" pitchFamily="34" charset="0"/>
                </a:rPr>
                <a:t>The offender signs a notice</a:t>
              </a:r>
            </a:p>
          </p:txBody>
        </p:sp>
        <p:sp>
          <p:nvSpPr>
            <p:cNvPr id="25" name="Oval 24">
              <a:extLst>
                <a:ext uri="{FF2B5EF4-FFF2-40B4-BE49-F238E27FC236}">
                  <a16:creationId xmlns:a16="http://schemas.microsoft.com/office/drawing/2014/main" id="{30B0D1AE-7DAE-C7D5-0B07-BE76DCAE9491}"/>
                </a:ext>
              </a:extLst>
            </p:cNvPr>
            <p:cNvSpPr/>
            <p:nvPr/>
          </p:nvSpPr>
          <p:spPr>
            <a:xfrm>
              <a:off x="11429987" y="5360719"/>
              <a:ext cx="688679" cy="627854"/>
            </a:xfrm>
            <a:prstGeom prst="ellipse">
              <a:avLst/>
            </a:prstGeom>
            <a:solidFill>
              <a:srgbClr val="00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Public Sans" pitchFamily="2" charset="0"/>
                </a:rPr>
                <a:t>3</a:t>
              </a:r>
            </a:p>
          </p:txBody>
        </p:sp>
      </p:grpSp>
      <p:grpSp>
        <p:nvGrpSpPr>
          <p:cNvPr id="9" name="Group 8">
            <a:extLst>
              <a:ext uri="{FF2B5EF4-FFF2-40B4-BE49-F238E27FC236}">
                <a16:creationId xmlns:a16="http://schemas.microsoft.com/office/drawing/2014/main" id="{A03FB761-5E99-F693-A041-189DEF531284}"/>
              </a:ext>
            </a:extLst>
          </p:cNvPr>
          <p:cNvGrpSpPr/>
          <p:nvPr/>
        </p:nvGrpSpPr>
        <p:grpSpPr>
          <a:xfrm>
            <a:off x="13971849" y="5302789"/>
            <a:ext cx="3244986" cy="2605740"/>
            <a:chOff x="13971849" y="5302789"/>
            <a:chExt cx="3244986" cy="2605740"/>
          </a:xfrm>
        </p:grpSpPr>
        <p:sp>
          <p:nvSpPr>
            <p:cNvPr id="20" name="TextBox 19">
              <a:extLst>
                <a:ext uri="{FF2B5EF4-FFF2-40B4-BE49-F238E27FC236}">
                  <a16:creationId xmlns:a16="http://schemas.microsoft.com/office/drawing/2014/main" id="{9E38B16D-E1F2-C482-6721-A651FD0702E8}"/>
                </a:ext>
              </a:extLst>
            </p:cNvPr>
            <p:cNvSpPr txBox="1"/>
            <p:nvPr/>
          </p:nvSpPr>
          <p:spPr>
            <a:xfrm rot="5400000">
              <a:off x="14948011" y="5639705"/>
              <a:ext cx="1292662" cy="3244986"/>
            </a:xfrm>
            <a:prstGeom prst="rect">
              <a:avLst/>
            </a:prstGeom>
            <a:noFill/>
          </p:spPr>
          <p:txBody>
            <a:bodyPr vert="vert270" wrap="square" rtlCol="0">
              <a:spAutoFit/>
            </a:bodyPr>
            <a:lstStyle/>
            <a:p>
              <a:pPr algn="ctr"/>
              <a:r>
                <a:rPr lang="en-AU" sz="2400" dirty="0">
                  <a:latin typeface="Public Sans" pitchFamily="2" charset="0"/>
                  <a:cs typeface="Arial" panose="020B0604020202020204" pitchFamily="34" charset="0"/>
                </a:rPr>
                <a:t>Offender can call Alcohol and Drug Information Service</a:t>
              </a:r>
            </a:p>
          </p:txBody>
        </p:sp>
        <p:pic>
          <p:nvPicPr>
            <p:cNvPr id="22" name="Graphic 21" descr="Receiver outline">
              <a:extLst>
                <a:ext uri="{FF2B5EF4-FFF2-40B4-BE49-F238E27FC236}">
                  <a16:creationId xmlns:a16="http://schemas.microsoft.com/office/drawing/2014/main" id="{65D1A91E-A89A-BD49-4881-3CD268006C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19532" y="5302789"/>
              <a:ext cx="914400" cy="914400"/>
            </a:xfrm>
            <a:prstGeom prst="rect">
              <a:avLst/>
            </a:prstGeom>
          </p:spPr>
        </p:pic>
        <p:sp>
          <p:nvSpPr>
            <p:cNvPr id="26" name="Oval 25">
              <a:extLst>
                <a:ext uri="{FF2B5EF4-FFF2-40B4-BE49-F238E27FC236}">
                  <a16:creationId xmlns:a16="http://schemas.microsoft.com/office/drawing/2014/main" id="{DC04C667-9E63-3869-5A1D-4D637C0DDF0B}"/>
                </a:ext>
              </a:extLst>
            </p:cNvPr>
            <p:cNvSpPr/>
            <p:nvPr/>
          </p:nvSpPr>
          <p:spPr>
            <a:xfrm>
              <a:off x="14473337" y="5320033"/>
              <a:ext cx="688679" cy="627854"/>
            </a:xfrm>
            <a:prstGeom prst="ellipse">
              <a:avLst/>
            </a:prstGeom>
            <a:solidFill>
              <a:srgbClr val="00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Public Sans" pitchFamily="2" charset="0"/>
                </a:rPr>
                <a:t>4</a:t>
              </a:r>
            </a:p>
          </p:txBody>
        </p:sp>
      </p:grpSp>
    </p:spTree>
    <p:extLst>
      <p:ext uri="{BB962C8B-B14F-4D97-AF65-F5344CB8AC3E}">
        <p14:creationId xmlns:p14="http://schemas.microsoft.com/office/powerpoint/2010/main" val="296201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7AB82D-4935-42AA-B776-A249750CA5D2}"/>
              </a:ext>
            </a:extLst>
          </p:cNvPr>
          <p:cNvSpPr>
            <a:spLocks noGrp="1"/>
          </p:cNvSpPr>
          <p:nvPr>
            <p:ph type="sldNum" sz="quarter" idx="4"/>
          </p:nvPr>
        </p:nvSpPr>
        <p:spPr/>
        <p:txBody>
          <a:bodyPr/>
          <a:lstStyle/>
          <a:p>
            <a:fld id="{BC64674B-0CCF-4531-A68C-815F17BC8CC8}" type="slidenum">
              <a:rPr lang="en-US" smtClean="0">
                <a:latin typeface="Arial" panose="020B0604020202020204" pitchFamily="34" charset="0"/>
                <a:cs typeface="Arial" panose="020B0604020202020204" pitchFamily="34" charset="0"/>
              </a:rPr>
              <a:pPr/>
              <a:t>30</a:t>
            </a:fld>
            <a:endParaRPr lang="en-US">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8594DF04-8AAC-4E98-8876-ABD9B2D3F517}"/>
              </a:ext>
            </a:extLst>
          </p:cNvPr>
          <p:cNvSpPr/>
          <p:nvPr/>
        </p:nvSpPr>
        <p:spPr>
          <a:xfrm>
            <a:off x="10224053" y="1844727"/>
            <a:ext cx="6712226" cy="7146237"/>
          </a:xfrm>
          <a:prstGeom prst="rect">
            <a:avLst/>
          </a:prstGeom>
          <a:solidFill>
            <a:schemeClr val="bg1">
              <a:lumMod val="95000"/>
            </a:schemeClr>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496DEB0-0E36-45C6-B54C-94BB5EE80C17}"/>
              </a:ext>
            </a:extLst>
          </p:cNvPr>
          <p:cNvSpPr txBox="1"/>
          <p:nvPr/>
        </p:nvSpPr>
        <p:spPr>
          <a:xfrm>
            <a:off x="11008337" y="2519730"/>
            <a:ext cx="2568717" cy="492314"/>
          </a:xfrm>
          <a:prstGeom prst="rect">
            <a:avLst/>
          </a:prstGeom>
          <a:noFill/>
        </p:spPr>
        <p:txBody>
          <a:bodyPr wrap="none" rtlCol="0">
            <a:spAutoFit/>
          </a:bodyPr>
          <a:lstStyle/>
          <a:p>
            <a:r>
              <a:rPr lang="en-US" sz="2599" b="1" dirty="0">
                <a:solidFill>
                  <a:schemeClr val="tx1">
                    <a:lumMod val="85000"/>
                    <a:lumOff val="15000"/>
                  </a:schemeClr>
                </a:solidFill>
                <a:latin typeface="Arial" panose="020B0604020202020204" pitchFamily="34" charset="0"/>
                <a:ea typeface="Open Sans Semibold" panose="020B0706030804020204" pitchFamily="34" charset="0"/>
                <a:cs typeface="Arial" panose="020B0604020202020204" pitchFamily="34" charset="0"/>
              </a:rPr>
              <a:t>GET IN TOUCH</a:t>
            </a:r>
          </a:p>
        </p:txBody>
      </p:sp>
      <p:sp>
        <p:nvSpPr>
          <p:cNvPr id="44" name="TextBox 43">
            <a:extLst>
              <a:ext uri="{FF2B5EF4-FFF2-40B4-BE49-F238E27FC236}">
                <a16:creationId xmlns:a16="http://schemas.microsoft.com/office/drawing/2014/main" id="{E69F6F93-D4C4-444E-B5BF-F3FB20E20BC2}"/>
              </a:ext>
            </a:extLst>
          </p:cNvPr>
          <p:cNvSpPr txBox="1"/>
          <p:nvPr/>
        </p:nvSpPr>
        <p:spPr>
          <a:xfrm>
            <a:off x="11713646" y="3607256"/>
            <a:ext cx="4690137" cy="888448"/>
          </a:xfrm>
          <a:prstGeom prst="rect">
            <a:avLst/>
          </a:prstGeom>
          <a:noFill/>
        </p:spPr>
        <p:txBody>
          <a:bodyPr wrap="square" rtlCol="0">
            <a:spAutoFit/>
          </a:bodyPr>
          <a:lstStyle/>
          <a:p>
            <a:pPr>
              <a:lnSpc>
                <a:spcPts val="3300"/>
              </a:lnSpc>
            </a:pPr>
            <a:r>
              <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6 Parramatta Square</a:t>
            </a:r>
          </a:p>
          <a:p>
            <a:pPr>
              <a:lnSpc>
                <a:spcPts val="3300"/>
              </a:lnSpc>
            </a:pPr>
            <a:r>
              <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Level 5, 10 Darcy St, Sydney NSW 2000</a:t>
            </a:r>
          </a:p>
        </p:txBody>
      </p:sp>
      <p:sp>
        <p:nvSpPr>
          <p:cNvPr id="45" name="TextBox 44">
            <a:extLst>
              <a:ext uri="{FF2B5EF4-FFF2-40B4-BE49-F238E27FC236}">
                <a16:creationId xmlns:a16="http://schemas.microsoft.com/office/drawing/2014/main" id="{5006C407-AFAB-4262-B6FB-EA21255916EE}"/>
              </a:ext>
            </a:extLst>
          </p:cNvPr>
          <p:cNvSpPr txBox="1"/>
          <p:nvPr/>
        </p:nvSpPr>
        <p:spPr>
          <a:xfrm>
            <a:off x="11718974" y="5448812"/>
            <a:ext cx="4919130" cy="465256"/>
          </a:xfrm>
          <a:prstGeom prst="rect">
            <a:avLst/>
          </a:prstGeom>
          <a:noFill/>
        </p:spPr>
        <p:txBody>
          <a:bodyPr wrap="square" rtlCol="0">
            <a:spAutoFit/>
          </a:bodyPr>
          <a:lstStyle/>
          <a:p>
            <a:pPr>
              <a:lnSpc>
                <a:spcPts val="3300"/>
              </a:lnSpc>
            </a:pPr>
            <a:r>
              <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bcsr@justice.nsw.gov.au</a:t>
            </a:r>
          </a:p>
        </p:txBody>
      </p:sp>
      <p:sp>
        <p:nvSpPr>
          <p:cNvPr id="54" name="TextBox 53">
            <a:extLst>
              <a:ext uri="{FF2B5EF4-FFF2-40B4-BE49-F238E27FC236}">
                <a16:creationId xmlns:a16="http://schemas.microsoft.com/office/drawing/2014/main" id="{CC6C0C7A-7F5B-4CE4-8164-F9C91319B48A}"/>
              </a:ext>
            </a:extLst>
          </p:cNvPr>
          <p:cNvSpPr txBox="1"/>
          <p:nvPr/>
        </p:nvSpPr>
        <p:spPr>
          <a:xfrm>
            <a:off x="11718975" y="4744041"/>
            <a:ext cx="3917688" cy="465256"/>
          </a:xfrm>
          <a:prstGeom prst="rect">
            <a:avLst/>
          </a:prstGeom>
          <a:noFill/>
        </p:spPr>
        <p:txBody>
          <a:bodyPr wrap="square" rtlCol="0">
            <a:spAutoFit/>
          </a:bodyPr>
          <a:lstStyle/>
          <a:p>
            <a:pPr>
              <a:lnSpc>
                <a:spcPts val="3300"/>
              </a:lnSpc>
            </a:pPr>
            <a:r>
              <a:rPr lang="is-I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(02) 8346 1100</a:t>
            </a:r>
            <a:endPar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F483BFC-FAF3-4AF6-B1D7-211864790F52}"/>
              </a:ext>
            </a:extLst>
          </p:cNvPr>
          <p:cNvSpPr txBox="1"/>
          <p:nvPr/>
        </p:nvSpPr>
        <p:spPr>
          <a:xfrm>
            <a:off x="11732696" y="6211479"/>
            <a:ext cx="3917688" cy="455638"/>
          </a:xfrm>
          <a:prstGeom prst="rect">
            <a:avLst/>
          </a:prstGeom>
          <a:noFill/>
        </p:spPr>
        <p:txBody>
          <a:bodyPr wrap="square" rtlCol="0">
            <a:spAutoFit/>
          </a:bodyPr>
          <a:lstStyle/>
          <a:p>
            <a:pPr>
              <a:lnSpc>
                <a:spcPts val="3200"/>
              </a:lnSpc>
            </a:pPr>
            <a:r>
              <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https://</a:t>
            </a:r>
            <a:r>
              <a:rPr lang="en-US" sz="1901" dirty="0" err="1">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www.bocsar.nsw.gov.au</a:t>
            </a:r>
            <a:r>
              <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a:t>
            </a:r>
          </a:p>
        </p:txBody>
      </p:sp>
      <p:sp>
        <p:nvSpPr>
          <p:cNvPr id="56" name="Shape">
            <a:extLst>
              <a:ext uri="{FF2B5EF4-FFF2-40B4-BE49-F238E27FC236}">
                <a16:creationId xmlns:a16="http://schemas.microsoft.com/office/drawing/2014/main" id="{AE023B6B-3B37-469E-8C61-FA11A8EF19E7}"/>
              </a:ext>
            </a:extLst>
          </p:cNvPr>
          <p:cNvSpPr/>
          <p:nvPr/>
        </p:nvSpPr>
        <p:spPr>
          <a:xfrm>
            <a:off x="11095838" y="5550290"/>
            <a:ext cx="420840" cy="305741"/>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cubicBezTo>
                  <a:pt x="1964" y="0"/>
                  <a:pt x="1964" y="0"/>
                  <a:pt x="1964" y="0"/>
                </a:cubicBezTo>
                <a:cubicBezTo>
                  <a:pt x="859" y="0"/>
                  <a:pt x="0" y="1181"/>
                  <a:pt x="0" y="2700"/>
                </a:cubicBezTo>
                <a:cubicBezTo>
                  <a:pt x="0" y="18900"/>
                  <a:pt x="0" y="18900"/>
                  <a:pt x="0" y="18900"/>
                </a:cubicBezTo>
                <a:cubicBezTo>
                  <a:pt x="0" y="20419"/>
                  <a:pt x="859" y="21600"/>
                  <a:pt x="1964" y="21600"/>
                </a:cubicBezTo>
                <a:cubicBezTo>
                  <a:pt x="19636" y="21600"/>
                  <a:pt x="19636" y="21600"/>
                  <a:pt x="19636" y="21600"/>
                </a:cubicBezTo>
                <a:cubicBezTo>
                  <a:pt x="20741" y="21600"/>
                  <a:pt x="21600" y="20419"/>
                  <a:pt x="21600" y="18900"/>
                </a:cubicBezTo>
                <a:cubicBezTo>
                  <a:pt x="21600" y="2700"/>
                  <a:pt x="21600" y="2700"/>
                  <a:pt x="21600" y="2700"/>
                </a:cubicBezTo>
                <a:cubicBezTo>
                  <a:pt x="21600" y="1181"/>
                  <a:pt x="20741" y="0"/>
                  <a:pt x="19636" y="0"/>
                </a:cubicBezTo>
                <a:moveTo>
                  <a:pt x="1964" y="1350"/>
                </a:moveTo>
                <a:cubicBezTo>
                  <a:pt x="19636" y="1350"/>
                  <a:pt x="19636" y="1350"/>
                  <a:pt x="19636" y="1350"/>
                </a:cubicBezTo>
                <a:cubicBezTo>
                  <a:pt x="19759" y="1350"/>
                  <a:pt x="19882" y="1350"/>
                  <a:pt x="20005" y="1350"/>
                </a:cubicBezTo>
                <a:cubicBezTo>
                  <a:pt x="11414" y="13163"/>
                  <a:pt x="11414" y="13163"/>
                  <a:pt x="11414" y="13163"/>
                </a:cubicBezTo>
                <a:cubicBezTo>
                  <a:pt x="11291" y="13331"/>
                  <a:pt x="11045" y="13500"/>
                  <a:pt x="10800" y="13500"/>
                </a:cubicBezTo>
                <a:cubicBezTo>
                  <a:pt x="10555" y="13500"/>
                  <a:pt x="10309" y="13331"/>
                  <a:pt x="10186" y="13163"/>
                </a:cubicBezTo>
                <a:cubicBezTo>
                  <a:pt x="1595" y="1350"/>
                  <a:pt x="1595" y="1350"/>
                  <a:pt x="1595" y="1350"/>
                </a:cubicBezTo>
                <a:cubicBezTo>
                  <a:pt x="1718" y="1350"/>
                  <a:pt x="1841" y="1350"/>
                  <a:pt x="1964" y="1350"/>
                </a:cubicBezTo>
                <a:moveTo>
                  <a:pt x="982" y="18900"/>
                </a:moveTo>
                <a:cubicBezTo>
                  <a:pt x="982" y="2700"/>
                  <a:pt x="982" y="2700"/>
                  <a:pt x="982" y="2700"/>
                </a:cubicBezTo>
                <a:cubicBezTo>
                  <a:pt x="982" y="2700"/>
                  <a:pt x="982" y="2531"/>
                  <a:pt x="982" y="2531"/>
                </a:cubicBezTo>
                <a:cubicBezTo>
                  <a:pt x="7118" y="10800"/>
                  <a:pt x="7118" y="10800"/>
                  <a:pt x="7118" y="10800"/>
                </a:cubicBezTo>
                <a:cubicBezTo>
                  <a:pt x="982" y="19069"/>
                  <a:pt x="982" y="19069"/>
                  <a:pt x="982" y="19069"/>
                </a:cubicBezTo>
                <a:cubicBezTo>
                  <a:pt x="982" y="19069"/>
                  <a:pt x="982" y="18900"/>
                  <a:pt x="982" y="18900"/>
                </a:cubicBezTo>
                <a:moveTo>
                  <a:pt x="19636" y="20250"/>
                </a:moveTo>
                <a:cubicBezTo>
                  <a:pt x="1964" y="20250"/>
                  <a:pt x="1964" y="20250"/>
                  <a:pt x="1964" y="20250"/>
                </a:cubicBezTo>
                <a:cubicBezTo>
                  <a:pt x="1841" y="20250"/>
                  <a:pt x="1718" y="20250"/>
                  <a:pt x="1595" y="20250"/>
                </a:cubicBezTo>
                <a:cubicBezTo>
                  <a:pt x="7732" y="11812"/>
                  <a:pt x="7732" y="11812"/>
                  <a:pt x="7732" y="11812"/>
                </a:cubicBezTo>
                <a:cubicBezTo>
                  <a:pt x="9450" y="14006"/>
                  <a:pt x="9450" y="14006"/>
                  <a:pt x="9450" y="14006"/>
                </a:cubicBezTo>
                <a:cubicBezTo>
                  <a:pt x="9818" y="14512"/>
                  <a:pt x="10309" y="14850"/>
                  <a:pt x="10800" y="14850"/>
                </a:cubicBezTo>
                <a:cubicBezTo>
                  <a:pt x="11291" y="14850"/>
                  <a:pt x="11782" y="14512"/>
                  <a:pt x="12150" y="14006"/>
                </a:cubicBezTo>
                <a:cubicBezTo>
                  <a:pt x="13868" y="11812"/>
                  <a:pt x="13868" y="11812"/>
                  <a:pt x="13868" y="11812"/>
                </a:cubicBezTo>
                <a:cubicBezTo>
                  <a:pt x="20005" y="20250"/>
                  <a:pt x="20005" y="20250"/>
                  <a:pt x="20005" y="20250"/>
                </a:cubicBezTo>
                <a:cubicBezTo>
                  <a:pt x="19882" y="20250"/>
                  <a:pt x="19759" y="20250"/>
                  <a:pt x="19636" y="20250"/>
                </a:cubicBezTo>
                <a:moveTo>
                  <a:pt x="20618" y="18900"/>
                </a:moveTo>
                <a:cubicBezTo>
                  <a:pt x="20618" y="18900"/>
                  <a:pt x="20618" y="19069"/>
                  <a:pt x="20618" y="19069"/>
                </a:cubicBezTo>
                <a:cubicBezTo>
                  <a:pt x="14482" y="10800"/>
                  <a:pt x="14482" y="10800"/>
                  <a:pt x="14482" y="10800"/>
                </a:cubicBezTo>
                <a:cubicBezTo>
                  <a:pt x="20618" y="2531"/>
                  <a:pt x="20618" y="2531"/>
                  <a:pt x="20618" y="2531"/>
                </a:cubicBezTo>
                <a:cubicBezTo>
                  <a:pt x="20618" y="2531"/>
                  <a:pt x="20618" y="2700"/>
                  <a:pt x="20618" y="2700"/>
                </a:cubicBezTo>
                <a:lnTo>
                  <a:pt x="20618" y="18900"/>
                </a:lnTo>
                <a:close/>
              </a:path>
            </a:pathLst>
          </a:custGeom>
          <a:solidFill>
            <a:srgbClr val="7030A0"/>
          </a:solidFill>
          <a:ln w="12700">
            <a:miter lim="400000"/>
          </a:ln>
        </p:spPr>
        <p:txBody>
          <a:bodyPr lIns="45719" rIns="45719"/>
          <a:lstStyle/>
          <a:p>
            <a:endParaRPr sz="1800">
              <a:latin typeface="Arial" panose="020B0604020202020204" pitchFamily="34" charset="0"/>
              <a:cs typeface="Arial" panose="020B0604020202020204" pitchFamily="34" charset="0"/>
            </a:endParaRPr>
          </a:p>
        </p:txBody>
      </p:sp>
      <p:sp>
        <p:nvSpPr>
          <p:cNvPr id="58" name="Shape">
            <a:extLst>
              <a:ext uri="{FF2B5EF4-FFF2-40B4-BE49-F238E27FC236}">
                <a16:creationId xmlns:a16="http://schemas.microsoft.com/office/drawing/2014/main" id="{7C4B292D-CEF9-4919-9B23-02C92187FE5B}"/>
              </a:ext>
            </a:extLst>
          </p:cNvPr>
          <p:cNvSpPr/>
          <p:nvPr/>
        </p:nvSpPr>
        <p:spPr>
          <a:xfrm>
            <a:off x="11078058" y="4757951"/>
            <a:ext cx="420840" cy="418758"/>
          </a:xfrm>
          <a:custGeom>
            <a:avLst/>
            <a:gdLst/>
            <a:ahLst/>
            <a:cxnLst>
              <a:cxn ang="0">
                <a:pos x="wd2" y="hd2"/>
              </a:cxn>
              <a:cxn ang="5400000">
                <a:pos x="wd2" y="hd2"/>
              </a:cxn>
              <a:cxn ang="10800000">
                <a:pos x="wd2" y="hd2"/>
              </a:cxn>
              <a:cxn ang="16200000">
                <a:pos x="wd2" y="hd2"/>
              </a:cxn>
            </a:cxnLst>
            <a:rect l="0" t="0" r="r" b="b"/>
            <a:pathLst>
              <a:path w="21600" h="21600" extrusionOk="0">
                <a:moveTo>
                  <a:pt x="11782" y="982"/>
                </a:moveTo>
                <a:cubicBezTo>
                  <a:pt x="16691" y="982"/>
                  <a:pt x="20618" y="4909"/>
                  <a:pt x="20618" y="9818"/>
                </a:cubicBezTo>
                <a:cubicBezTo>
                  <a:pt x="20618" y="10064"/>
                  <a:pt x="20864" y="10309"/>
                  <a:pt x="21109" y="10309"/>
                </a:cubicBezTo>
                <a:cubicBezTo>
                  <a:pt x="21355" y="10309"/>
                  <a:pt x="21600" y="10064"/>
                  <a:pt x="21600" y="9818"/>
                </a:cubicBezTo>
                <a:cubicBezTo>
                  <a:pt x="21600" y="4418"/>
                  <a:pt x="17182" y="0"/>
                  <a:pt x="11782" y="0"/>
                </a:cubicBezTo>
                <a:cubicBezTo>
                  <a:pt x="11536" y="0"/>
                  <a:pt x="11291" y="245"/>
                  <a:pt x="11291" y="491"/>
                </a:cubicBezTo>
                <a:cubicBezTo>
                  <a:pt x="11291" y="736"/>
                  <a:pt x="11536" y="982"/>
                  <a:pt x="11782" y="982"/>
                </a:cubicBezTo>
                <a:moveTo>
                  <a:pt x="11782" y="5891"/>
                </a:moveTo>
                <a:cubicBezTo>
                  <a:pt x="13991" y="5891"/>
                  <a:pt x="15709" y="7609"/>
                  <a:pt x="15709" y="9818"/>
                </a:cubicBezTo>
                <a:cubicBezTo>
                  <a:pt x="15709" y="10064"/>
                  <a:pt x="15955" y="10309"/>
                  <a:pt x="16200" y="10309"/>
                </a:cubicBezTo>
                <a:cubicBezTo>
                  <a:pt x="16445" y="10309"/>
                  <a:pt x="16691" y="10064"/>
                  <a:pt x="16691" y="9818"/>
                </a:cubicBezTo>
                <a:cubicBezTo>
                  <a:pt x="16691" y="7118"/>
                  <a:pt x="14482" y="4909"/>
                  <a:pt x="11782" y="4909"/>
                </a:cubicBezTo>
                <a:cubicBezTo>
                  <a:pt x="11536" y="4909"/>
                  <a:pt x="11291" y="5155"/>
                  <a:pt x="11291" y="5400"/>
                </a:cubicBezTo>
                <a:cubicBezTo>
                  <a:pt x="11291" y="5645"/>
                  <a:pt x="11536" y="5891"/>
                  <a:pt x="11782" y="5891"/>
                </a:cubicBezTo>
                <a:moveTo>
                  <a:pt x="11782" y="10800"/>
                </a:moveTo>
                <a:cubicBezTo>
                  <a:pt x="12273" y="10800"/>
                  <a:pt x="12764" y="10309"/>
                  <a:pt x="12764" y="9818"/>
                </a:cubicBezTo>
                <a:cubicBezTo>
                  <a:pt x="12764" y="9327"/>
                  <a:pt x="12273" y="8836"/>
                  <a:pt x="11782" y="8836"/>
                </a:cubicBezTo>
                <a:cubicBezTo>
                  <a:pt x="11291" y="8836"/>
                  <a:pt x="10800" y="9327"/>
                  <a:pt x="10800" y="9818"/>
                </a:cubicBezTo>
                <a:cubicBezTo>
                  <a:pt x="10800" y="10309"/>
                  <a:pt x="11291" y="10800"/>
                  <a:pt x="11782" y="10800"/>
                </a:cubicBezTo>
                <a:moveTo>
                  <a:pt x="21600" y="17182"/>
                </a:moveTo>
                <a:cubicBezTo>
                  <a:pt x="21600" y="16814"/>
                  <a:pt x="21477" y="16445"/>
                  <a:pt x="21109" y="16077"/>
                </a:cubicBezTo>
                <a:cubicBezTo>
                  <a:pt x="21109" y="16077"/>
                  <a:pt x="20986" y="15955"/>
                  <a:pt x="20864" y="15955"/>
                </a:cubicBezTo>
                <a:cubicBezTo>
                  <a:pt x="16691" y="12641"/>
                  <a:pt x="16691" y="12641"/>
                  <a:pt x="16691" y="12641"/>
                </a:cubicBezTo>
                <a:cubicBezTo>
                  <a:pt x="16445" y="12395"/>
                  <a:pt x="16077" y="12273"/>
                  <a:pt x="15709" y="12273"/>
                </a:cubicBezTo>
                <a:cubicBezTo>
                  <a:pt x="15341" y="12273"/>
                  <a:pt x="15095" y="12395"/>
                  <a:pt x="14850" y="12518"/>
                </a:cubicBezTo>
                <a:cubicBezTo>
                  <a:pt x="13623" y="13745"/>
                  <a:pt x="13623" y="13745"/>
                  <a:pt x="13623" y="13745"/>
                </a:cubicBezTo>
                <a:cubicBezTo>
                  <a:pt x="13623" y="13745"/>
                  <a:pt x="13623" y="13745"/>
                  <a:pt x="13623" y="13745"/>
                </a:cubicBezTo>
                <a:cubicBezTo>
                  <a:pt x="13500" y="13991"/>
                  <a:pt x="13255" y="14114"/>
                  <a:pt x="12886" y="14114"/>
                </a:cubicBezTo>
                <a:cubicBezTo>
                  <a:pt x="12641" y="14114"/>
                  <a:pt x="12273" y="13868"/>
                  <a:pt x="12150" y="13623"/>
                </a:cubicBezTo>
                <a:cubicBezTo>
                  <a:pt x="12150" y="13623"/>
                  <a:pt x="12150" y="13623"/>
                  <a:pt x="12150" y="13623"/>
                </a:cubicBezTo>
                <a:cubicBezTo>
                  <a:pt x="10555" y="12518"/>
                  <a:pt x="9082" y="11168"/>
                  <a:pt x="7855" y="9450"/>
                </a:cubicBezTo>
                <a:cubicBezTo>
                  <a:pt x="7977" y="9450"/>
                  <a:pt x="7977" y="9450"/>
                  <a:pt x="7977" y="9450"/>
                </a:cubicBezTo>
                <a:cubicBezTo>
                  <a:pt x="7732" y="9327"/>
                  <a:pt x="7486" y="8959"/>
                  <a:pt x="7486" y="8714"/>
                </a:cubicBezTo>
                <a:cubicBezTo>
                  <a:pt x="7486" y="8345"/>
                  <a:pt x="7609" y="8100"/>
                  <a:pt x="7855" y="7977"/>
                </a:cubicBezTo>
                <a:cubicBezTo>
                  <a:pt x="7855" y="7977"/>
                  <a:pt x="7855" y="7977"/>
                  <a:pt x="7855" y="7977"/>
                </a:cubicBezTo>
                <a:cubicBezTo>
                  <a:pt x="8959" y="6750"/>
                  <a:pt x="8959" y="6750"/>
                  <a:pt x="8959" y="6750"/>
                </a:cubicBezTo>
                <a:cubicBezTo>
                  <a:pt x="9205" y="6505"/>
                  <a:pt x="9327" y="6259"/>
                  <a:pt x="9327" y="5891"/>
                </a:cubicBezTo>
                <a:cubicBezTo>
                  <a:pt x="9327" y="5523"/>
                  <a:pt x="9205" y="5155"/>
                  <a:pt x="8836" y="4909"/>
                </a:cubicBezTo>
                <a:cubicBezTo>
                  <a:pt x="5645" y="736"/>
                  <a:pt x="5645" y="736"/>
                  <a:pt x="5645" y="736"/>
                </a:cubicBezTo>
                <a:cubicBezTo>
                  <a:pt x="5645" y="614"/>
                  <a:pt x="5523" y="491"/>
                  <a:pt x="5400" y="491"/>
                </a:cubicBezTo>
                <a:cubicBezTo>
                  <a:pt x="5155" y="123"/>
                  <a:pt x="4786" y="0"/>
                  <a:pt x="4418" y="0"/>
                </a:cubicBezTo>
                <a:cubicBezTo>
                  <a:pt x="2455" y="0"/>
                  <a:pt x="0" y="2332"/>
                  <a:pt x="0" y="5155"/>
                </a:cubicBezTo>
                <a:cubicBezTo>
                  <a:pt x="0" y="5891"/>
                  <a:pt x="123" y="6627"/>
                  <a:pt x="491" y="7364"/>
                </a:cubicBezTo>
                <a:cubicBezTo>
                  <a:pt x="491" y="7364"/>
                  <a:pt x="491" y="7364"/>
                  <a:pt x="491" y="7364"/>
                </a:cubicBezTo>
                <a:cubicBezTo>
                  <a:pt x="3436" y="13255"/>
                  <a:pt x="8345" y="18164"/>
                  <a:pt x="14236" y="21109"/>
                </a:cubicBezTo>
                <a:cubicBezTo>
                  <a:pt x="14236" y="21109"/>
                  <a:pt x="14236" y="21109"/>
                  <a:pt x="14236" y="21109"/>
                </a:cubicBezTo>
                <a:cubicBezTo>
                  <a:pt x="14850" y="21477"/>
                  <a:pt x="15709" y="21600"/>
                  <a:pt x="16445" y="21600"/>
                </a:cubicBezTo>
                <a:cubicBezTo>
                  <a:pt x="19268" y="21600"/>
                  <a:pt x="21600" y="19145"/>
                  <a:pt x="21600" y="17182"/>
                </a:cubicBezTo>
                <a:cubicBezTo>
                  <a:pt x="21600" y="17182"/>
                  <a:pt x="21600" y="17182"/>
                  <a:pt x="21600" y="17182"/>
                </a:cubicBezTo>
                <a:close/>
                <a:moveTo>
                  <a:pt x="16445" y="20618"/>
                </a:moveTo>
                <a:cubicBezTo>
                  <a:pt x="15832" y="20618"/>
                  <a:pt x="15218" y="20495"/>
                  <a:pt x="14605" y="20250"/>
                </a:cubicBezTo>
                <a:cubicBezTo>
                  <a:pt x="14605" y="20250"/>
                  <a:pt x="14605" y="20127"/>
                  <a:pt x="14482" y="20127"/>
                </a:cubicBezTo>
                <a:cubicBezTo>
                  <a:pt x="8959" y="17305"/>
                  <a:pt x="4295" y="12641"/>
                  <a:pt x="1473" y="7118"/>
                </a:cubicBezTo>
                <a:cubicBezTo>
                  <a:pt x="1473" y="6995"/>
                  <a:pt x="1350" y="6995"/>
                  <a:pt x="1350" y="6995"/>
                </a:cubicBezTo>
                <a:cubicBezTo>
                  <a:pt x="1105" y="6382"/>
                  <a:pt x="982" y="5768"/>
                  <a:pt x="982" y="5155"/>
                </a:cubicBezTo>
                <a:cubicBezTo>
                  <a:pt x="982" y="2823"/>
                  <a:pt x="3068" y="982"/>
                  <a:pt x="4418" y="982"/>
                </a:cubicBezTo>
                <a:cubicBezTo>
                  <a:pt x="4541" y="982"/>
                  <a:pt x="4664" y="1105"/>
                  <a:pt x="4786" y="1105"/>
                </a:cubicBezTo>
                <a:cubicBezTo>
                  <a:pt x="4786" y="1105"/>
                  <a:pt x="4786" y="1105"/>
                  <a:pt x="4786" y="1227"/>
                </a:cubicBezTo>
                <a:cubicBezTo>
                  <a:pt x="4786" y="1227"/>
                  <a:pt x="4909" y="1227"/>
                  <a:pt x="4909" y="1350"/>
                </a:cubicBezTo>
                <a:cubicBezTo>
                  <a:pt x="8100" y="5400"/>
                  <a:pt x="8100" y="5400"/>
                  <a:pt x="8100" y="5400"/>
                </a:cubicBezTo>
                <a:cubicBezTo>
                  <a:pt x="8100" y="5523"/>
                  <a:pt x="8223" y="5523"/>
                  <a:pt x="8223" y="5523"/>
                </a:cubicBezTo>
                <a:cubicBezTo>
                  <a:pt x="8223" y="5645"/>
                  <a:pt x="8345" y="5768"/>
                  <a:pt x="8345" y="5891"/>
                </a:cubicBezTo>
                <a:cubicBezTo>
                  <a:pt x="8345" y="6014"/>
                  <a:pt x="8345" y="6014"/>
                  <a:pt x="8223" y="6136"/>
                </a:cubicBezTo>
                <a:cubicBezTo>
                  <a:pt x="7118" y="7241"/>
                  <a:pt x="7118" y="7241"/>
                  <a:pt x="7118" y="7241"/>
                </a:cubicBezTo>
                <a:cubicBezTo>
                  <a:pt x="7118" y="7241"/>
                  <a:pt x="7118" y="7241"/>
                  <a:pt x="7118" y="7241"/>
                </a:cubicBezTo>
                <a:cubicBezTo>
                  <a:pt x="6750" y="7609"/>
                  <a:pt x="6505" y="8100"/>
                  <a:pt x="6505" y="8714"/>
                </a:cubicBezTo>
                <a:cubicBezTo>
                  <a:pt x="6505" y="9205"/>
                  <a:pt x="6750" y="9695"/>
                  <a:pt x="7118" y="10064"/>
                </a:cubicBezTo>
                <a:cubicBezTo>
                  <a:pt x="7118" y="10064"/>
                  <a:pt x="7118" y="10064"/>
                  <a:pt x="7118" y="10064"/>
                </a:cubicBezTo>
                <a:cubicBezTo>
                  <a:pt x="8345" y="11782"/>
                  <a:pt x="9818" y="13255"/>
                  <a:pt x="11536" y="14482"/>
                </a:cubicBezTo>
                <a:cubicBezTo>
                  <a:pt x="11536" y="14482"/>
                  <a:pt x="11536" y="14482"/>
                  <a:pt x="11536" y="14482"/>
                </a:cubicBezTo>
                <a:cubicBezTo>
                  <a:pt x="11905" y="14850"/>
                  <a:pt x="12395" y="15095"/>
                  <a:pt x="12886" y="15095"/>
                </a:cubicBezTo>
                <a:cubicBezTo>
                  <a:pt x="13377" y="15095"/>
                  <a:pt x="13868" y="14850"/>
                  <a:pt x="14236" y="14482"/>
                </a:cubicBezTo>
                <a:cubicBezTo>
                  <a:pt x="14359" y="14482"/>
                  <a:pt x="14359" y="14482"/>
                  <a:pt x="14359" y="14482"/>
                </a:cubicBezTo>
                <a:cubicBezTo>
                  <a:pt x="15464" y="13377"/>
                  <a:pt x="15464" y="13377"/>
                  <a:pt x="15464" y="13377"/>
                </a:cubicBezTo>
                <a:cubicBezTo>
                  <a:pt x="15586" y="13255"/>
                  <a:pt x="15586" y="13255"/>
                  <a:pt x="15709" y="13255"/>
                </a:cubicBezTo>
                <a:cubicBezTo>
                  <a:pt x="15832" y="13255"/>
                  <a:pt x="15955" y="13377"/>
                  <a:pt x="16077" y="13377"/>
                </a:cubicBezTo>
                <a:cubicBezTo>
                  <a:pt x="16077" y="13377"/>
                  <a:pt x="16077" y="13500"/>
                  <a:pt x="16077" y="13500"/>
                </a:cubicBezTo>
                <a:cubicBezTo>
                  <a:pt x="20250" y="16691"/>
                  <a:pt x="20250" y="16691"/>
                  <a:pt x="20250" y="16691"/>
                </a:cubicBezTo>
                <a:cubicBezTo>
                  <a:pt x="20373" y="16691"/>
                  <a:pt x="20373" y="16691"/>
                  <a:pt x="20373" y="16814"/>
                </a:cubicBezTo>
                <a:cubicBezTo>
                  <a:pt x="20373" y="16814"/>
                  <a:pt x="20495" y="16814"/>
                  <a:pt x="20495" y="16814"/>
                </a:cubicBezTo>
                <a:cubicBezTo>
                  <a:pt x="20495" y="16936"/>
                  <a:pt x="20618" y="16936"/>
                  <a:pt x="20618" y="17182"/>
                </a:cubicBezTo>
                <a:cubicBezTo>
                  <a:pt x="20618" y="17182"/>
                  <a:pt x="20618" y="17182"/>
                  <a:pt x="20618" y="17305"/>
                </a:cubicBezTo>
                <a:cubicBezTo>
                  <a:pt x="20495" y="18655"/>
                  <a:pt x="18777" y="20618"/>
                  <a:pt x="16445" y="20618"/>
                </a:cubicBezTo>
              </a:path>
            </a:pathLst>
          </a:custGeom>
          <a:solidFill>
            <a:srgbClr val="7030A0"/>
          </a:solidFill>
          <a:ln w="12700">
            <a:miter lim="400000"/>
          </a:ln>
        </p:spPr>
        <p:txBody>
          <a:bodyPr lIns="45719" rIns="45719"/>
          <a:lstStyle/>
          <a:p>
            <a:endParaRPr sz="1800">
              <a:solidFill>
                <a:schemeClr val="tx1">
                  <a:lumMod val="95000"/>
                  <a:lumOff val="5000"/>
                </a:schemeClr>
              </a:solidFill>
              <a:latin typeface="Arial" panose="020B0604020202020204" pitchFamily="34" charset="0"/>
              <a:cs typeface="Arial" panose="020B0604020202020204" pitchFamily="34" charset="0"/>
            </a:endParaRPr>
          </a:p>
        </p:txBody>
      </p:sp>
      <p:sp>
        <p:nvSpPr>
          <p:cNvPr id="77" name="Shape">
            <a:extLst>
              <a:ext uri="{FF2B5EF4-FFF2-40B4-BE49-F238E27FC236}">
                <a16:creationId xmlns:a16="http://schemas.microsoft.com/office/drawing/2014/main" id="{E2DC886A-007D-4DA5-81C8-AB28C9D437A7}"/>
              </a:ext>
            </a:extLst>
          </p:cNvPr>
          <p:cNvSpPr/>
          <p:nvPr/>
        </p:nvSpPr>
        <p:spPr>
          <a:xfrm>
            <a:off x="11109778" y="3758552"/>
            <a:ext cx="391340" cy="5397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3559"/>
                  <a:pt x="0" y="7855"/>
                </a:cubicBezTo>
                <a:cubicBezTo>
                  <a:pt x="0" y="14236"/>
                  <a:pt x="10800" y="21600"/>
                  <a:pt x="10800" y="21600"/>
                </a:cubicBezTo>
                <a:cubicBezTo>
                  <a:pt x="10800" y="21600"/>
                  <a:pt x="21600" y="14236"/>
                  <a:pt x="21600" y="7855"/>
                </a:cubicBezTo>
                <a:cubicBezTo>
                  <a:pt x="21600" y="3559"/>
                  <a:pt x="16706" y="0"/>
                  <a:pt x="10800" y="0"/>
                </a:cubicBezTo>
                <a:moveTo>
                  <a:pt x="10800" y="20127"/>
                </a:moveTo>
                <a:cubicBezTo>
                  <a:pt x="10800" y="20127"/>
                  <a:pt x="1350" y="13745"/>
                  <a:pt x="1350" y="7855"/>
                </a:cubicBezTo>
                <a:cubicBezTo>
                  <a:pt x="1350" y="4050"/>
                  <a:pt x="5569" y="982"/>
                  <a:pt x="10800" y="982"/>
                </a:cubicBezTo>
                <a:cubicBezTo>
                  <a:pt x="16031" y="982"/>
                  <a:pt x="20250" y="4050"/>
                  <a:pt x="20250" y="7855"/>
                </a:cubicBezTo>
                <a:cubicBezTo>
                  <a:pt x="20250" y="13745"/>
                  <a:pt x="10800" y="20127"/>
                  <a:pt x="10800" y="20127"/>
                </a:cubicBezTo>
                <a:moveTo>
                  <a:pt x="10800" y="3927"/>
                </a:moveTo>
                <a:cubicBezTo>
                  <a:pt x="7762" y="3927"/>
                  <a:pt x="5400" y="5645"/>
                  <a:pt x="5400" y="7855"/>
                </a:cubicBezTo>
                <a:cubicBezTo>
                  <a:pt x="5400" y="10064"/>
                  <a:pt x="7762" y="11782"/>
                  <a:pt x="10800" y="11782"/>
                </a:cubicBezTo>
                <a:cubicBezTo>
                  <a:pt x="13837" y="11782"/>
                  <a:pt x="16200" y="10064"/>
                  <a:pt x="16200" y="7855"/>
                </a:cubicBezTo>
                <a:cubicBezTo>
                  <a:pt x="16200" y="5645"/>
                  <a:pt x="13837" y="3927"/>
                  <a:pt x="10800" y="3927"/>
                </a:cubicBezTo>
                <a:moveTo>
                  <a:pt x="10800" y="10800"/>
                </a:moveTo>
                <a:cubicBezTo>
                  <a:pt x="8606" y="10800"/>
                  <a:pt x="6750" y="9450"/>
                  <a:pt x="6750" y="7855"/>
                </a:cubicBezTo>
                <a:cubicBezTo>
                  <a:pt x="6750" y="6259"/>
                  <a:pt x="8606" y="4909"/>
                  <a:pt x="10800" y="4909"/>
                </a:cubicBezTo>
                <a:cubicBezTo>
                  <a:pt x="12994" y="4909"/>
                  <a:pt x="14850" y="6259"/>
                  <a:pt x="14850" y="7855"/>
                </a:cubicBezTo>
                <a:cubicBezTo>
                  <a:pt x="14850" y="9450"/>
                  <a:pt x="12994" y="10800"/>
                  <a:pt x="10800" y="10800"/>
                </a:cubicBezTo>
              </a:path>
            </a:pathLst>
          </a:custGeom>
          <a:solidFill>
            <a:srgbClr val="7030A0"/>
          </a:solidFill>
          <a:ln w="12700">
            <a:miter lim="400000"/>
          </a:ln>
        </p:spPr>
        <p:txBody>
          <a:bodyPr lIns="45719" rIns="45719"/>
          <a:lstStyle/>
          <a:p>
            <a:endParaRPr sz="1800">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4CB114C5-BF33-4F0C-A0CD-813F83F68425}"/>
              </a:ext>
            </a:extLst>
          </p:cNvPr>
          <p:cNvSpPr txBox="1"/>
          <p:nvPr/>
        </p:nvSpPr>
        <p:spPr>
          <a:xfrm>
            <a:off x="11732696" y="6997164"/>
            <a:ext cx="3917690" cy="455638"/>
          </a:xfrm>
          <a:prstGeom prst="rect">
            <a:avLst/>
          </a:prstGeom>
          <a:noFill/>
        </p:spPr>
        <p:txBody>
          <a:bodyPr wrap="square" rtlCol="0">
            <a:spAutoFit/>
          </a:bodyPr>
          <a:lstStyle/>
          <a:p>
            <a:pPr>
              <a:lnSpc>
                <a:spcPts val="3200"/>
              </a:lnSpc>
            </a:pPr>
            <a:r>
              <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@BOCSAR</a:t>
            </a:r>
          </a:p>
        </p:txBody>
      </p:sp>
      <p:sp>
        <p:nvSpPr>
          <p:cNvPr id="88" name="TextBox 87">
            <a:extLst>
              <a:ext uri="{FF2B5EF4-FFF2-40B4-BE49-F238E27FC236}">
                <a16:creationId xmlns:a16="http://schemas.microsoft.com/office/drawing/2014/main" id="{978D96C0-0203-4AA1-995F-7C93A376340A}"/>
              </a:ext>
            </a:extLst>
          </p:cNvPr>
          <p:cNvSpPr txBox="1"/>
          <p:nvPr/>
        </p:nvSpPr>
        <p:spPr>
          <a:xfrm>
            <a:off x="11723172" y="7785282"/>
            <a:ext cx="3913491" cy="455638"/>
          </a:xfrm>
          <a:prstGeom prst="rect">
            <a:avLst/>
          </a:prstGeom>
          <a:noFill/>
        </p:spPr>
        <p:txBody>
          <a:bodyPr wrap="square" rtlCol="0">
            <a:spAutoFit/>
          </a:bodyPr>
          <a:lstStyle/>
          <a:p>
            <a:pPr>
              <a:lnSpc>
                <a:spcPts val="3200"/>
              </a:lnSpc>
            </a:pPr>
            <a:r>
              <a:rPr lang="en-US" sz="1901"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NSWBOCSAR</a:t>
            </a:r>
          </a:p>
        </p:txBody>
      </p:sp>
      <p:pic>
        <p:nvPicPr>
          <p:cNvPr id="27" name="Picture 26"/>
          <p:cNvPicPr>
            <a:picLocks noChangeAspect="1"/>
          </p:cNvPicPr>
          <p:nvPr/>
        </p:nvPicPr>
        <p:blipFill>
          <a:blip r:embed="rId3"/>
          <a:stretch>
            <a:fillRect/>
          </a:stretch>
        </p:blipFill>
        <p:spPr>
          <a:xfrm>
            <a:off x="1123406" y="1844727"/>
            <a:ext cx="1568249" cy="712841"/>
          </a:xfrm>
          <a:prstGeom prst="rect">
            <a:avLst/>
          </a:prstGeom>
        </p:spPr>
      </p:pic>
      <p:sp>
        <p:nvSpPr>
          <p:cNvPr id="91" name="Shape">
            <a:extLst>
              <a:ext uri="{FF2B5EF4-FFF2-40B4-BE49-F238E27FC236}">
                <a16:creationId xmlns:a16="http://schemas.microsoft.com/office/drawing/2014/main" id="{51AF737E-8945-4846-BE3A-971B7542353C}"/>
              </a:ext>
            </a:extLst>
          </p:cNvPr>
          <p:cNvSpPr/>
          <p:nvPr/>
        </p:nvSpPr>
        <p:spPr>
          <a:xfrm>
            <a:off x="11083772" y="6222854"/>
            <a:ext cx="448899" cy="4501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786"/>
                  <a:pt x="0" y="10800"/>
                </a:cubicBezTo>
                <a:cubicBezTo>
                  <a:pt x="0" y="16814"/>
                  <a:pt x="4786" y="21600"/>
                  <a:pt x="10800" y="21600"/>
                </a:cubicBezTo>
                <a:cubicBezTo>
                  <a:pt x="16814" y="21600"/>
                  <a:pt x="21600" y="16814"/>
                  <a:pt x="21600" y="10800"/>
                </a:cubicBezTo>
                <a:cubicBezTo>
                  <a:pt x="21600" y="4786"/>
                  <a:pt x="16814" y="0"/>
                  <a:pt x="10800" y="0"/>
                </a:cubicBezTo>
                <a:moveTo>
                  <a:pt x="7855" y="1473"/>
                </a:moveTo>
                <a:cubicBezTo>
                  <a:pt x="7732" y="1595"/>
                  <a:pt x="7486" y="1841"/>
                  <a:pt x="7241" y="2209"/>
                </a:cubicBezTo>
                <a:cubicBezTo>
                  <a:pt x="7241" y="2209"/>
                  <a:pt x="7241" y="2209"/>
                  <a:pt x="7241" y="2209"/>
                </a:cubicBezTo>
                <a:cubicBezTo>
                  <a:pt x="6873" y="2823"/>
                  <a:pt x="6505" y="3436"/>
                  <a:pt x="6136" y="4173"/>
                </a:cubicBezTo>
                <a:cubicBezTo>
                  <a:pt x="6136" y="4173"/>
                  <a:pt x="6136" y="4173"/>
                  <a:pt x="6136" y="4173"/>
                </a:cubicBezTo>
                <a:cubicBezTo>
                  <a:pt x="6136" y="4295"/>
                  <a:pt x="6136" y="4295"/>
                  <a:pt x="6136" y="4418"/>
                </a:cubicBezTo>
                <a:cubicBezTo>
                  <a:pt x="5523" y="4050"/>
                  <a:pt x="4909" y="3682"/>
                  <a:pt x="4418" y="3314"/>
                </a:cubicBezTo>
                <a:cubicBezTo>
                  <a:pt x="5400" y="2455"/>
                  <a:pt x="6627" y="1841"/>
                  <a:pt x="7855" y="1473"/>
                </a:cubicBezTo>
                <a:moveTo>
                  <a:pt x="3805" y="3927"/>
                </a:moveTo>
                <a:cubicBezTo>
                  <a:pt x="4295" y="4418"/>
                  <a:pt x="5032" y="4909"/>
                  <a:pt x="5768" y="5277"/>
                </a:cubicBezTo>
                <a:cubicBezTo>
                  <a:pt x="5768" y="5277"/>
                  <a:pt x="5768" y="5400"/>
                  <a:pt x="5645" y="5400"/>
                </a:cubicBezTo>
                <a:cubicBezTo>
                  <a:pt x="5523" y="6136"/>
                  <a:pt x="5277" y="6995"/>
                  <a:pt x="5155" y="7732"/>
                </a:cubicBezTo>
                <a:cubicBezTo>
                  <a:pt x="5155" y="7855"/>
                  <a:pt x="5155" y="7977"/>
                  <a:pt x="5155" y="8100"/>
                </a:cubicBezTo>
                <a:cubicBezTo>
                  <a:pt x="5032" y="8468"/>
                  <a:pt x="5032" y="8714"/>
                  <a:pt x="5032" y="9082"/>
                </a:cubicBezTo>
                <a:cubicBezTo>
                  <a:pt x="5032" y="9205"/>
                  <a:pt x="4909" y="9327"/>
                  <a:pt x="4909" y="9450"/>
                </a:cubicBezTo>
                <a:cubicBezTo>
                  <a:pt x="4909" y="9695"/>
                  <a:pt x="4909" y="10064"/>
                  <a:pt x="4909" y="10309"/>
                </a:cubicBezTo>
                <a:cubicBezTo>
                  <a:pt x="982" y="10309"/>
                  <a:pt x="982" y="10309"/>
                  <a:pt x="982" y="10309"/>
                </a:cubicBezTo>
                <a:cubicBezTo>
                  <a:pt x="1105" y="7855"/>
                  <a:pt x="2209" y="5645"/>
                  <a:pt x="3805" y="3927"/>
                </a:cubicBezTo>
                <a:moveTo>
                  <a:pt x="982" y="11291"/>
                </a:moveTo>
                <a:cubicBezTo>
                  <a:pt x="4909" y="11291"/>
                  <a:pt x="4909" y="11291"/>
                  <a:pt x="4909" y="11291"/>
                </a:cubicBezTo>
                <a:cubicBezTo>
                  <a:pt x="4909" y="11536"/>
                  <a:pt x="4909" y="11905"/>
                  <a:pt x="4909" y="12150"/>
                </a:cubicBezTo>
                <a:cubicBezTo>
                  <a:pt x="4909" y="12273"/>
                  <a:pt x="5032" y="12395"/>
                  <a:pt x="5032" y="12518"/>
                </a:cubicBezTo>
                <a:cubicBezTo>
                  <a:pt x="5032" y="12886"/>
                  <a:pt x="5032" y="13132"/>
                  <a:pt x="5155" y="13500"/>
                </a:cubicBezTo>
                <a:cubicBezTo>
                  <a:pt x="5155" y="13623"/>
                  <a:pt x="5155" y="13745"/>
                  <a:pt x="5155" y="13868"/>
                </a:cubicBezTo>
                <a:cubicBezTo>
                  <a:pt x="5277" y="14605"/>
                  <a:pt x="5523" y="15464"/>
                  <a:pt x="5645" y="16200"/>
                </a:cubicBezTo>
                <a:cubicBezTo>
                  <a:pt x="5768" y="16200"/>
                  <a:pt x="5768" y="16323"/>
                  <a:pt x="5768" y="16323"/>
                </a:cubicBezTo>
                <a:cubicBezTo>
                  <a:pt x="5032" y="16691"/>
                  <a:pt x="4295" y="17182"/>
                  <a:pt x="3805" y="17673"/>
                </a:cubicBezTo>
                <a:cubicBezTo>
                  <a:pt x="2209" y="15955"/>
                  <a:pt x="1105" y="13745"/>
                  <a:pt x="982" y="11291"/>
                </a:cubicBezTo>
                <a:moveTo>
                  <a:pt x="4418" y="18286"/>
                </a:moveTo>
                <a:cubicBezTo>
                  <a:pt x="4909" y="17918"/>
                  <a:pt x="5523" y="17550"/>
                  <a:pt x="6136" y="17182"/>
                </a:cubicBezTo>
                <a:cubicBezTo>
                  <a:pt x="6136" y="17305"/>
                  <a:pt x="6136" y="17305"/>
                  <a:pt x="6136" y="17427"/>
                </a:cubicBezTo>
                <a:cubicBezTo>
                  <a:pt x="6136" y="17427"/>
                  <a:pt x="6136" y="17427"/>
                  <a:pt x="6136" y="17427"/>
                </a:cubicBezTo>
                <a:cubicBezTo>
                  <a:pt x="6505" y="18164"/>
                  <a:pt x="6873" y="18777"/>
                  <a:pt x="7241" y="19391"/>
                </a:cubicBezTo>
                <a:cubicBezTo>
                  <a:pt x="7241" y="19391"/>
                  <a:pt x="7241" y="19391"/>
                  <a:pt x="7241" y="19391"/>
                </a:cubicBezTo>
                <a:cubicBezTo>
                  <a:pt x="7486" y="19759"/>
                  <a:pt x="7732" y="20005"/>
                  <a:pt x="7855" y="20127"/>
                </a:cubicBezTo>
                <a:cubicBezTo>
                  <a:pt x="6627" y="19759"/>
                  <a:pt x="5400" y="19145"/>
                  <a:pt x="4418" y="18286"/>
                </a:cubicBezTo>
                <a:moveTo>
                  <a:pt x="10309" y="20618"/>
                </a:moveTo>
                <a:cubicBezTo>
                  <a:pt x="8959" y="20250"/>
                  <a:pt x="7732" y="18900"/>
                  <a:pt x="6995" y="16814"/>
                </a:cubicBezTo>
                <a:cubicBezTo>
                  <a:pt x="7977" y="16445"/>
                  <a:pt x="9082" y="16323"/>
                  <a:pt x="10309" y="16200"/>
                </a:cubicBezTo>
                <a:lnTo>
                  <a:pt x="10309" y="20618"/>
                </a:lnTo>
                <a:close/>
                <a:moveTo>
                  <a:pt x="10309" y="15218"/>
                </a:moveTo>
                <a:cubicBezTo>
                  <a:pt x="8959" y="15341"/>
                  <a:pt x="7732" y="15586"/>
                  <a:pt x="6627" y="15955"/>
                </a:cubicBezTo>
                <a:cubicBezTo>
                  <a:pt x="6259" y="14605"/>
                  <a:pt x="5891" y="13009"/>
                  <a:pt x="5891" y="11291"/>
                </a:cubicBezTo>
                <a:cubicBezTo>
                  <a:pt x="10309" y="11291"/>
                  <a:pt x="10309" y="11291"/>
                  <a:pt x="10309" y="11291"/>
                </a:cubicBezTo>
                <a:lnTo>
                  <a:pt x="10309" y="15218"/>
                </a:lnTo>
                <a:close/>
                <a:moveTo>
                  <a:pt x="10309" y="10309"/>
                </a:moveTo>
                <a:cubicBezTo>
                  <a:pt x="5891" y="10309"/>
                  <a:pt x="5891" y="10309"/>
                  <a:pt x="5891" y="10309"/>
                </a:cubicBezTo>
                <a:cubicBezTo>
                  <a:pt x="5891" y="8591"/>
                  <a:pt x="6259" y="6995"/>
                  <a:pt x="6627" y="5645"/>
                </a:cubicBezTo>
                <a:cubicBezTo>
                  <a:pt x="7732" y="6014"/>
                  <a:pt x="8959" y="6259"/>
                  <a:pt x="10309" y="6382"/>
                </a:cubicBezTo>
                <a:lnTo>
                  <a:pt x="10309" y="10309"/>
                </a:lnTo>
                <a:close/>
                <a:moveTo>
                  <a:pt x="10309" y="5400"/>
                </a:moveTo>
                <a:cubicBezTo>
                  <a:pt x="9082" y="5277"/>
                  <a:pt x="7977" y="5155"/>
                  <a:pt x="6995" y="4786"/>
                </a:cubicBezTo>
                <a:cubicBezTo>
                  <a:pt x="7732" y="2700"/>
                  <a:pt x="8959" y="1350"/>
                  <a:pt x="10309" y="982"/>
                </a:cubicBezTo>
                <a:lnTo>
                  <a:pt x="10309" y="5400"/>
                </a:lnTo>
                <a:close/>
                <a:moveTo>
                  <a:pt x="20618" y="10309"/>
                </a:moveTo>
                <a:cubicBezTo>
                  <a:pt x="16691" y="10309"/>
                  <a:pt x="16691" y="10309"/>
                  <a:pt x="16691" y="10309"/>
                </a:cubicBezTo>
                <a:cubicBezTo>
                  <a:pt x="16691" y="10064"/>
                  <a:pt x="16691" y="9695"/>
                  <a:pt x="16691" y="9450"/>
                </a:cubicBezTo>
                <a:cubicBezTo>
                  <a:pt x="16691" y="9327"/>
                  <a:pt x="16568" y="9205"/>
                  <a:pt x="16568" y="9082"/>
                </a:cubicBezTo>
                <a:cubicBezTo>
                  <a:pt x="16568" y="8714"/>
                  <a:pt x="16568" y="8468"/>
                  <a:pt x="16445" y="8100"/>
                </a:cubicBezTo>
                <a:cubicBezTo>
                  <a:pt x="16445" y="7977"/>
                  <a:pt x="16445" y="7855"/>
                  <a:pt x="16445" y="7732"/>
                </a:cubicBezTo>
                <a:cubicBezTo>
                  <a:pt x="16323" y="6995"/>
                  <a:pt x="16077" y="6136"/>
                  <a:pt x="15955" y="5400"/>
                </a:cubicBezTo>
                <a:cubicBezTo>
                  <a:pt x="15832" y="5400"/>
                  <a:pt x="15832" y="5277"/>
                  <a:pt x="15832" y="5277"/>
                </a:cubicBezTo>
                <a:cubicBezTo>
                  <a:pt x="16568" y="4909"/>
                  <a:pt x="17305" y="4418"/>
                  <a:pt x="17795" y="3927"/>
                </a:cubicBezTo>
                <a:cubicBezTo>
                  <a:pt x="19391" y="5645"/>
                  <a:pt x="20495" y="7855"/>
                  <a:pt x="20618" y="10309"/>
                </a:cubicBezTo>
                <a:moveTo>
                  <a:pt x="17182" y="3314"/>
                </a:moveTo>
                <a:cubicBezTo>
                  <a:pt x="16691" y="3682"/>
                  <a:pt x="16077" y="4050"/>
                  <a:pt x="15464" y="4418"/>
                </a:cubicBezTo>
                <a:cubicBezTo>
                  <a:pt x="15464" y="4295"/>
                  <a:pt x="15464" y="4295"/>
                  <a:pt x="15464" y="4173"/>
                </a:cubicBezTo>
                <a:cubicBezTo>
                  <a:pt x="15464" y="4173"/>
                  <a:pt x="15464" y="4173"/>
                  <a:pt x="15464" y="4173"/>
                </a:cubicBezTo>
                <a:cubicBezTo>
                  <a:pt x="15095" y="3436"/>
                  <a:pt x="14727" y="2823"/>
                  <a:pt x="14359" y="2209"/>
                </a:cubicBezTo>
                <a:cubicBezTo>
                  <a:pt x="14359" y="2209"/>
                  <a:pt x="14359" y="2209"/>
                  <a:pt x="14359" y="2209"/>
                </a:cubicBezTo>
                <a:cubicBezTo>
                  <a:pt x="14114" y="1841"/>
                  <a:pt x="13868" y="1595"/>
                  <a:pt x="13745" y="1473"/>
                </a:cubicBezTo>
                <a:cubicBezTo>
                  <a:pt x="14973" y="1841"/>
                  <a:pt x="16200" y="2455"/>
                  <a:pt x="17182" y="3314"/>
                </a:cubicBezTo>
                <a:moveTo>
                  <a:pt x="11291" y="982"/>
                </a:moveTo>
                <a:cubicBezTo>
                  <a:pt x="12641" y="1350"/>
                  <a:pt x="13868" y="2700"/>
                  <a:pt x="14605" y="4786"/>
                </a:cubicBezTo>
                <a:cubicBezTo>
                  <a:pt x="13623" y="5155"/>
                  <a:pt x="12518" y="5277"/>
                  <a:pt x="11291" y="5400"/>
                </a:cubicBezTo>
                <a:lnTo>
                  <a:pt x="11291" y="982"/>
                </a:lnTo>
                <a:close/>
                <a:moveTo>
                  <a:pt x="11291" y="6382"/>
                </a:moveTo>
                <a:cubicBezTo>
                  <a:pt x="12641" y="6259"/>
                  <a:pt x="13868" y="6014"/>
                  <a:pt x="14973" y="5645"/>
                </a:cubicBezTo>
                <a:cubicBezTo>
                  <a:pt x="15341" y="6995"/>
                  <a:pt x="15709" y="8591"/>
                  <a:pt x="15709" y="10309"/>
                </a:cubicBezTo>
                <a:cubicBezTo>
                  <a:pt x="11291" y="10309"/>
                  <a:pt x="11291" y="10309"/>
                  <a:pt x="11291" y="10309"/>
                </a:cubicBezTo>
                <a:lnTo>
                  <a:pt x="11291" y="6382"/>
                </a:lnTo>
                <a:close/>
                <a:moveTo>
                  <a:pt x="11291" y="11291"/>
                </a:moveTo>
                <a:cubicBezTo>
                  <a:pt x="15709" y="11291"/>
                  <a:pt x="15709" y="11291"/>
                  <a:pt x="15709" y="11291"/>
                </a:cubicBezTo>
                <a:cubicBezTo>
                  <a:pt x="15709" y="13009"/>
                  <a:pt x="15341" y="14605"/>
                  <a:pt x="14973" y="15955"/>
                </a:cubicBezTo>
                <a:cubicBezTo>
                  <a:pt x="13868" y="15586"/>
                  <a:pt x="12641" y="15341"/>
                  <a:pt x="11291" y="15218"/>
                </a:cubicBezTo>
                <a:lnTo>
                  <a:pt x="11291" y="11291"/>
                </a:lnTo>
                <a:close/>
                <a:moveTo>
                  <a:pt x="11291" y="20618"/>
                </a:moveTo>
                <a:cubicBezTo>
                  <a:pt x="11291" y="16200"/>
                  <a:pt x="11291" y="16200"/>
                  <a:pt x="11291" y="16200"/>
                </a:cubicBezTo>
                <a:cubicBezTo>
                  <a:pt x="12518" y="16323"/>
                  <a:pt x="13623" y="16445"/>
                  <a:pt x="14605" y="16814"/>
                </a:cubicBezTo>
                <a:cubicBezTo>
                  <a:pt x="13868" y="18900"/>
                  <a:pt x="12641" y="20250"/>
                  <a:pt x="11291" y="20618"/>
                </a:cubicBezTo>
                <a:moveTo>
                  <a:pt x="13745" y="20127"/>
                </a:moveTo>
                <a:cubicBezTo>
                  <a:pt x="13868" y="20005"/>
                  <a:pt x="14114" y="19759"/>
                  <a:pt x="14359" y="19391"/>
                </a:cubicBezTo>
                <a:cubicBezTo>
                  <a:pt x="14359" y="19391"/>
                  <a:pt x="14359" y="19391"/>
                  <a:pt x="14359" y="19391"/>
                </a:cubicBezTo>
                <a:cubicBezTo>
                  <a:pt x="14727" y="18777"/>
                  <a:pt x="15095" y="18164"/>
                  <a:pt x="15464" y="17427"/>
                </a:cubicBezTo>
                <a:cubicBezTo>
                  <a:pt x="15464" y="17427"/>
                  <a:pt x="15464" y="17427"/>
                  <a:pt x="15464" y="17427"/>
                </a:cubicBezTo>
                <a:cubicBezTo>
                  <a:pt x="15464" y="17305"/>
                  <a:pt x="15464" y="17305"/>
                  <a:pt x="15464" y="17182"/>
                </a:cubicBezTo>
                <a:cubicBezTo>
                  <a:pt x="16077" y="17550"/>
                  <a:pt x="16691" y="17918"/>
                  <a:pt x="17182" y="18286"/>
                </a:cubicBezTo>
                <a:cubicBezTo>
                  <a:pt x="16200" y="19145"/>
                  <a:pt x="14973" y="19759"/>
                  <a:pt x="13745" y="20127"/>
                </a:cubicBezTo>
                <a:moveTo>
                  <a:pt x="17795" y="17673"/>
                </a:moveTo>
                <a:cubicBezTo>
                  <a:pt x="17305" y="17182"/>
                  <a:pt x="16568" y="16691"/>
                  <a:pt x="15832" y="16323"/>
                </a:cubicBezTo>
                <a:cubicBezTo>
                  <a:pt x="15832" y="16323"/>
                  <a:pt x="15832" y="16200"/>
                  <a:pt x="15955" y="16200"/>
                </a:cubicBezTo>
                <a:cubicBezTo>
                  <a:pt x="16077" y="15464"/>
                  <a:pt x="16323" y="14605"/>
                  <a:pt x="16445" y="13868"/>
                </a:cubicBezTo>
                <a:cubicBezTo>
                  <a:pt x="16445" y="13745"/>
                  <a:pt x="16445" y="13623"/>
                  <a:pt x="16445" y="13500"/>
                </a:cubicBezTo>
                <a:cubicBezTo>
                  <a:pt x="16568" y="13132"/>
                  <a:pt x="16568" y="12886"/>
                  <a:pt x="16568" y="12518"/>
                </a:cubicBezTo>
                <a:cubicBezTo>
                  <a:pt x="16568" y="12395"/>
                  <a:pt x="16691" y="12273"/>
                  <a:pt x="16691" y="12150"/>
                </a:cubicBezTo>
                <a:cubicBezTo>
                  <a:pt x="16691" y="11905"/>
                  <a:pt x="16691" y="11536"/>
                  <a:pt x="16691" y="11291"/>
                </a:cubicBezTo>
                <a:cubicBezTo>
                  <a:pt x="20618" y="11291"/>
                  <a:pt x="20618" y="11291"/>
                  <a:pt x="20618" y="11291"/>
                </a:cubicBezTo>
                <a:cubicBezTo>
                  <a:pt x="20495" y="13745"/>
                  <a:pt x="19391" y="15955"/>
                  <a:pt x="17795" y="17673"/>
                </a:cubicBezTo>
              </a:path>
            </a:pathLst>
          </a:custGeom>
          <a:solidFill>
            <a:srgbClr val="7030A0"/>
          </a:solidFill>
          <a:ln w="12700">
            <a:miter lim="400000"/>
          </a:ln>
        </p:spPr>
        <p:txBody>
          <a:bodyPr lIns="45719" rIns="45719"/>
          <a:lstStyle/>
          <a:p>
            <a:endParaRPr sz="180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251DAC64-BFD9-402B-8946-ACE691A1F967}"/>
              </a:ext>
            </a:extLst>
          </p:cNvPr>
          <p:cNvSpPr txBox="1"/>
          <p:nvPr/>
        </p:nvSpPr>
        <p:spPr>
          <a:xfrm>
            <a:off x="989020" y="2864236"/>
            <a:ext cx="4871181" cy="498278"/>
          </a:xfrm>
          <a:prstGeom prst="rect">
            <a:avLst/>
          </a:prstGeom>
          <a:noFill/>
        </p:spPr>
        <p:txBody>
          <a:bodyPr wrap="square" rtlCol="0">
            <a:spAutoFit/>
          </a:bodyPr>
          <a:lstStyle/>
          <a:p>
            <a:pPr>
              <a:lnSpc>
                <a:spcPct val="110000"/>
              </a:lnSpc>
            </a:pPr>
            <a:r>
              <a:rPr lang="en-US" sz="2599" b="1" dirty="0">
                <a:latin typeface="Arial" panose="020B0604020202020204" pitchFamily="34" charset="0"/>
                <a:ea typeface="Open Sans Semibold" panose="020B0706030804020204" pitchFamily="34" charset="0"/>
                <a:cs typeface="Arial" panose="020B0604020202020204" pitchFamily="34" charset="0"/>
              </a:rPr>
              <a:t>CONTACT US</a:t>
            </a:r>
          </a:p>
        </p:txBody>
      </p:sp>
      <p:sp>
        <p:nvSpPr>
          <p:cNvPr id="89" name="Shape">
            <a:extLst>
              <a:ext uri="{FF2B5EF4-FFF2-40B4-BE49-F238E27FC236}">
                <a16:creationId xmlns:a16="http://schemas.microsoft.com/office/drawing/2014/main" id="{167838A5-3124-4F97-8DD6-135A4632C1CF}"/>
              </a:ext>
            </a:extLst>
          </p:cNvPr>
          <p:cNvSpPr/>
          <p:nvPr/>
        </p:nvSpPr>
        <p:spPr>
          <a:xfrm>
            <a:off x="11072381" y="7793399"/>
            <a:ext cx="506633" cy="50663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786"/>
                  <a:pt x="0" y="10800"/>
                </a:cubicBezTo>
                <a:cubicBezTo>
                  <a:pt x="0" y="16814"/>
                  <a:pt x="4786" y="21600"/>
                  <a:pt x="10800" y="21600"/>
                </a:cubicBezTo>
                <a:cubicBezTo>
                  <a:pt x="16814" y="21600"/>
                  <a:pt x="21600" y="16814"/>
                  <a:pt x="21600" y="10800"/>
                </a:cubicBezTo>
                <a:cubicBezTo>
                  <a:pt x="21600" y="4786"/>
                  <a:pt x="16814" y="0"/>
                  <a:pt x="10800" y="0"/>
                </a:cubicBezTo>
                <a:moveTo>
                  <a:pt x="10800" y="20618"/>
                </a:moveTo>
                <a:cubicBezTo>
                  <a:pt x="5400" y="20618"/>
                  <a:pt x="982" y="16200"/>
                  <a:pt x="982" y="10800"/>
                </a:cubicBezTo>
                <a:cubicBezTo>
                  <a:pt x="982" y="5400"/>
                  <a:pt x="5400" y="982"/>
                  <a:pt x="10800" y="982"/>
                </a:cubicBezTo>
                <a:cubicBezTo>
                  <a:pt x="16200" y="982"/>
                  <a:pt x="20618" y="5400"/>
                  <a:pt x="20618" y="10800"/>
                </a:cubicBezTo>
                <a:cubicBezTo>
                  <a:pt x="20618" y="16200"/>
                  <a:pt x="16200" y="20618"/>
                  <a:pt x="10800" y="20618"/>
                </a:cubicBezTo>
                <a:moveTo>
                  <a:pt x="13745" y="5891"/>
                </a:moveTo>
                <a:cubicBezTo>
                  <a:pt x="7855" y="5891"/>
                  <a:pt x="7855" y="5891"/>
                  <a:pt x="7855" y="5891"/>
                </a:cubicBezTo>
                <a:cubicBezTo>
                  <a:pt x="6750" y="5891"/>
                  <a:pt x="5891" y="6750"/>
                  <a:pt x="5891" y="7855"/>
                </a:cubicBezTo>
                <a:cubicBezTo>
                  <a:pt x="5891" y="13745"/>
                  <a:pt x="5891" y="13745"/>
                  <a:pt x="5891" y="13745"/>
                </a:cubicBezTo>
                <a:cubicBezTo>
                  <a:pt x="5891" y="14850"/>
                  <a:pt x="6750" y="15709"/>
                  <a:pt x="7855" y="15709"/>
                </a:cubicBezTo>
                <a:cubicBezTo>
                  <a:pt x="13745" y="15709"/>
                  <a:pt x="13745" y="15709"/>
                  <a:pt x="13745" y="15709"/>
                </a:cubicBezTo>
                <a:cubicBezTo>
                  <a:pt x="14850" y="15709"/>
                  <a:pt x="15709" y="14850"/>
                  <a:pt x="15709" y="13745"/>
                </a:cubicBezTo>
                <a:cubicBezTo>
                  <a:pt x="15709" y="7855"/>
                  <a:pt x="15709" y="7855"/>
                  <a:pt x="15709" y="7855"/>
                </a:cubicBezTo>
                <a:cubicBezTo>
                  <a:pt x="15709" y="6750"/>
                  <a:pt x="14850" y="5891"/>
                  <a:pt x="13745" y="5891"/>
                </a:cubicBezTo>
                <a:moveTo>
                  <a:pt x="12764" y="7364"/>
                </a:moveTo>
                <a:cubicBezTo>
                  <a:pt x="14236" y="7364"/>
                  <a:pt x="14236" y="7364"/>
                  <a:pt x="14236" y="7364"/>
                </a:cubicBezTo>
                <a:cubicBezTo>
                  <a:pt x="14236" y="8836"/>
                  <a:pt x="14236" y="8836"/>
                  <a:pt x="14236" y="8836"/>
                </a:cubicBezTo>
                <a:cubicBezTo>
                  <a:pt x="12764" y="8836"/>
                  <a:pt x="12764" y="8836"/>
                  <a:pt x="12764" y="8836"/>
                </a:cubicBezTo>
                <a:lnTo>
                  <a:pt x="12764" y="7364"/>
                </a:lnTo>
                <a:close/>
                <a:moveTo>
                  <a:pt x="10800" y="8836"/>
                </a:moveTo>
                <a:cubicBezTo>
                  <a:pt x="11905" y="8836"/>
                  <a:pt x="12764" y="9695"/>
                  <a:pt x="12764" y="10800"/>
                </a:cubicBezTo>
                <a:cubicBezTo>
                  <a:pt x="12764" y="11905"/>
                  <a:pt x="11905" y="12764"/>
                  <a:pt x="10800" y="12764"/>
                </a:cubicBezTo>
                <a:cubicBezTo>
                  <a:pt x="9695" y="12764"/>
                  <a:pt x="8836" y="11905"/>
                  <a:pt x="8836" y="10800"/>
                </a:cubicBezTo>
                <a:cubicBezTo>
                  <a:pt x="8836" y="9695"/>
                  <a:pt x="9695" y="8836"/>
                  <a:pt x="10800" y="8836"/>
                </a:cubicBezTo>
                <a:moveTo>
                  <a:pt x="14727" y="13745"/>
                </a:moveTo>
                <a:cubicBezTo>
                  <a:pt x="14727" y="14236"/>
                  <a:pt x="14236" y="14727"/>
                  <a:pt x="13745" y="14727"/>
                </a:cubicBezTo>
                <a:cubicBezTo>
                  <a:pt x="7855" y="14727"/>
                  <a:pt x="7855" y="14727"/>
                  <a:pt x="7855" y="14727"/>
                </a:cubicBezTo>
                <a:cubicBezTo>
                  <a:pt x="7364" y="14727"/>
                  <a:pt x="6873" y="14236"/>
                  <a:pt x="6873" y="13745"/>
                </a:cubicBezTo>
                <a:cubicBezTo>
                  <a:pt x="6873" y="10309"/>
                  <a:pt x="6873" y="10309"/>
                  <a:pt x="6873" y="10309"/>
                </a:cubicBezTo>
                <a:cubicBezTo>
                  <a:pt x="7855" y="10309"/>
                  <a:pt x="7855" y="10309"/>
                  <a:pt x="7855" y="10309"/>
                </a:cubicBezTo>
                <a:cubicBezTo>
                  <a:pt x="7855" y="10432"/>
                  <a:pt x="7855" y="10677"/>
                  <a:pt x="7855" y="10800"/>
                </a:cubicBezTo>
                <a:cubicBezTo>
                  <a:pt x="7855" y="12395"/>
                  <a:pt x="9205" y="13745"/>
                  <a:pt x="10800" y="13745"/>
                </a:cubicBezTo>
                <a:cubicBezTo>
                  <a:pt x="12395" y="13745"/>
                  <a:pt x="13745" y="12395"/>
                  <a:pt x="13745" y="10800"/>
                </a:cubicBezTo>
                <a:cubicBezTo>
                  <a:pt x="13745" y="10677"/>
                  <a:pt x="13745" y="10432"/>
                  <a:pt x="13745" y="10309"/>
                </a:cubicBezTo>
                <a:cubicBezTo>
                  <a:pt x="14727" y="10309"/>
                  <a:pt x="14727" y="10309"/>
                  <a:pt x="14727" y="10309"/>
                </a:cubicBezTo>
                <a:lnTo>
                  <a:pt x="14727" y="13745"/>
                </a:lnTo>
                <a:close/>
              </a:path>
            </a:pathLst>
          </a:custGeom>
          <a:solidFill>
            <a:srgbClr val="7030A0"/>
          </a:solidFill>
          <a:ln w="12700">
            <a:miter lim="400000"/>
          </a:ln>
        </p:spPr>
        <p:txBody>
          <a:bodyPr lIns="45719" rIns="45719"/>
          <a:lstStyle/>
          <a:p>
            <a:endParaRPr sz="1800">
              <a:latin typeface="Arial" panose="020B0604020202020204" pitchFamily="34" charset="0"/>
              <a:cs typeface="Arial" panose="020B0604020202020204" pitchFamily="34" charset="0"/>
            </a:endParaRPr>
          </a:p>
        </p:txBody>
      </p:sp>
      <p:sp>
        <p:nvSpPr>
          <p:cNvPr id="31" name="Freeform 33"/>
          <p:cNvSpPr>
            <a:spLocks noEditPoints="1"/>
          </p:cNvSpPr>
          <p:nvPr/>
        </p:nvSpPr>
        <p:spPr bwMode="auto">
          <a:xfrm>
            <a:off x="11048899" y="7025932"/>
            <a:ext cx="483080" cy="483080"/>
          </a:xfrm>
          <a:custGeom>
            <a:avLst/>
            <a:gdLst>
              <a:gd name="T0" fmla="*/ 130 w 176"/>
              <a:gd name="T1" fmla="*/ 57 h 176"/>
              <a:gd name="T2" fmla="*/ 119 w 176"/>
              <a:gd name="T3" fmla="*/ 61 h 176"/>
              <a:gd name="T4" fmla="*/ 107 w 176"/>
              <a:gd name="T5" fmla="*/ 56 h 176"/>
              <a:gd name="T6" fmla="*/ 91 w 176"/>
              <a:gd name="T7" fmla="*/ 72 h 176"/>
              <a:gd name="T8" fmla="*/ 91 w 176"/>
              <a:gd name="T9" fmla="*/ 76 h 176"/>
              <a:gd name="T10" fmla="*/ 58 w 176"/>
              <a:gd name="T11" fmla="*/ 59 h 176"/>
              <a:gd name="T12" fmla="*/ 55 w 176"/>
              <a:gd name="T13" fmla="*/ 67 h 176"/>
              <a:gd name="T14" fmla="*/ 63 w 176"/>
              <a:gd name="T15" fmla="*/ 81 h 176"/>
              <a:gd name="T16" fmla="*/ 55 w 176"/>
              <a:gd name="T17" fmla="*/ 79 h 176"/>
              <a:gd name="T18" fmla="*/ 55 w 176"/>
              <a:gd name="T19" fmla="*/ 79 h 176"/>
              <a:gd name="T20" fmla="*/ 68 w 176"/>
              <a:gd name="T21" fmla="*/ 95 h 176"/>
              <a:gd name="T22" fmla="*/ 64 w 176"/>
              <a:gd name="T23" fmla="*/ 95 h 176"/>
              <a:gd name="T24" fmla="*/ 61 w 176"/>
              <a:gd name="T25" fmla="*/ 95 h 176"/>
              <a:gd name="T26" fmla="*/ 76 w 176"/>
              <a:gd name="T27" fmla="*/ 106 h 176"/>
              <a:gd name="T28" fmla="*/ 56 w 176"/>
              <a:gd name="T29" fmla="*/ 113 h 176"/>
              <a:gd name="T30" fmla="*/ 52 w 176"/>
              <a:gd name="T31" fmla="*/ 113 h 176"/>
              <a:gd name="T32" fmla="*/ 77 w 176"/>
              <a:gd name="T33" fmla="*/ 120 h 176"/>
              <a:gd name="T34" fmla="*/ 124 w 176"/>
              <a:gd name="T35" fmla="*/ 74 h 176"/>
              <a:gd name="T36" fmla="*/ 124 w 176"/>
              <a:gd name="T37" fmla="*/ 72 h 176"/>
              <a:gd name="T38" fmla="*/ 132 w 176"/>
              <a:gd name="T39" fmla="*/ 64 h 176"/>
              <a:gd name="T40" fmla="*/ 123 w 176"/>
              <a:gd name="T41" fmla="*/ 66 h 176"/>
              <a:gd name="T42" fmla="*/ 130 w 176"/>
              <a:gd name="T43" fmla="*/ 57 h 176"/>
              <a:gd name="T44" fmla="*/ 88 w 176"/>
              <a:gd name="T45" fmla="*/ 0 h 176"/>
              <a:gd name="T46" fmla="*/ 0 w 176"/>
              <a:gd name="T47" fmla="*/ 88 h 176"/>
              <a:gd name="T48" fmla="*/ 88 w 176"/>
              <a:gd name="T49" fmla="*/ 176 h 176"/>
              <a:gd name="T50" fmla="*/ 176 w 176"/>
              <a:gd name="T51" fmla="*/ 88 h 176"/>
              <a:gd name="T52" fmla="*/ 88 w 176"/>
              <a:gd name="T53" fmla="*/ 0 h 176"/>
              <a:gd name="T54" fmla="*/ 88 w 176"/>
              <a:gd name="T55" fmla="*/ 168 h 176"/>
              <a:gd name="T56" fmla="*/ 8 w 176"/>
              <a:gd name="T57" fmla="*/ 88 h 176"/>
              <a:gd name="T58" fmla="*/ 88 w 176"/>
              <a:gd name="T59" fmla="*/ 8 h 176"/>
              <a:gd name="T60" fmla="*/ 168 w 176"/>
              <a:gd name="T61" fmla="*/ 88 h 176"/>
              <a:gd name="T62" fmla="*/ 88 w 176"/>
              <a:gd name="T6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30" y="57"/>
                </a:moveTo>
                <a:cubicBezTo>
                  <a:pt x="127" y="59"/>
                  <a:pt x="123" y="60"/>
                  <a:pt x="119" y="61"/>
                </a:cubicBezTo>
                <a:cubicBezTo>
                  <a:pt x="116" y="58"/>
                  <a:pt x="112" y="56"/>
                  <a:pt x="107" y="56"/>
                </a:cubicBezTo>
                <a:cubicBezTo>
                  <a:pt x="98" y="56"/>
                  <a:pt x="91" y="63"/>
                  <a:pt x="91" y="72"/>
                </a:cubicBezTo>
                <a:cubicBezTo>
                  <a:pt x="91" y="73"/>
                  <a:pt x="91" y="75"/>
                  <a:pt x="91" y="76"/>
                </a:cubicBezTo>
                <a:cubicBezTo>
                  <a:pt x="78" y="75"/>
                  <a:pt x="66" y="69"/>
                  <a:pt x="58" y="59"/>
                </a:cubicBezTo>
                <a:cubicBezTo>
                  <a:pt x="56" y="61"/>
                  <a:pt x="55" y="64"/>
                  <a:pt x="55" y="67"/>
                </a:cubicBezTo>
                <a:cubicBezTo>
                  <a:pt x="55" y="73"/>
                  <a:pt x="58" y="78"/>
                  <a:pt x="63" y="81"/>
                </a:cubicBezTo>
                <a:cubicBezTo>
                  <a:pt x="60" y="80"/>
                  <a:pt x="57" y="80"/>
                  <a:pt x="55" y="79"/>
                </a:cubicBezTo>
                <a:cubicBezTo>
                  <a:pt x="55" y="79"/>
                  <a:pt x="55" y="79"/>
                  <a:pt x="55" y="79"/>
                </a:cubicBezTo>
                <a:cubicBezTo>
                  <a:pt x="55" y="87"/>
                  <a:pt x="61" y="93"/>
                  <a:pt x="68" y="95"/>
                </a:cubicBezTo>
                <a:cubicBezTo>
                  <a:pt x="67" y="95"/>
                  <a:pt x="66" y="95"/>
                  <a:pt x="64" y="95"/>
                </a:cubicBezTo>
                <a:cubicBezTo>
                  <a:pt x="63" y="95"/>
                  <a:pt x="62" y="95"/>
                  <a:pt x="61" y="95"/>
                </a:cubicBezTo>
                <a:cubicBezTo>
                  <a:pt x="63" y="101"/>
                  <a:pt x="69" y="106"/>
                  <a:pt x="76" y="106"/>
                </a:cubicBezTo>
                <a:cubicBezTo>
                  <a:pt x="71" y="110"/>
                  <a:pt x="64" y="113"/>
                  <a:pt x="56" y="113"/>
                </a:cubicBezTo>
                <a:cubicBezTo>
                  <a:pt x="55" y="113"/>
                  <a:pt x="53" y="113"/>
                  <a:pt x="52" y="113"/>
                </a:cubicBezTo>
                <a:cubicBezTo>
                  <a:pt x="59" y="117"/>
                  <a:pt x="68" y="120"/>
                  <a:pt x="77" y="120"/>
                </a:cubicBezTo>
                <a:cubicBezTo>
                  <a:pt x="107" y="120"/>
                  <a:pt x="124" y="95"/>
                  <a:pt x="124" y="74"/>
                </a:cubicBezTo>
                <a:cubicBezTo>
                  <a:pt x="124" y="73"/>
                  <a:pt x="124" y="73"/>
                  <a:pt x="124" y="72"/>
                </a:cubicBezTo>
                <a:cubicBezTo>
                  <a:pt x="127" y="70"/>
                  <a:pt x="130" y="67"/>
                  <a:pt x="132" y="64"/>
                </a:cubicBezTo>
                <a:cubicBezTo>
                  <a:pt x="129" y="65"/>
                  <a:pt x="126" y="66"/>
                  <a:pt x="123" y="66"/>
                </a:cubicBezTo>
                <a:cubicBezTo>
                  <a:pt x="126" y="64"/>
                  <a:pt x="129" y="61"/>
                  <a:pt x="130" y="57"/>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rgbClr val="7030A0"/>
          </a:solidFill>
          <a:ln>
            <a:noFill/>
          </a:ln>
        </p:spPr>
        <p:txBody>
          <a:bodyPr vert="horz" wrap="square" lIns="137160" tIns="68580" rIns="137160" bIns="68580" numCol="1" anchor="t" anchorCtr="0" compatLnSpc="1">
            <a:prstTxWarp prst="textNoShape">
              <a:avLst/>
            </a:prstTxWarp>
          </a:bodyPr>
          <a:lstStyle/>
          <a:p>
            <a:endParaRPr lang="en-US" sz="405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F68888C-88B9-E29D-E2BD-E7987350C8FD}"/>
              </a:ext>
            </a:extLst>
          </p:cNvPr>
          <p:cNvPicPr>
            <a:picLocks noChangeAspect="1"/>
          </p:cNvPicPr>
          <p:nvPr/>
        </p:nvPicPr>
        <p:blipFill rotWithShape="1">
          <a:blip r:embed="rId4"/>
          <a:srcRect l="699" t="884" b="953"/>
          <a:stretch/>
        </p:blipFill>
        <p:spPr>
          <a:xfrm>
            <a:off x="4031248" y="1844727"/>
            <a:ext cx="5096319" cy="7146238"/>
          </a:xfrm>
          <a:prstGeom prst="rect">
            <a:avLst/>
          </a:prstGeom>
          <a:ln w="12700">
            <a:solidFill>
              <a:schemeClr val="tx1"/>
            </a:solidFill>
          </a:ln>
        </p:spPr>
      </p:pic>
      <p:sp>
        <p:nvSpPr>
          <p:cNvPr id="8" name="Rectangle 7">
            <a:extLst>
              <a:ext uri="{FF2B5EF4-FFF2-40B4-BE49-F238E27FC236}">
                <a16:creationId xmlns:a16="http://schemas.microsoft.com/office/drawing/2014/main" id="{87657975-32AA-A196-5F62-D095C2A96FAA}"/>
              </a:ext>
            </a:extLst>
          </p:cNvPr>
          <p:cNvSpPr/>
          <p:nvPr/>
        </p:nvSpPr>
        <p:spPr>
          <a:xfrm>
            <a:off x="3838329" y="1856418"/>
            <a:ext cx="5740400" cy="81153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49211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8A4255-E484-4C49-9F31-8273AF8D5D58}"/>
              </a:ext>
            </a:extLst>
          </p:cNvPr>
          <p:cNvSpPr txBox="1"/>
          <p:nvPr/>
        </p:nvSpPr>
        <p:spPr>
          <a:xfrm>
            <a:off x="626907" y="1579799"/>
            <a:ext cx="615553" cy="7926209"/>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CAUTIONING – ELIGIBLE OFFENDERS</a:t>
            </a:r>
          </a:p>
        </p:txBody>
      </p:sp>
      <p:sp>
        <p:nvSpPr>
          <p:cNvPr id="5" name="TextBox 4">
            <a:extLst>
              <a:ext uri="{FF2B5EF4-FFF2-40B4-BE49-F238E27FC236}">
                <a16:creationId xmlns:a16="http://schemas.microsoft.com/office/drawing/2014/main" id="{D157390D-AC97-4C55-B679-D3126C5FD32A}"/>
              </a:ext>
            </a:extLst>
          </p:cNvPr>
          <p:cNvSpPr txBox="1"/>
          <p:nvPr/>
        </p:nvSpPr>
        <p:spPr>
          <a:xfrm>
            <a:off x="2377191" y="343260"/>
            <a:ext cx="1526623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Cautioning disparity persists for eligible offenders </a:t>
            </a:r>
          </a:p>
        </p:txBody>
      </p:sp>
      <p:pic>
        <p:nvPicPr>
          <p:cNvPr id="11" name="Picture 10"/>
          <p:cNvPicPr>
            <a:picLocks noChangeAspect="1"/>
          </p:cNvPicPr>
          <p:nvPr/>
        </p:nvPicPr>
        <p:blipFill>
          <a:blip r:embed="rId3"/>
          <a:stretch>
            <a:fillRect/>
          </a:stretch>
        </p:blipFill>
        <p:spPr>
          <a:xfrm>
            <a:off x="389818" y="498844"/>
            <a:ext cx="1089732" cy="782936"/>
          </a:xfrm>
          <a:prstGeom prst="rect">
            <a:avLst/>
          </a:prstGeom>
        </p:spPr>
      </p:pic>
      <p:pic>
        <p:nvPicPr>
          <p:cNvPr id="6" name="Picture 5">
            <a:extLst>
              <a:ext uri="{FF2B5EF4-FFF2-40B4-BE49-F238E27FC236}">
                <a16:creationId xmlns:a16="http://schemas.microsoft.com/office/drawing/2014/main" id="{E48A7484-24EA-B295-3041-880783258C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82994" y="1338556"/>
            <a:ext cx="12161852" cy="8848725"/>
          </a:xfrm>
          <a:prstGeom prst="rect">
            <a:avLst/>
          </a:prstGeom>
        </p:spPr>
      </p:pic>
      <p:grpSp>
        <p:nvGrpSpPr>
          <p:cNvPr id="8" name="Group 7">
            <a:extLst>
              <a:ext uri="{FF2B5EF4-FFF2-40B4-BE49-F238E27FC236}">
                <a16:creationId xmlns:a16="http://schemas.microsoft.com/office/drawing/2014/main" id="{4D3860B1-51A5-143E-7656-1C104AE33A22}"/>
              </a:ext>
            </a:extLst>
          </p:cNvPr>
          <p:cNvGrpSpPr/>
          <p:nvPr/>
        </p:nvGrpSpPr>
        <p:grpSpPr>
          <a:xfrm>
            <a:off x="11230473" y="3267857"/>
            <a:ext cx="394853" cy="2495062"/>
            <a:chOff x="15115309" y="2532515"/>
            <a:chExt cx="394853" cy="1877379"/>
          </a:xfrm>
        </p:grpSpPr>
        <p:cxnSp>
          <p:nvCxnSpPr>
            <p:cNvPr id="9" name="Straight Connector 8">
              <a:extLst>
                <a:ext uri="{FF2B5EF4-FFF2-40B4-BE49-F238E27FC236}">
                  <a16:creationId xmlns:a16="http://schemas.microsoft.com/office/drawing/2014/main" id="{58E8289E-9459-789E-B824-63A2E7CBFA23}"/>
                </a:ext>
              </a:extLst>
            </p:cNvPr>
            <p:cNvCxnSpPr/>
            <p:nvPr/>
          </p:nvCxnSpPr>
          <p:spPr>
            <a:xfrm>
              <a:off x="15115309" y="2532515"/>
              <a:ext cx="394853"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2B37B6-58BD-0934-D463-7D5E44B309FC}"/>
                </a:ext>
              </a:extLst>
            </p:cNvPr>
            <p:cNvCxnSpPr/>
            <p:nvPr/>
          </p:nvCxnSpPr>
          <p:spPr>
            <a:xfrm>
              <a:off x="15115309" y="4409894"/>
              <a:ext cx="394853"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41021D-ABC2-D149-2B21-8DE8ABFDEC16}"/>
                </a:ext>
              </a:extLst>
            </p:cNvPr>
            <p:cNvCxnSpPr/>
            <p:nvPr/>
          </p:nvCxnSpPr>
          <p:spPr>
            <a:xfrm>
              <a:off x="15309273" y="2532515"/>
              <a:ext cx="0" cy="187323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7B316D26-4E3F-4A8E-85CC-92FC50CF42D1}"/>
              </a:ext>
            </a:extLst>
          </p:cNvPr>
          <p:cNvSpPr/>
          <p:nvPr/>
        </p:nvSpPr>
        <p:spPr>
          <a:xfrm>
            <a:off x="12066353" y="3085906"/>
            <a:ext cx="2594024" cy="807236"/>
          </a:xfrm>
          <a:prstGeom prst="round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latin typeface="Public Sans (NSW) SemiBold" pitchFamily="2" charset="0"/>
              </a:rPr>
              <a:t>Difference = 34p.p. </a:t>
            </a:r>
          </a:p>
        </p:txBody>
      </p:sp>
    </p:spTree>
    <p:extLst>
      <p:ext uri="{BB962C8B-B14F-4D97-AF65-F5344CB8AC3E}">
        <p14:creationId xmlns:p14="http://schemas.microsoft.com/office/powerpoint/2010/main" val="413687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2C13EB6C-C94A-4A00-98FD-6335867F8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63" y="375465"/>
            <a:ext cx="12610923" cy="9173522"/>
          </a:xfrm>
          <a:prstGeom prst="rect">
            <a:avLst/>
          </a:prstGeom>
        </p:spPr>
      </p:pic>
    </p:spTree>
    <p:extLst>
      <p:ext uri="{BB962C8B-B14F-4D97-AF65-F5344CB8AC3E}">
        <p14:creationId xmlns:p14="http://schemas.microsoft.com/office/powerpoint/2010/main" val="411812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99CD7FD6-9322-64FC-B7F4-258AF2535E8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046" r="31369" b="69"/>
          <a:stretch/>
        </p:blipFill>
        <p:spPr>
          <a:xfrm>
            <a:off x="1" y="-11309"/>
            <a:ext cx="8767482" cy="10298307"/>
          </a:xfrm>
        </p:spPr>
      </p:pic>
      <p:sp>
        <p:nvSpPr>
          <p:cNvPr id="5" name="TextBox 4">
            <a:extLst>
              <a:ext uri="{FF2B5EF4-FFF2-40B4-BE49-F238E27FC236}">
                <a16:creationId xmlns:a16="http://schemas.microsoft.com/office/drawing/2014/main" id="{5CE02141-A109-041E-9F7F-3455BF1DB518}"/>
              </a:ext>
            </a:extLst>
          </p:cNvPr>
          <p:cNvSpPr txBox="1"/>
          <p:nvPr/>
        </p:nvSpPr>
        <p:spPr>
          <a:xfrm>
            <a:off x="9324072" y="2975483"/>
            <a:ext cx="8008888" cy="3947831"/>
          </a:xfrm>
          <a:prstGeom prst="roundRect">
            <a:avLst>
              <a:gd name="adj" fmla="val 0"/>
            </a:avLst>
          </a:prstGeom>
          <a:gradFill>
            <a:gsLst>
              <a:gs pos="18000">
                <a:srgbClr val="F1F4F8"/>
              </a:gs>
              <a:gs pos="100000">
                <a:schemeClr val="bg1">
                  <a:alpha val="35000"/>
                </a:schemeClr>
              </a:gs>
            </a:gsLst>
            <a:lin ang="0" scaled="1"/>
          </a:gradFill>
          <a:ln>
            <a:gradFill flip="none" rotWithShape="1">
              <a:gsLst>
                <a:gs pos="0">
                  <a:schemeClr val="bg1">
                    <a:alpha val="0"/>
                  </a:schemeClr>
                </a:gs>
                <a:gs pos="100000">
                  <a:srgbClr val="7A7CBC"/>
                </a:gs>
              </a:gsLst>
              <a:lin ang="0" scaled="1"/>
              <a:tileRect/>
            </a:gradFill>
          </a:ln>
          <a:effectLst>
            <a:innerShdw blurRad="38100" dist="12700" dir="18900000">
              <a:schemeClr val="bg1">
                <a:alpha val="90000"/>
              </a:schemeClr>
            </a:innerShdw>
          </a:effectLst>
        </p:spPr>
        <p:txBody>
          <a:bodyPr wrap="square" lIns="180000" tIns="72000" rIns="36000" bIns="72000">
            <a:noAutofit/>
          </a:bodyPr>
          <a:lstStyle>
            <a:defPPr>
              <a:defRPr lang="en-US"/>
            </a:defPPr>
            <a:lvl2pPr marL="0" marR="0" lvl="1" fontAlgn="auto">
              <a:lnSpc>
                <a:spcPct val="110000"/>
              </a:lnSpc>
              <a:spcBef>
                <a:spcPts val="0"/>
              </a:spcBef>
              <a:spcAft>
                <a:spcPts val="300"/>
              </a:spcAft>
              <a:buClr>
                <a:srgbClr val="3079E9"/>
              </a:buClr>
              <a:buSzPct val="120000"/>
              <a:tabLst/>
              <a:defRPr kumimoji="0" sz="900" b="0" i="0" u="none" strike="noStrike" cap="none" spc="0" normalizeH="0" baseline="0">
                <a:ln>
                  <a:noFill/>
                </a:ln>
                <a:solidFill>
                  <a:srgbClr val="8B92C9"/>
                </a:solidFill>
                <a:effectLst/>
                <a:uLnTx/>
                <a:uFillTx/>
                <a:latin typeface="Public Sans Black" pitchFamily="2" charset="0"/>
              </a:defRPr>
            </a:lvl2pPr>
          </a:lstStyle>
          <a:p>
            <a:r>
              <a:rPr lang="en-AU" sz="2400" b="1" dirty="0">
                <a:solidFill>
                  <a:srgbClr val="00368D"/>
                </a:solidFill>
                <a:latin typeface="Public Sans SemiBold" pitchFamily="2" charset="0"/>
              </a:rPr>
              <a:t>Literature on cannabis cautioning</a:t>
            </a:r>
          </a:p>
          <a:p>
            <a:pPr marL="342900" indent="-342900">
              <a:buFont typeface="Arial" panose="020B0604020202020204" pitchFamily="34" charset="0"/>
              <a:buChar char="•"/>
            </a:pPr>
            <a:endParaRPr lang="en-AU" sz="2400" dirty="0">
              <a:solidFill>
                <a:schemeClr val="tx1">
                  <a:lumMod val="95000"/>
                  <a:lumOff val="5000"/>
                </a:schemeClr>
              </a:solidFill>
              <a:latin typeface="Public Sans" pitchFamily="2" charset="0"/>
            </a:endParaRPr>
          </a:p>
          <a:p>
            <a:r>
              <a:rPr lang="en-AU" sz="2400" dirty="0">
                <a:solidFill>
                  <a:schemeClr val="tx1">
                    <a:lumMod val="95000"/>
                    <a:lumOff val="5000"/>
                  </a:schemeClr>
                </a:solidFill>
                <a:latin typeface="Public Sans" pitchFamily="2" charset="0"/>
              </a:rPr>
              <a:t>Studies find drug diversion associated with:</a:t>
            </a:r>
          </a:p>
          <a:p>
            <a:pPr marL="342900" indent="-342900">
              <a:lnSpc>
                <a:spcPct val="150000"/>
              </a:lnSpc>
              <a:buFont typeface="Arial" panose="020B0604020202020204" pitchFamily="34" charset="0"/>
              <a:buChar char="•"/>
            </a:pPr>
            <a:r>
              <a:rPr lang="en-AU" sz="2400" dirty="0">
                <a:solidFill>
                  <a:schemeClr val="tx1">
                    <a:lumMod val="95000"/>
                    <a:lumOff val="5000"/>
                  </a:schemeClr>
                </a:solidFill>
                <a:latin typeface="Public Sans" pitchFamily="2" charset="0"/>
              </a:rPr>
              <a:t>Reductions in further offending</a:t>
            </a:r>
            <a:r>
              <a:rPr lang="en-AU" sz="2400" baseline="30000" dirty="0">
                <a:solidFill>
                  <a:schemeClr val="tx1">
                    <a:lumMod val="95000"/>
                    <a:lumOff val="5000"/>
                  </a:schemeClr>
                </a:solidFill>
                <a:latin typeface="Public Sans" pitchFamily="2" charset="0"/>
              </a:rPr>
              <a:t>1</a:t>
            </a:r>
          </a:p>
          <a:p>
            <a:pPr marL="342900" indent="-342900">
              <a:lnSpc>
                <a:spcPct val="150000"/>
              </a:lnSpc>
              <a:buFont typeface="Arial" panose="020B0604020202020204" pitchFamily="34" charset="0"/>
              <a:buChar char="•"/>
            </a:pPr>
            <a:r>
              <a:rPr lang="en-AU" sz="2400" dirty="0">
                <a:solidFill>
                  <a:schemeClr val="tx1">
                    <a:lumMod val="95000"/>
                    <a:lumOff val="5000"/>
                  </a:schemeClr>
                </a:solidFill>
                <a:latin typeface="Public Sans" pitchFamily="2" charset="0"/>
              </a:rPr>
              <a:t>Employment benefits</a:t>
            </a:r>
            <a:r>
              <a:rPr lang="en-AU" sz="2400" baseline="30000" dirty="0">
                <a:solidFill>
                  <a:schemeClr val="tx1">
                    <a:lumMod val="95000"/>
                    <a:lumOff val="5000"/>
                  </a:schemeClr>
                </a:solidFill>
                <a:latin typeface="Public Sans" pitchFamily="2" charset="0"/>
              </a:rPr>
              <a:t>2</a:t>
            </a:r>
          </a:p>
          <a:p>
            <a:pPr marL="342900" indent="-342900">
              <a:buFont typeface="Arial" panose="020B0604020202020204" pitchFamily="34" charset="0"/>
              <a:buChar char="•"/>
            </a:pPr>
            <a:endParaRPr lang="en-AU" sz="2400" baseline="30000" dirty="0">
              <a:solidFill>
                <a:schemeClr val="tx1">
                  <a:lumMod val="95000"/>
                  <a:lumOff val="5000"/>
                </a:schemeClr>
              </a:solidFill>
              <a:latin typeface="Public Sans" pitchFamily="2" charset="0"/>
            </a:endParaRPr>
          </a:p>
          <a:p>
            <a:r>
              <a:rPr lang="en-AU" sz="2400" i="1" dirty="0"/>
              <a:t>“Cautioning is like getting hit on the head with a wet lettuce, users will not change because of a caution.”</a:t>
            </a:r>
            <a:r>
              <a:rPr lang="en-AU" sz="2400" i="1" baseline="30000" dirty="0"/>
              <a:t>3</a:t>
            </a:r>
            <a:endParaRPr lang="en-AU" sz="2400" dirty="0">
              <a:solidFill>
                <a:schemeClr val="tx1">
                  <a:lumMod val="95000"/>
                  <a:lumOff val="5000"/>
                </a:schemeClr>
              </a:solidFill>
              <a:latin typeface="Public Sans" pitchFamily="2" charset="0"/>
            </a:endParaRPr>
          </a:p>
          <a:p>
            <a:pPr marL="571500" indent="-571500">
              <a:buFont typeface="Arial" panose="020B0604020202020204" pitchFamily="34" charset="0"/>
              <a:buChar char="•"/>
            </a:pPr>
            <a:endParaRPr lang="en-AU" sz="2400" dirty="0">
              <a:solidFill>
                <a:schemeClr val="tx1">
                  <a:lumMod val="95000"/>
                  <a:lumOff val="5000"/>
                </a:schemeClr>
              </a:solidFill>
              <a:latin typeface="Public Sans" pitchFamily="2" charset="0"/>
            </a:endParaRPr>
          </a:p>
          <a:p>
            <a:endParaRPr lang="en-AU" sz="2400" dirty="0">
              <a:solidFill>
                <a:schemeClr val="tx1">
                  <a:lumMod val="95000"/>
                  <a:lumOff val="5000"/>
                </a:schemeClr>
              </a:solidFill>
              <a:latin typeface="Public Sans" pitchFamily="2" charset="0"/>
            </a:endParaRPr>
          </a:p>
          <a:p>
            <a:endParaRPr lang="en-AU" sz="2400" dirty="0">
              <a:solidFill>
                <a:schemeClr val="tx1">
                  <a:lumMod val="95000"/>
                  <a:lumOff val="5000"/>
                </a:schemeClr>
              </a:solidFill>
              <a:latin typeface="Public Sans" pitchFamily="2" charset="0"/>
            </a:endParaRPr>
          </a:p>
        </p:txBody>
      </p:sp>
      <p:sp>
        <p:nvSpPr>
          <p:cNvPr id="2" name="Slide Number Placeholder 1">
            <a:extLst>
              <a:ext uri="{FF2B5EF4-FFF2-40B4-BE49-F238E27FC236}">
                <a16:creationId xmlns:a16="http://schemas.microsoft.com/office/drawing/2014/main" id="{AAF130FC-8A7B-F1F1-CFFC-B045351CB076}"/>
              </a:ext>
            </a:extLst>
          </p:cNvPr>
          <p:cNvSpPr>
            <a:spLocks noGrp="1"/>
          </p:cNvSpPr>
          <p:nvPr>
            <p:ph type="sldNum" sz="quarter" idx="4"/>
          </p:nvPr>
        </p:nvSpPr>
        <p:spPr/>
        <p:txBody>
          <a:bodyPr/>
          <a:lstStyle/>
          <a:p>
            <a:fld id="{50D85214-0055-43FC-940F-5404EC2BB9D4}" type="slidenum">
              <a:rPr lang="en-US" smtClean="0"/>
              <a:t>4</a:t>
            </a:fld>
            <a:endParaRPr lang="en-US" dirty="0"/>
          </a:p>
        </p:txBody>
      </p:sp>
      <p:sp>
        <p:nvSpPr>
          <p:cNvPr id="6" name="TextBox 5">
            <a:extLst>
              <a:ext uri="{FF2B5EF4-FFF2-40B4-BE49-F238E27FC236}">
                <a16:creationId xmlns:a16="http://schemas.microsoft.com/office/drawing/2014/main" id="{0CC9A244-4CF6-F79C-EF5A-5C500714DF1D}"/>
              </a:ext>
            </a:extLst>
          </p:cNvPr>
          <p:cNvSpPr txBox="1"/>
          <p:nvPr/>
        </p:nvSpPr>
        <p:spPr>
          <a:xfrm>
            <a:off x="9324071" y="8974979"/>
            <a:ext cx="6997501" cy="1166410"/>
          </a:xfrm>
          <a:prstGeom prst="rect">
            <a:avLst/>
          </a:prstGeom>
          <a:noFill/>
          <a:ln>
            <a:noFill/>
          </a:ln>
        </p:spPr>
        <p:txBody>
          <a:bodyPr wrap="square" rtlCol="0">
            <a:spAutoFit/>
          </a:bodyPr>
          <a:lstStyle/>
          <a:p>
            <a:pPr marL="228600" indent="-228600" defTabSz="1028700">
              <a:lnSpc>
                <a:spcPct val="150000"/>
              </a:lnSpc>
              <a:buAutoNum type="arabicPeriod"/>
              <a:defRPr/>
            </a:pPr>
            <a:endParaRPr lang="en-AU" sz="1200" dirty="0">
              <a:solidFill>
                <a:schemeClr val="tx1">
                  <a:lumMod val="95000"/>
                  <a:lumOff val="5000"/>
                </a:schemeClr>
              </a:solidFill>
              <a:latin typeface="Public Sans" pitchFamily="2" charset="0"/>
            </a:endParaRPr>
          </a:p>
          <a:p>
            <a:pPr marL="228600" indent="-228600" defTabSz="1028700">
              <a:lnSpc>
                <a:spcPct val="150000"/>
              </a:lnSpc>
              <a:buFontTx/>
              <a:buAutoNum type="arabicPeriod"/>
              <a:defRPr/>
            </a:pPr>
            <a:r>
              <a:rPr lang="en-AU" sz="1200" dirty="0">
                <a:latin typeface="Public Sans" pitchFamily="2" charset="0"/>
                <a:ea typeface="Calibri" panose="020F0502020204030204" pitchFamily="34" charset="0"/>
                <a:cs typeface="Times New Roman" panose="02020603050405020304" pitchFamily="18" charset="0"/>
              </a:rPr>
              <a:t>Payne et al. (2008)</a:t>
            </a:r>
          </a:p>
          <a:p>
            <a:pPr marL="228600" indent="-228600" defTabSz="1028700">
              <a:lnSpc>
                <a:spcPct val="150000"/>
              </a:lnSpc>
              <a:buFontTx/>
              <a:buAutoNum type="arabicPeriod"/>
              <a:defRPr/>
            </a:pPr>
            <a:r>
              <a:rPr lang="en-AU" sz="1200" dirty="0">
                <a:latin typeface="Public Sans" pitchFamily="2" charset="0"/>
                <a:ea typeface="Calibri" panose="020F0502020204030204" pitchFamily="34" charset="0"/>
                <a:cs typeface="Times New Roman" panose="02020603050405020304" pitchFamily="18" charset="0"/>
              </a:rPr>
              <a:t>Shanahan et al. (2017) </a:t>
            </a:r>
          </a:p>
          <a:p>
            <a:pPr marL="228600" indent="-228600" defTabSz="1028700">
              <a:lnSpc>
                <a:spcPct val="150000"/>
              </a:lnSpc>
              <a:buFontTx/>
              <a:buAutoNum type="arabicPeriod"/>
              <a:defRPr/>
            </a:pPr>
            <a:r>
              <a:rPr lang="en-AU" sz="1200" dirty="0">
                <a:solidFill>
                  <a:schemeClr val="tx1">
                    <a:lumMod val="95000"/>
                    <a:lumOff val="5000"/>
                  </a:schemeClr>
                </a:solidFill>
                <a:latin typeface="Public Sans" pitchFamily="2" charset="0"/>
              </a:rPr>
              <a:t>Audit Office of NSW (2011)</a:t>
            </a:r>
            <a:endParaRPr lang="en-AU" sz="1200" dirty="0">
              <a:latin typeface="Public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0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
            <a:extLst>
              <a:ext uri="{FF2B5EF4-FFF2-40B4-BE49-F238E27FC236}">
                <a16:creationId xmlns:a16="http://schemas.microsoft.com/office/drawing/2014/main" id="{6EA9561E-519B-4CF4-8043-A6E6DBDF0BC9}"/>
              </a:ext>
            </a:extLst>
          </p:cNvPr>
          <p:cNvSpPr>
            <a:spLocks noGrp="1"/>
          </p:cNvSpPr>
          <p:nvPr>
            <p:ph type="sldNum" sz="quarter" idx="4294967295"/>
          </p:nvPr>
        </p:nvSpPr>
        <p:spPr>
          <a:xfrm>
            <a:off x="487681" y="8965475"/>
            <a:ext cx="873761" cy="714830"/>
          </a:xfrm>
          <a:ln>
            <a:noFill/>
          </a:ln>
        </p:spPr>
        <p:txBody>
          <a:bodyPr/>
          <a:lstStyle/>
          <a:p>
            <a:pPr algn="ctr"/>
            <a:fld id="{BC64674B-0CCF-4531-A68C-815F17BC8CC8}" type="slidenum">
              <a:rPr lang="en-US" smtClean="0"/>
              <a:pPr algn="ctr"/>
              <a:t>5</a:t>
            </a:fld>
            <a:endParaRPr lang="en-US" dirty="0"/>
          </a:p>
        </p:txBody>
      </p:sp>
      <p:sp>
        <p:nvSpPr>
          <p:cNvPr id="3" name="Rectangle 2">
            <a:extLst>
              <a:ext uri="{FF2B5EF4-FFF2-40B4-BE49-F238E27FC236}">
                <a16:creationId xmlns:a16="http://schemas.microsoft.com/office/drawing/2014/main" id="{AA158B1B-055A-480B-9A80-78F8B66B490F}"/>
              </a:ext>
            </a:extLst>
          </p:cNvPr>
          <p:cNvSpPr/>
          <p:nvPr/>
        </p:nvSpPr>
        <p:spPr>
          <a:xfrm>
            <a:off x="-487680" y="-711199"/>
            <a:ext cx="2379980" cy="711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55A54718-7FEC-45BD-9D2F-A42BA2664214}"/>
              </a:ext>
            </a:extLst>
          </p:cNvPr>
          <p:cNvSpPr/>
          <p:nvPr/>
        </p:nvSpPr>
        <p:spPr>
          <a:xfrm>
            <a:off x="-609600" y="-247650"/>
            <a:ext cx="609600" cy="2057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78008371-2AB2-43C1-86BE-20CB5AF121DD}"/>
              </a:ext>
            </a:extLst>
          </p:cNvPr>
          <p:cNvSpPr/>
          <p:nvPr/>
        </p:nvSpPr>
        <p:spPr>
          <a:xfrm>
            <a:off x="16135350" y="10287001"/>
            <a:ext cx="2638743" cy="977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A5E30267-3F70-4D94-852A-6FBB74CB0419}"/>
              </a:ext>
            </a:extLst>
          </p:cNvPr>
          <p:cNvSpPr/>
          <p:nvPr/>
        </p:nvSpPr>
        <p:spPr>
          <a:xfrm>
            <a:off x="18288000" y="8902700"/>
            <a:ext cx="609600" cy="2209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F31BF7E5-CFFF-8D02-D2F8-815A67F265C6}"/>
              </a:ext>
            </a:extLst>
          </p:cNvPr>
          <p:cNvSpPr txBox="1"/>
          <p:nvPr/>
        </p:nvSpPr>
        <p:spPr>
          <a:xfrm>
            <a:off x="2299912" y="313783"/>
            <a:ext cx="15732593" cy="1263872"/>
          </a:xfrm>
          <a:prstGeom prst="rect">
            <a:avLst/>
          </a:prstGeom>
          <a:noFill/>
        </p:spPr>
        <p:txBody>
          <a:bodyPr wrap="square">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Our study aims to disentangle the possible reasons for the disparity in cannabis cautioning</a:t>
            </a:r>
          </a:p>
        </p:txBody>
      </p:sp>
      <p:grpSp>
        <p:nvGrpSpPr>
          <p:cNvPr id="16" name="Group 15">
            <a:extLst>
              <a:ext uri="{FF2B5EF4-FFF2-40B4-BE49-F238E27FC236}">
                <a16:creationId xmlns:a16="http://schemas.microsoft.com/office/drawing/2014/main" id="{095558AC-D218-05D3-4194-F3289A121C52}"/>
              </a:ext>
            </a:extLst>
          </p:cNvPr>
          <p:cNvGrpSpPr/>
          <p:nvPr/>
        </p:nvGrpSpPr>
        <p:grpSpPr>
          <a:xfrm>
            <a:off x="2306567" y="2230055"/>
            <a:ext cx="15441288" cy="6735419"/>
            <a:chOff x="1916817" y="1842051"/>
            <a:chExt cx="9497754" cy="4149847"/>
          </a:xfrm>
        </p:grpSpPr>
        <p:sp>
          <p:nvSpPr>
            <p:cNvPr id="17" name="Rectangle 16">
              <a:extLst>
                <a:ext uri="{FF2B5EF4-FFF2-40B4-BE49-F238E27FC236}">
                  <a16:creationId xmlns:a16="http://schemas.microsoft.com/office/drawing/2014/main" id="{C67AC921-D5AD-BD8B-B33F-DF2B3AD9A846}"/>
                </a:ext>
              </a:extLst>
            </p:cNvPr>
            <p:cNvSpPr/>
            <p:nvPr/>
          </p:nvSpPr>
          <p:spPr>
            <a:xfrm>
              <a:off x="3573700" y="1842051"/>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Public Sans" pitchFamily="2" charset="0"/>
              </a:endParaRPr>
            </a:p>
          </p:txBody>
        </p:sp>
        <p:sp>
          <p:nvSpPr>
            <p:cNvPr id="19" name="TextBox 18">
              <a:extLst>
                <a:ext uri="{FF2B5EF4-FFF2-40B4-BE49-F238E27FC236}">
                  <a16:creationId xmlns:a16="http://schemas.microsoft.com/office/drawing/2014/main" id="{22ED362A-7DAF-F305-A092-DBC0922BDCDD}"/>
                </a:ext>
              </a:extLst>
            </p:cNvPr>
            <p:cNvSpPr txBox="1"/>
            <p:nvPr/>
          </p:nvSpPr>
          <p:spPr>
            <a:xfrm>
              <a:off x="1957038" y="1961416"/>
              <a:ext cx="1422604" cy="436145"/>
            </a:xfrm>
            <a:prstGeom prst="rect">
              <a:avLst/>
            </a:prstGeom>
            <a:noFill/>
          </p:spPr>
          <p:txBody>
            <a:bodyPr wrap="square" rtlCol="0">
              <a:spAutoFit/>
            </a:bodyPr>
            <a:lstStyle/>
            <a:p>
              <a:pPr lvl="0"/>
              <a:r>
                <a:rPr lang="en-US" sz="2000" b="1" dirty="0">
                  <a:latin typeface="Public Sans" pitchFamily="2" charset="0"/>
                </a:rPr>
                <a:t>Differences in eligibility</a:t>
              </a:r>
            </a:p>
          </p:txBody>
        </p:sp>
        <p:sp>
          <p:nvSpPr>
            <p:cNvPr id="23" name="Chevron 13">
              <a:extLst>
                <a:ext uri="{FF2B5EF4-FFF2-40B4-BE49-F238E27FC236}">
                  <a16:creationId xmlns:a16="http://schemas.microsoft.com/office/drawing/2014/main" id="{3E25105D-45C4-7D59-712F-38A3E5A264E1}"/>
                </a:ext>
              </a:extLst>
            </p:cNvPr>
            <p:cNvSpPr/>
            <p:nvPr/>
          </p:nvSpPr>
          <p:spPr>
            <a:xfrm>
              <a:off x="4785868" y="1981518"/>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25" name="Rectangle 24">
              <a:extLst>
                <a:ext uri="{FF2B5EF4-FFF2-40B4-BE49-F238E27FC236}">
                  <a16:creationId xmlns:a16="http://schemas.microsoft.com/office/drawing/2014/main" id="{1DE99D9F-BFA8-05C1-5067-A47E9AF1A648}"/>
                </a:ext>
              </a:extLst>
            </p:cNvPr>
            <p:cNvSpPr/>
            <p:nvPr/>
          </p:nvSpPr>
          <p:spPr>
            <a:xfrm>
              <a:off x="3573700" y="2961305"/>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Public Sans" pitchFamily="2" charset="0"/>
              </a:endParaRPr>
            </a:p>
          </p:txBody>
        </p:sp>
        <p:sp>
          <p:nvSpPr>
            <p:cNvPr id="28" name="TextBox 27">
              <a:extLst>
                <a:ext uri="{FF2B5EF4-FFF2-40B4-BE49-F238E27FC236}">
                  <a16:creationId xmlns:a16="http://schemas.microsoft.com/office/drawing/2014/main" id="{C2843F69-E1D8-8666-CC2E-7B3C0EACBCA8}"/>
                </a:ext>
              </a:extLst>
            </p:cNvPr>
            <p:cNvSpPr txBox="1"/>
            <p:nvPr/>
          </p:nvSpPr>
          <p:spPr>
            <a:xfrm>
              <a:off x="1916817" y="2960950"/>
              <a:ext cx="1422604" cy="815401"/>
            </a:xfrm>
            <a:prstGeom prst="rect">
              <a:avLst/>
            </a:prstGeom>
            <a:noFill/>
          </p:spPr>
          <p:txBody>
            <a:bodyPr wrap="square" rtlCol="0">
              <a:spAutoFit/>
            </a:bodyPr>
            <a:lstStyle/>
            <a:p>
              <a:pPr lvl="0"/>
              <a:r>
                <a:rPr lang="en-US" sz="2000" b="1" dirty="0">
                  <a:latin typeface="Public Sans" pitchFamily="2" charset="0"/>
                </a:rPr>
                <a:t>Differences in cohort affecting likelihood of caution</a:t>
              </a:r>
            </a:p>
          </p:txBody>
        </p:sp>
        <p:sp>
          <p:nvSpPr>
            <p:cNvPr id="29" name="Chevron 21">
              <a:extLst>
                <a:ext uri="{FF2B5EF4-FFF2-40B4-BE49-F238E27FC236}">
                  <a16:creationId xmlns:a16="http://schemas.microsoft.com/office/drawing/2014/main" id="{8BD5D0F7-8E4B-FD55-E40F-A5FF0F45F115}"/>
                </a:ext>
              </a:extLst>
            </p:cNvPr>
            <p:cNvSpPr/>
            <p:nvPr/>
          </p:nvSpPr>
          <p:spPr>
            <a:xfrm>
              <a:off x="4785868" y="3077497"/>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30" name="Rectangle 29">
              <a:extLst>
                <a:ext uri="{FF2B5EF4-FFF2-40B4-BE49-F238E27FC236}">
                  <a16:creationId xmlns:a16="http://schemas.microsoft.com/office/drawing/2014/main" id="{04963034-93CE-5C75-A98F-F8C1047581B7}"/>
                </a:ext>
              </a:extLst>
            </p:cNvPr>
            <p:cNvSpPr/>
            <p:nvPr/>
          </p:nvSpPr>
          <p:spPr>
            <a:xfrm>
              <a:off x="3573700" y="4080558"/>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Public Sans" pitchFamily="2" charset="0"/>
              </a:endParaRPr>
            </a:p>
          </p:txBody>
        </p:sp>
        <p:sp>
          <p:nvSpPr>
            <p:cNvPr id="31" name="TextBox 30">
              <a:extLst>
                <a:ext uri="{FF2B5EF4-FFF2-40B4-BE49-F238E27FC236}">
                  <a16:creationId xmlns:a16="http://schemas.microsoft.com/office/drawing/2014/main" id="{28B36903-C841-57EE-578E-6314BBDEF221}"/>
                </a:ext>
              </a:extLst>
            </p:cNvPr>
            <p:cNvSpPr txBox="1"/>
            <p:nvPr/>
          </p:nvSpPr>
          <p:spPr>
            <a:xfrm>
              <a:off x="1916817" y="4196750"/>
              <a:ext cx="1422604" cy="625773"/>
            </a:xfrm>
            <a:prstGeom prst="rect">
              <a:avLst/>
            </a:prstGeom>
            <a:noFill/>
          </p:spPr>
          <p:txBody>
            <a:bodyPr wrap="square" rtlCol="0">
              <a:spAutoFit/>
            </a:bodyPr>
            <a:lstStyle/>
            <a:p>
              <a:pPr lvl="0"/>
              <a:r>
                <a:rPr lang="en-US" sz="2000" b="1" dirty="0">
                  <a:latin typeface="Public Sans" pitchFamily="2" charset="0"/>
                </a:rPr>
                <a:t>Differences in police areas in cautioning</a:t>
              </a:r>
            </a:p>
          </p:txBody>
        </p:sp>
        <p:sp>
          <p:nvSpPr>
            <p:cNvPr id="32" name="Chevron 29">
              <a:extLst>
                <a:ext uri="{FF2B5EF4-FFF2-40B4-BE49-F238E27FC236}">
                  <a16:creationId xmlns:a16="http://schemas.microsoft.com/office/drawing/2014/main" id="{7A02B27C-EB8B-F17C-127C-D0EEECFE14DF}"/>
                </a:ext>
              </a:extLst>
            </p:cNvPr>
            <p:cNvSpPr/>
            <p:nvPr/>
          </p:nvSpPr>
          <p:spPr>
            <a:xfrm>
              <a:off x="4785868" y="4196750"/>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33" name="Rectangle 32">
              <a:extLst>
                <a:ext uri="{FF2B5EF4-FFF2-40B4-BE49-F238E27FC236}">
                  <a16:creationId xmlns:a16="http://schemas.microsoft.com/office/drawing/2014/main" id="{86999536-5BA9-7AD8-F090-7C2C1A05757F}"/>
                </a:ext>
              </a:extLst>
            </p:cNvPr>
            <p:cNvSpPr/>
            <p:nvPr/>
          </p:nvSpPr>
          <p:spPr>
            <a:xfrm>
              <a:off x="3573700" y="5199810"/>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Public Sans" pitchFamily="2" charset="0"/>
              </a:endParaRPr>
            </a:p>
          </p:txBody>
        </p:sp>
        <p:sp>
          <p:nvSpPr>
            <p:cNvPr id="34" name="TextBox 33">
              <a:extLst>
                <a:ext uri="{FF2B5EF4-FFF2-40B4-BE49-F238E27FC236}">
                  <a16:creationId xmlns:a16="http://schemas.microsoft.com/office/drawing/2014/main" id="{5F32A752-F7B9-02D1-8CD1-504AF3B24F86}"/>
                </a:ext>
              </a:extLst>
            </p:cNvPr>
            <p:cNvSpPr txBox="1"/>
            <p:nvPr/>
          </p:nvSpPr>
          <p:spPr>
            <a:xfrm>
              <a:off x="1916817" y="5339276"/>
              <a:ext cx="1422604" cy="436145"/>
            </a:xfrm>
            <a:prstGeom prst="rect">
              <a:avLst/>
            </a:prstGeom>
            <a:noFill/>
          </p:spPr>
          <p:txBody>
            <a:bodyPr wrap="square" rtlCol="0">
              <a:spAutoFit/>
            </a:bodyPr>
            <a:lstStyle/>
            <a:p>
              <a:pPr lvl="0"/>
              <a:r>
                <a:rPr lang="en-US" sz="2000" b="1" dirty="0">
                  <a:latin typeface="Public Sans" pitchFamily="2" charset="0"/>
                </a:rPr>
                <a:t>Discrimination or bias</a:t>
              </a:r>
            </a:p>
          </p:txBody>
        </p:sp>
        <p:sp>
          <p:nvSpPr>
            <p:cNvPr id="35" name="Chevron 37">
              <a:extLst>
                <a:ext uri="{FF2B5EF4-FFF2-40B4-BE49-F238E27FC236}">
                  <a16:creationId xmlns:a16="http://schemas.microsoft.com/office/drawing/2014/main" id="{19183AD3-CB53-E42E-3F08-360754F0E357}"/>
                </a:ext>
              </a:extLst>
            </p:cNvPr>
            <p:cNvSpPr/>
            <p:nvPr/>
          </p:nvSpPr>
          <p:spPr>
            <a:xfrm>
              <a:off x="4785868" y="5339276"/>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Public Sans" pitchFamily="2" charset="0"/>
              </a:endParaRPr>
            </a:p>
          </p:txBody>
        </p:sp>
        <p:sp>
          <p:nvSpPr>
            <p:cNvPr id="42" name="TextBox 41">
              <a:extLst>
                <a:ext uri="{FF2B5EF4-FFF2-40B4-BE49-F238E27FC236}">
                  <a16:creationId xmlns:a16="http://schemas.microsoft.com/office/drawing/2014/main" id="{3CF3161C-47DA-154C-47FD-40DAE5D2D9A0}"/>
                </a:ext>
              </a:extLst>
            </p:cNvPr>
            <p:cNvSpPr txBox="1"/>
            <p:nvPr/>
          </p:nvSpPr>
          <p:spPr>
            <a:xfrm>
              <a:off x="5606146" y="1891320"/>
              <a:ext cx="5808425" cy="227554"/>
            </a:xfrm>
            <a:prstGeom prst="rect">
              <a:avLst/>
            </a:prstGeom>
            <a:noFill/>
          </p:spPr>
          <p:txBody>
            <a:bodyPr wrap="square">
              <a:spAutoFit/>
            </a:bodyPr>
            <a:lstStyle/>
            <a:p>
              <a:r>
                <a:rPr lang="en-US" sz="1800" dirty="0">
                  <a:latin typeface="Public Sans" pitchFamily="2" charset="0"/>
                </a:rPr>
                <a:t>Are Aboriginal people less likely to be eligible for cannabis cautions?</a:t>
              </a:r>
              <a:endParaRPr lang="en-IN" sz="1800" dirty="0">
                <a:latin typeface="Public Sans" pitchFamily="2" charset="0"/>
              </a:endParaRPr>
            </a:p>
          </p:txBody>
        </p:sp>
        <p:sp>
          <p:nvSpPr>
            <p:cNvPr id="43" name="TextBox 42">
              <a:extLst>
                <a:ext uri="{FF2B5EF4-FFF2-40B4-BE49-F238E27FC236}">
                  <a16:creationId xmlns:a16="http://schemas.microsoft.com/office/drawing/2014/main" id="{1474EE13-7FA6-A89C-4B9E-0E2055DAD5CD}"/>
                </a:ext>
              </a:extLst>
            </p:cNvPr>
            <p:cNvSpPr txBox="1"/>
            <p:nvPr/>
          </p:nvSpPr>
          <p:spPr>
            <a:xfrm>
              <a:off x="5606146" y="3102493"/>
              <a:ext cx="5808425" cy="398219"/>
            </a:xfrm>
            <a:prstGeom prst="rect">
              <a:avLst/>
            </a:prstGeom>
            <a:noFill/>
          </p:spPr>
          <p:txBody>
            <a:bodyPr wrap="square">
              <a:spAutoFit/>
            </a:bodyPr>
            <a:lstStyle/>
            <a:p>
              <a:r>
                <a:rPr lang="en-US" sz="1800" dirty="0">
                  <a:latin typeface="Public Sans" pitchFamily="2" charset="0"/>
                </a:rPr>
                <a:t>Are eligible Aboriginal offenders more likely to have risk factors reducing their likelihood of receiving a caution?</a:t>
              </a:r>
              <a:endParaRPr lang="en-IN" sz="1800" dirty="0">
                <a:latin typeface="Public Sans" pitchFamily="2" charset="0"/>
              </a:endParaRPr>
            </a:p>
          </p:txBody>
        </p:sp>
        <p:sp>
          <p:nvSpPr>
            <p:cNvPr id="44" name="TextBox 43">
              <a:extLst>
                <a:ext uri="{FF2B5EF4-FFF2-40B4-BE49-F238E27FC236}">
                  <a16:creationId xmlns:a16="http://schemas.microsoft.com/office/drawing/2014/main" id="{8F0D6900-87D5-CE80-E9CC-75F3F45F7810}"/>
                </a:ext>
              </a:extLst>
            </p:cNvPr>
            <p:cNvSpPr txBox="1"/>
            <p:nvPr/>
          </p:nvSpPr>
          <p:spPr>
            <a:xfrm>
              <a:off x="5606146" y="4213110"/>
              <a:ext cx="5808425" cy="398219"/>
            </a:xfrm>
            <a:prstGeom prst="rect">
              <a:avLst/>
            </a:prstGeom>
            <a:noFill/>
          </p:spPr>
          <p:txBody>
            <a:bodyPr wrap="square">
              <a:spAutoFit/>
            </a:bodyPr>
            <a:lstStyle/>
            <a:p>
              <a:r>
                <a:rPr lang="en-US" sz="1800" dirty="0">
                  <a:latin typeface="Public Sans" pitchFamily="2" charset="0"/>
                </a:rPr>
                <a:t>Are Aboriginal offenders more likely to be caught with cannabis in police areas that are less likely to issue cannabis cautions?</a:t>
              </a:r>
              <a:endParaRPr lang="en-IN" sz="1800" dirty="0">
                <a:latin typeface="Public Sans" pitchFamily="2" charset="0"/>
              </a:endParaRPr>
            </a:p>
          </p:txBody>
        </p:sp>
        <p:sp>
          <p:nvSpPr>
            <p:cNvPr id="47" name="TextBox 46">
              <a:extLst>
                <a:ext uri="{FF2B5EF4-FFF2-40B4-BE49-F238E27FC236}">
                  <a16:creationId xmlns:a16="http://schemas.microsoft.com/office/drawing/2014/main" id="{626E8375-1789-CFA4-C410-BEEE94F1E814}"/>
                </a:ext>
              </a:extLst>
            </p:cNvPr>
            <p:cNvSpPr txBox="1"/>
            <p:nvPr/>
          </p:nvSpPr>
          <p:spPr>
            <a:xfrm>
              <a:off x="5606146" y="5323728"/>
              <a:ext cx="5808425" cy="398219"/>
            </a:xfrm>
            <a:prstGeom prst="rect">
              <a:avLst/>
            </a:prstGeom>
            <a:noFill/>
          </p:spPr>
          <p:txBody>
            <a:bodyPr wrap="square">
              <a:spAutoFit/>
            </a:bodyPr>
            <a:lstStyle/>
            <a:p>
              <a:r>
                <a:rPr lang="en-US" sz="1800" dirty="0">
                  <a:latin typeface="Public Sans" pitchFamily="2" charset="0"/>
                </a:rPr>
                <a:t>Are Aboriginal offenders less likely to be cautioned than similar non-Aboriginal offenders?</a:t>
              </a:r>
              <a:endParaRPr lang="en-IN" sz="1800" dirty="0">
                <a:latin typeface="Public Sans" pitchFamily="2" charset="0"/>
              </a:endParaRPr>
            </a:p>
          </p:txBody>
        </p:sp>
        <p:sp>
          <p:nvSpPr>
            <p:cNvPr id="49" name="Shape 3619">
              <a:extLst>
                <a:ext uri="{FF2B5EF4-FFF2-40B4-BE49-F238E27FC236}">
                  <a16:creationId xmlns:a16="http://schemas.microsoft.com/office/drawing/2014/main" id="{6E29B4CB-5A58-481D-A0DB-ACE6D4FB1EBC}"/>
                </a:ext>
              </a:extLst>
            </p:cNvPr>
            <p:cNvSpPr/>
            <p:nvPr/>
          </p:nvSpPr>
          <p:spPr>
            <a:xfrm>
              <a:off x="3742022" y="5399021"/>
              <a:ext cx="455445" cy="372633"/>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1" name="Shape 3664">
              <a:extLst>
                <a:ext uri="{FF2B5EF4-FFF2-40B4-BE49-F238E27FC236}">
                  <a16:creationId xmlns:a16="http://schemas.microsoft.com/office/drawing/2014/main" id="{8FE271DA-1C6B-000B-AA61-BEC6C6094703}"/>
                </a:ext>
              </a:extLst>
            </p:cNvPr>
            <p:cNvSpPr/>
            <p:nvPr/>
          </p:nvSpPr>
          <p:spPr>
            <a:xfrm>
              <a:off x="3742022" y="3129627"/>
              <a:ext cx="455445" cy="455443"/>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2" name="Shape 3675">
              <a:extLst>
                <a:ext uri="{FF2B5EF4-FFF2-40B4-BE49-F238E27FC236}">
                  <a16:creationId xmlns:a16="http://schemas.microsoft.com/office/drawing/2014/main" id="{465ABC3D-74E2-A6D6-5AB7-E61146A41D18}"/>
                </a:ext>
              </a:extLst>
            </p:cNvPr>
            <p:cNvSpPr/>
            <p:nvPr/>
          </p:nvSpPr>
          <p:spPr>
            <a:xfrm>
              <a:off x="3742022" y="2033113"/>
              <a:ext cx="455445" cy="372633"/>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70"/>
                    <a:pt x="8617" y="4800"/>
                    <a:pt x="8345" y="4800"/>
                  </a:cubicBezTo>
                  <a:lnTo>
                    <a:pt x="5400" y="4800"/>
                  </a:lnTo>
                  <a:cubicBezTo>
                    <a:pt x="5129" y="4800"/>
                    <a:pt x="4909" y="5070"/>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70"/>
                    <a:pt x="18926" y="16801"/>
                    <a:pt x="18655" y="16801"/>
                  </a:cubicBezTo>
                  <a:lnTo>
                    <a:pt x="18655" y="3601"/>
                  </a:lnTo>
                  <a:lnTo>
                    <a:pt x="20618" y="3601"/>
                  </a:lnTo>
                  <a:cubicBezTo>
                    <a:pt x="20618" y="3601"/>
                    <a:pt x="20618" y="20400"/>
                    <a:pt x="20618" y="20400"/>
                  </a:cubicBezTo>
                  <a:close/>
                  <a:moveTo>
                    <a:pt x="17673" y="16801"/>
                  </a:moveTo>
                  <a:cubicBezTo>
                    <a:pt x="17401" y="16801"/>
                    <a:pt x="17182" y="17070"/>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70"/>
                    <a:pt x="4199" y="16801"/>
                    <a:pt x="3927" y="16801"/>
                  </a:cubicBezTo>
                  <a:lnTo>
                    <a:pt x="3927" y="3601"/>
                  </a:lnTo>
                  <a:lnTo>
                    <a:pt x="17673" y="3601"/>
                  </a:lnTo>
                  <a:cubicBezTo>
                    <a:pt x="17673" y="3601"/>
                    <a:pt x="17673" y="16801"/>
                    <a:pt x="17673" y="16801"/>
                  </a:cubicBezTo>
                  <a:close/>
                  <a:moveTo>
                    <a:pt x="2945" y="16801"/>
                  </a:moveTo>
                  <a:cubicBezTo>
                    <a:pt x="2674" y="16801"/>
                    <a:pt x="2455" y="17070"/>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70"/>
                    <a:pt x="6653" y="7200"/>
                    <a:pt x="6382" y="7200"/>
                  </a:cubicBezTo>
                  <a:lnTo>
                    <a:pt x="5400" y="7200"/>
                  </a:lnTo>
                  <a:cubicBezTo>
                    <a:pt x="5129" y="7200"/>
                    <a:pt x="4909" y="7470"/>
                    <a:pt x="4909" y="7800"/>
                  </a:cubicBezTo>
                  <a:cubicBezTo>
                    <a:pt x="4909" y="8132"/>
                    <a:pt x="5129" y="8400"/>
                    <a:pt x="5400" y="8400"/>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3" name="Shape 3784">
              <a:extLst>
                <a:ext uri="{FF2B5EF4-FFF2-40B4-BE49-F238E27FC236}">
                  <a16:creationId xmlns:a16="http://schemas.microsoft.com/office/drawing/2014/main" id="{9797BE88-7AB3-61D9-83E5-6F99CBE896E1}"/>
                </a:ext>
              </a:extLst>
            </p:cNvPr>
            <p:cNvSpPr/>
            <p:nvPr/>
          </p:nvSpPr>
          <p:spPr>
            <a:xfrm>
              <a:off x="3742022" y="4254466"/>
              <a:ext cx="455445" cy="455443"/>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20"/>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20"/>
                    <a:pt x="16320" y="20344"/>
                    <a:pt x="11291" y="20593"/>
                  </a:cubicBezTo>
                  <a:moveTo>
                    <a:pt x="10800" y="1"/>
                  </a:moveTo>
                  <a:cubicBezTo>
                    <a:pt x="10800" y="1"/>
                    <a:pt x="10800" y="0"/>
                    <a:pt x="10800" y="0"/>
                  </a:cubicBezTo>
                  <a:cubicBezTo>
                    <a:pt x="10800" y="0"/>
                    <a:pt x="10800" y="1"/>
                    <a:pt x="10800" y="1"/>
                  </a:cubicBezTo>
                  <a:cubicBezTo>
                    <a:pt x="4835" y="1"/>
                    <a:pt x="0" y="4836"/>
                    <a:pt x="0" y="10800"/>
                  </a:cubicBezTo>
                  <a:cubicBezTo>
                    <a:pt x="0" y="16765"/>
                    <a:pt x="4835" y="21600"/>
                    <a:pt x="10800" y="21600"/>
                  </a:cubicBezTo>
                  <a:cubicBezTo>
                    <a:pt x="16765" y="21600"/>
                    <a:pt x="21600" y="16765"/>
                    <a:pt x="21600" y="10800"/>
                  </a:cubicBezTo>
                  <a:cubicBezTo>
                    <a:pt x="21600" y="4836"/>
                    <a:pt x="16765" y="1"/>
                    <a:pt x="10800" y="1"/>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grpSp>
    </p:spTree>
    <p:extLst>
      <p:ext uri="{BB962C8B-B14F-4D97-AF65-F5344CB8AC3E}">
        <p14:creationId xmlns:p14="http://schemas.microsoft.com/office/powerpoint/2010/main" val="27014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A90B705-366D-24E8-8BC9-EDAE0CC8DBA3}"/>
              </a:ext>
            </a:extLst>
          </p:cNvPr>
          <p:cNvGrpSpPr/>
          <p:nvPr/>
        </p:nvGrpSpPr>
        <p:grpSpPr>
          <a:xfrm>
            <a:off x="2525761" y="3269742"/>
            <a:ext cx="6998514" cy="1522122"/>
            <a:chOff x="2531347" y="3569470"/>
            <a:chExt cx="6998514" cy="1522122"/>
          </a:xfrm>
          <a:solidFill>
            <a:srgbClr val="39306C"/>
          </a:solidFill>
        </p:grpSpPr>
        <p:sp>
          <p:nvSpPr>
            <p:cNvPr id="6" name="Rectangle: Rounded Corners 5">
              <a:extLst>
                <a:ext uri="{FF2B5EF4-FFF2-40B4-BE49-F238E27FC236}">
                  <a16:creationId xmlns:a16="http://schemas.microsoft.com/office/drawing/2014/main" id="{BFABEE93-4DFC-BE3A-F579-8FB85ADEC0FF}"/>
                </a:ext>
              </a:extLst>
            </p:cNvPr>
            <p:cNvSpPr/>
            <p:nvPr/>
          </p:nvSpPr>
          <p:spPr>
            <a:xfrm>
              <a:off x="2531347" y="3569470"/>
              <a:ext cx="6998514" cy="1522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itle 20">
              <a:extLst>
                <a:ext uri="{FF2B5EF4-FFF2-40B4-BE49-F238E27FC236}">
                  <a16:creationId xmlns:a16="http://schemas.microsoft.com/office/drawing/2014/main" id="{2360594A-8B8A-40EF-8537-A83DFCD69F3D}"/>
                </a:ext>
              </a:extLst>
            </p:cNvPr>
            <p:cNvSpPr txBox="1">
              <a:spLocks/>
            </p:cNvSpPr>
            <p:nvPr/>
          </p:nvSpPr>
          <p:spPr>
            <a:xfrm>
              <a:off x="2794324" y="3975509"/>
              <a:ext cx="6472560" cy="646331"/>
            </a:xfrm>
            <a:prstGeom prst="rect">
              <a:avLst/>
            </a:prstGeom>
            <a:grpFill/>
          </p:spPr>
          <p:txBody>
            <a:bodyPr vert="horz" wrap="square" lIns="137159" tIns="0" rIns="13715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00" b="1" dirty="0">
                  <a:solidFill>
                    <a:schemeClr val="bg1"/>
                  </a:solidFill>
                  <a:latin typeface="Public Sans" pitchFamily="2" charset="0"/>
                  <a:cs typeface="Lato Regular"/>
                </a:rPr>
                <a:t>All 38,813 use/possess cannabis events from 2017-2020 where Aboriginality was recorded</a:t>
              </a:r>
            </a:p>
          </p:txBody>
        </p:sp>
      </p:grpSp>
      <p:sp>
        <p:nvSpPr>
          <p:cNvPr id="58" name="TextBox 57">
            <a:extLst>
              <a:ext uri="{FF2B5EF4-FFF2-40B4-BE49-F238E27FC236}">
                <a16:creationId xmlns:a16="http://schemas.microsoft.com/office/drawing/2014/main" id="{63936313-D0B9-4402-8AC5-8D35F368B44B}"/>
              </a:ext>
            </a:extLst>
          </p:cNvPr>
          <p:cNvSpPr txBox="1"/>
          <p:nvPr/>
        </p:nvSpPr>
        <p:spPr>
          <a:xfrm>
            <a:off x="2205211" y="240293"/>
            <a:ext cx="15509911" cy="1264833"/>
          </a:xfrm>
          <a:prstGeom prst="rect">
            <a:avLst/>
          </a:prstGeom>
          <a:noFill/>
        </p:spPr>
        <p:txBody>
          <a:bodyPr wrap="square" rtlCol="0">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We </a:t>
            </a:r>
            <a:r>
              <a:rPr lang="en-US" sz="3600" b="1" dirty="0" err="1">
                <a:solidFill>
                  <a:srgbClr val="4F408E"/>
                </a:solidFill>
                <a:latin typeface="Public Sans" pitchFamily="2" charset="0"/>
                <a:ea typeface="Open Sans Semibold" panose="020B0706030804020204" pitchFamily="34" charset="0"/>
                <a:cs typeface="Arial" panose="020B0604020202020204" pitchFamily="34" charset="0"/>
              </a:rPr>
              <a:t>analyse</a:t>
            </a: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 38,813 events of cannabis use/possession between 2017-2020</a:t>
            </a:r>
          </a:p>
        </p:txBody>
      </p:sp>
      <p:sp>
        <p:nvSpPr>
          <p:cNvPr id="72" name="Rectangle 71">
            <a:extLst>
              <a:ext uri="{FF2B5EF4-FFF2-40B4-BE49-F238E27FC236}">
                <a16:creationId xmlns:a16="http://schemas.microsoft.com/office/drawing/2014/main" id="{6D412320-FA0A-A90D-051F-8CA22764E4E4}"/>
              </a:ext>
            </a:extLst>
          </p:cNvPr>
          <p:cNvSpPr/>
          <p:nvPr/>
        </p:nvSpPr>
        <p:spPr>
          <a:xfrm>
            <a:off x="11388218" y="3435340"/>
            <a:ext cx="5468972" cy="3785652"/>
          </a:xfrm>
          <a:prstGeom prst="rect">
            <a:avLst/>
          </a:prstGeom>
        </p:spPr>
        <p:txBody>
          <a:bodyPr wrap="square">
            <a:spAutoFit/>
          </a:bodyPr>
          <a:lstStyle/>
          <a:p>
            <a:r>
              <a:rPr lang="en-AU" sz="2400" b="1" dirty="0">
                <a:latin typeface="Public Sans"/>
              </a:rPr>
              <a:t>We have information on:</a:t>
            </a:r>
          </a:p>
          <a:p>
            <a:endParaRPr lang="en-AU" sz="2400" dirty="0">
              <a:latin typeface="Public Sans"/>
            </a:endParaRPr>
          </a:p>
          <a:p>
            <a:pPr marL="457200" indent="-457200">
              <a:buAutoNum type="arabicPeriod"/>
            </a:pPr>
            <a:r>
              <a:rPr lang="en-AU" sz="2400" dirty="0">
                <a:latin typeface="Public Sans"/>
              </a:rPr>
              <a:t>Demographics (age, gender, Aboriginality)</a:t>
            </a:r>
          </a:p>
          <a:p>
            <a:pPr marL="457200" indent="-457200">
              <a:buAutoNum type="arabicPeriod"/>
            </a:pPr>
            <a:r>
              <a:rPr lang="en-AU" sz="2400" dirty="0">
                <a:latin typeface="Public Sans"/>
              </a:rPr>
              <a:t>Any other offences on the same event</a:t>
            </a:r>
          </a:p>
          <a:p>
            <a:pPr marL="457200" indent="-457200">
              <a:buAutoNum type="arabicPeriod"/>
            </a:pPr>
            <a:r>
              <a:rPr lang="en-AU" sz="2400" dirty="0">
                <a:latin typeface="Public Sans"/>
              </a:rPr>
              <a:t>Criminal history (number and types of prior contacts)</a:t>
            </a:r>
          </a:p>
          <a:p>
            <a:pPr marL="457200" indent="-457200">
              <a:buAutoNum type="arabicPeriod"/>
            </a:pPr>
            <a:r>
              <a:rPr lang="en-AU" sz="2400" dirty="0">
                <a:latin typeface="Public Sans"/>
              </a:rPr>
              <a:t>Police Area Command</a:t>
            </a:r>
            <a:br>
              <a:rPr lang="en-AU" sz="2400" dirty="0">
                <a:latin typeface="Public Sans"/>
              </a:rPr>
            </a:br>
            <a:endParaRPr lang="en-AU" sz="2400" dirty="0">
              <a:latin typeface="Public Sans"/>
            </a:endParaRPr>
          </a:p>
        </p:txBody>
      </p:sp>
      <p:grpSp>
        <p:nvGrpSpPr>
          <p:cNvPr id="8" name="Group 7">
            <a:extLst>
              <a:ext uri="{FF2B5EF4-FFF2-40B4-BE49-F238E27FC236}">
                <a16:creationId xmlns:a16="http://schemas.microsoft.com/office/drawing/2014/main" id="{D8390EED-5800-FC26-9E11-27F0857C43F8}"/>
              </a:ext>
            </a:extLst>
          </p:cNvPr>
          <p:cNvGrpSpPr/>
          <p:nvPr/>
        </p:nvGrpSpPr>
        <p:grpSpPr>
          <a:xfrm>
            <a:off x="2525761" y="4823182"/>
            <a:ext cx="2519965" cy="1874242"/>
            <a:chOff x="2531347" y="3491735"/>
            <a:chExt cx="2519965" cy="1522123"/>
          </a:xfrm>
          <a:solidFill>
            <a:srgbClr val="FF8080"/>
          </a:solidFill>
        </p:grpSpPr>
        <p:sp>
          <p:nvSpPr>
            <p:cNvPr id="10" name="Rectangle: Rounded Corners 9">
              <a:extLst>
                <a:ext uri="{FF2B5EF4-FFF2-40B4-BE49-F238E27FC236}">
                  <a16:creationId xmlns:a16="http://schemas.microsoft.com/office/drawing/2014/main" id="{9A7BCD20-1F45-299B-4172-F45E8829BECD}"/>
                </a:ext>
              </a:extLst>
            </p:cNvPr>
            <p:cNvSpPr/>
            <p:nvPr/>
          </p:nvSpPr>
          <p:spPr>
            <a:xfrm>
              <a:off x="2531347" y="3491735"/>
              <a:ext cx="2519965" cy="152212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20">
              <a:extLst>
                <a:ext uri="{FF2B5EF4-FFF2-40B4-BE49-F238E27FC236}">
                  <a16:creationId xmlns:a16="http://schemas.microsoft.com/office/drawing/2014/main" id="{40D00A71-2543-54C6-D1FF-C7D50C47EB42}"/>
                </a:ext>
              </a:extLst>
            </p:cNvPr>
            <p:cNvSpPr txBox="1">
              <a:spLocks/>
            </p:cNvSpPr>
            <p:nvPr/>
          </p:nvSpPr>
          <p:spPr>
            <a:xfrm>
              <a:off x="2701682" y="3727893"/>
              <a:ext cx="2047668" cy="1049806"/>
            </a:xfrm>
            <a:prstGeom prst="rect">
              <a:avLst/>
            </a:prstGeom>
            <a:grpFill/>
          </p:spPr>
          <p:txBody>
            <a:bodyPr vert="horz" wrap="square" lIns="137159" tIns="0" rIns="13715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00" b="1" dirty="0">
                  <a:solidFill>
                    <a:schemeClr val="bg1"/>
                  </a:solidFill>
                  <a:latin typeface="Public Sans" pitchFamily="2" charset="0"/>
                  <a:cs typeface="Lato Regular"/>
                </a:rPr>
                <a:t>Involving Aboriginal  adults</a:t>
              </a:r>
              <a:br>
                <a:rPr lang="en-US" sz="2100" b="1" dirty="0">
                  <a:solidFill>
                    <a:schemeClr val="bg1"/>
                  </a:solidFill>
                  <a:latin typeface="Public Sans" pitchFamily="2" charset="0"/>
                  <a:cs typeface="Lato Regular"/>
                </a:rPr>
              </a:br>
              <a:r>
                <a:rPr lang="en-US" sz="2100" b="1" dirty="0">
                  <a:solidFill>
                    <a:schemeClr val="bg1"/>
                  </a:solidFill>
                  <a:latin typeface="Public Sans" pitchFamily="2" charset="0"/>
                  <a:cs typeface="Lato Regular"/>
                </a:rPr>
                <a:t>8,171  </a:t>
              </a:r>
            </a:p>
          </p:txBody>
        </p:sp>
      </p:grpSp>
      <p:grpSp>
        <p:nvGrpSpPr>
          <p:cNvPr id="14" name="Group 13">
            <a:extLst>
              <a:ext uri="{FF2B5EF4-FFF2-40B4-BE49-F238E27FC236}">
                <a16:creationId xmlns:a16="http://schemas.microsoft.com/office/drawing/2014/main" id="{77D26A42-D32B-AD69-7F37-FA49C020C69F}"/>
              </a:ext>
            </a:extLst>
          </p:cNvPr>
          <p:cNvGrpSpPr/>
          <p:nvPr/>
        </p:nvGrpSpPr>
        <p:grpSpPr>
          <a:xfrm>
            <a:off x="5110400" y="4823182"/>
            <a:ext cx="4413875" cy="1874242"/>
            <a:chOff x="2531347" y="3491735"/>
            <a:chExt cx="2519965" cy="1522122"/>
          </a:xfrm>
        </p:grpSpPr>
        <p:sp>
          <p:nvSpPr>
            <p:cNvPr id="16" name="Rectangle: Rounded Corners 15">
              <a:extLst>
                <a:ext uri="{FF2B5EF4-FFF2-40B4-BE49-F238E27FC236}">
                  <a16:creationId xmlns:a16="http://schemas.microsoft.com/office/drawing/2014/main" id="{E7C40442-F092-65AA-703F-5B9528D02475}"/>
                </a:ext>
              </a:extLst>
            </p:cNvPr>
            <p:cNvSpPr/>
            <p:nvPr/>
          </p:nvSpPr>
          <p:spPr>
            <a:xfrm>
              <a:off x="2531347" y="3491735"/>
              <a:ext cx="2519965" cy="1522122"/>
            </a:xfrm>
            <a:prstGeom prst="roundRect">
              <a:avLst/>
            </a:prstGeom>
            <a:solidFill>
              <a:srgbClr val="8DA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20">
              <a:extLst>
                <a:ext uri="{FF2B5EF4-FFF2-40B4-BE49-F238E27FC236}">
                  <a16:creationId xmlns:a16="http://schemas.microsoft.com/office/drawing/2014/main" id="{A703F499-A379-DE5D-E4B9-0BAA8650CD11}"/>
                </a:ext>
              </a:extLst>
            </p:cNvPr>
            <p:cNvSpPr txBox="1">
              <a:spLocks/>
            </p:cNvSpPr>
            <p:nvPr/>
          </p:nvSpPr>
          <p:spPr>
            <a:xfrm>
              <a:off x="2794324" y="3652344"/>
              <a:ext cx="2047668" cy="1292662"/>
            </a:xfrm>
            <a:prstGeom prst="rect">
              <a:avLst/>
            </a:prstGeom>
          </p:spPr>
          <p:txBody>
            <a:bodyPr vert="horz" wrap="square" lIns="137159" tIns="0" rIns="13715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00" b="1" dirty="0">
                  <a:solidFill>
                    <a:schemeClr val="bg1"/>
                  </a:solidFill>
                  <a:latin typeface="Public Sans" pitchFamily="2" charset="0"/>
                  <a:cs typeface="Lato Regular"/>
                </a:rPr>
                <a:t>Involving non-Aboriginal  adults</a:t>
              </a:r>
              <a:br>
                <a:rPr lang="en-US" sz="2100" b="1" dirty="0">
                  <a:solidFill>
                    <a:schemeClr val="bg1"/>
                  </a:solidFill>
                  <a:latin typeface="Public Sans" pitchFamily="2" charset="0"/>
                  <a:cs typeface="Lato Regular"/>
                </a:rPr>
              </a:br>
              <a:r>
                <a:rPr lang="en-US" sz="2100" b="1" dirty="0">
                  <a:solidFill>
                    <a:schemeClr val="bg1"/>
                  </a:solidFill>
                  <a:latin typeface="Public Sans" pitchFamily="2" charset="0"/>
                  <a:cs typeface="Lato Regular"/>
                </a:rPr>
                <a:t> </a:t>
              </a:r>
              <a:br>
                <a:rPr lang="en-US" sz="2100" b="1" dirty="0">
                  <a:solidFill>
                    <a:schemeClr val="bg1"/>
                  </a:solidFill>
                  <a:latin typeface="Public Sans" pitchFamily="2" charset="0"/>
                  <a:cs typeface="Lato Regular"/>
                </a:rPr>
              </a:br>
              <a:r>
                <a:rPr lang="en-US" sz="2100" b="1" dirty="0">
                  <a:solidFill>
                    <a:schemeClr val="bg1"/>
                  </a:solidFill>
                  <a:latin typeface="Public Sans" pitchFamily="2" charset="0"/>
                  <a:cs typeface="Lato Regular"/>
                </a:rPr>
                <a:t>30,642 (%)  </a:t>
              </a:r>
            </a:p>
          </p:txBody>
        </p:sp>
      </p:grpSp>
      <p:cxnSp>
        <p:nvCxnSpPr>
          <p:cNvPr id="28" name="Straight Connector 27">
            <a:extLst>
              <a:ext uri="{FF2B5EF4-FFF2-40B4-BE49-F238E27FC236}">
                <a16:creationId xmlns:a16="http://schemas.microsoft.com/office/drawing/2014/main" id="{060D05B3-21BE-ADDA-8263-685A34B5C248}"/>
              </a:ext>
            </a:extLst>
          </p:cNvPr>
          <p:cNvCxnSpPr/>
          <p:nvPr/>
        </p:nvCxnSpPr>
        <p:spPr>
          <a:xfrm>
            <a:off x="10443990" y="2236424"/>
            <a:ext cx="0" cy="6070294"/>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151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3AD9617-1A94-1D56-4046-50C6A59DA3DF}"/>
              </a:ext>
            </a:extLst>
          </p:cNvPr>
          <p:cNvSpPr txBox="1"/>
          <p:nvPr/>
        </p:nvSpPr>
        <p:spPr>
          <a:xfrm>
            <a:off x="14532843" y="5765617"/>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12%</a:t>
            </a:r>
          </a:p>
        </p:txBody>
      </p:sp>
      <p:sp>
        <p:nvSpPr>
          <p:cNvPr id="11" name="TextBox 10">
            <a:extLst>
              <a:ext uri="{FF2B5EF4-FFF2-40B4-BE49-F238E27FC236}">
                <a16:creationId xmlns:a16="http://schemas.microsoft.com/office/drawing/2014/main" id="{D157390D-AC97-4C55-B679-D3126C5FD32A}"/>
              </a:ext>
            </a:extLst>
          </p:cNvPr>
          <p:cNvSpPr txBox="1"/>
          <p:nvPr/>
        </p:nvSpPr>
        <p:spPr>
          <a:xfrm>
            <a:off x="2377191" y="343260"/>
            <a:ext cx="15266231" cy="654475"/>
          </a:xfrm>
          <a:prstGeom prst="rect">
            <a:avLst/>
          </a:prstGeom>
          <a:noFill/>
        </p:spPr>
        <p:txBody>
          <a:bodyPr wrap="square" rtlCol="0">
            <a:spAutoFit/>
          </a:bodyPr>
          <a:lstStyle/>
          <a:p>
            <a:pPr>
              <a:lnSpc>
                <a:spcPct val="110000"/>
              </a:lnSpc>
            </a:pPr>
            <a:r>
              <a:rPr lang="en-US" sz="3600" b="1" dirty="0">
                <a:solidFill>
                  <a:srgbClr val="4F408E"/>
                </a:solidFill>
                <a:latin typeface="Arial" panose="020B0604020202020204" pitchFamily="34" charset="0"/>
                <a:ea typeface="Open Sans Semibold" panose="020B0706030804020204" pitchFamily="34" charset="0"/>
                <a:cs typeface="Arial" panose="020B0604020202020204" pitchFamily="34" charset="0"/>
              </a:rPr>
              <a:t>Aboriginal adults cautioned less than non-Aboriginal adults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527" y="1539121"/>
            <a:ext cx="15625502" cy="7789004"/>
          </a:xfrm>
          <a:prstGeom prst="rect">
            <a:avLst/>
          </a:prstGeom>
          <a:blipFill>
            <a:blip r:embed="rId4"/>
            <a:tile tx="0" ty="0" sx="100000" sy="100000" flip="none" algn="tl"/>
          </a:blipFill>
          <a:ln>
            <a:noFill/>
          </a:ln>
        </p:spPr>
      </p:pic>
      <p:grpSp>
        <p:nvGrpSpPr>
          <p:cNvPr id="13" name="Group 12">
            <a:extLst>
              <a:ext uri="{FF2B5EF4-FFF2-40B4-BE49-F238E27FC236}">
                <a16:creationId xmlns:a16="http://schemas.microsoft.com/office/drawing/2014/main" id="{D2113C68-CABC-8DE0-2BDF-B633F6275426}"/>
              </a:ext>
            </a:extLst>
          </p:cNvPr>
          <p:cNvGrpSpPr/>
          <p:nvPr/>
        </p:nvGrpSpPr>
        <p:grpSpPr>
          <a:xfrm>
            <a:off x="14389945" y="1179222"/>
            <a:ext cx="1870075" cy="1063002"/>
            <a:chOff x="7086499" y="722825"/>
            <a:chExt cx="1870075" cy="1063002"/>
          </a:xfrm>
        </p:grpSpPr>
        <p:sp>
          <p:nvSpPr>
            <p:cNvPr id="15" name="Teardrop 14">
              <a:extLst>
                <a:ext uri="{FF2B5EF4-FFF2-40B4-BE49-F238E27FC236}">
                  <a16:creationId xmlns:a16="http://schemas.microsoft.com/office/drawing/2014/main" id="{14806857-B611-BC93-3786-3D7761A2D63A}"/>
                </a:ext>
              </a:extLst>
            </p:cNvPr>
            <p:cNvSpPr/>
            <p:nvPr/>
          </p:nvSpPr>
          <p:spPr>
            <a:xfrm rot="8284059">
              <a:off x="7462737" y="722825"/>
              <a:ext cx="1066800" cy="1063002"/>
            </a:xfrm>
            <a:prstGeom prst="teardrop">
              <a:avLst/>
            </a:prstGeom>
            <a:solidFill>
              <a:srgbClr val="8CDA8E"/>
            </a:solidFill>
            <a:ln w="28575">
              <a:solidFill>
                <a:srgbClr val="00AB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a:extLst>
                <a:ext uri="{FF2B5EF4-FFF2-40B4-BE49-F238E27FC236}">
                  <a16:creationId xmlns:a16="http://schemas.microsoft.com/office/drawing/2014/main" id="{88B3B2BB-E139-9029-0625-C8B77A931718}"/>
                </a:ext>
              </a:extLst>
            </p:cNvPr>
            <p:cNvSpPr txBox="1"/>
            <p:nvPr/>
          </p:nvSpPr>
          <p:spPr>
            <a:xfrm>
              <a:off x="7086499" y="999115"/>
              <a:ext cx="1870075" cy="523220"/>
            </a:xfrm>
            <a:prstGeom prst="rect">
              <a:avLst/>
            </a:prstGeom>
            <a:noFill/>
            <a:ln>
              <a:noFill/>
            </a:ln>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44%</a:t>
              </a:r>
            </a:p>
          </p:txBody>
        </p:sp>
      </p:grpSp>
      <p:grpSp>
        <p:nvGrpSpPr>
          <p:cNvPr id="17" name="Group 16">
            <a:extLst>
              <a:ext uri="{FF2B5EF4-FFF2-40B4-BE49-F238E27FC236}">
                <a16:creationId xmlns:a16="http://schemas.microsoft.com/office/drawing/2014/main" id="{25C27ACE-7BA4-7B9D-3382-6218797617E8}"/>
              </a:ext>
            </a:extLst>
          </p:cNvPr>
          <p:cNvGrpSpPr/>
          <p:nvPr/>
        </p:nvGrpSpPr>
        <p:grpSpPr>
          <a:xfrm>
            <a:off x="14532843" y="5269078"/>
            <a:ext cx="1870075" cy="1063002"/>
            <a:chOff x="7086499" y="722825"/>
            <a:chExt cx="1870075" cy="1063002"/>
          </a:xfrm>
        </p:grpSpPr>
        <p:sp>
          <p:nvSpPr>
            <p:cNvPr id="18" name="Teardrop 17">
              <a:extLst>
                <a:ext uri="{FF2B5EF4-FFF2-40B4-BE49-F238E27FC236}">
                  <a16:creationId xmlns:a16="http://schemas.microsoft.com/office/drawing/2014/main" id="{ED7D6E6F-AF27-3AC7-8776-F3EB34264939}"/>
                </a:ext>
              </a:extLst>
            </p:cNvPr>
            <p:cNvSpPr/>
            <p:nvPr/>
          </p:nvSpPr>
          <p:spPr>
            <a:xfrm rot="8284059">
              <a:off x="7462737" y="722825"/>
              <a:ext cx="1066800" cy="1063002"/>
            </a:xfrm>
            <a:prstGeom prst="teardrop">
              <a:avLst/>
            </a:prstGeom>
            <a:solidFill>
              <a:srgbClr val="8CDA8E"/>
            </a:solidFill>
            <a:ln w="28575">
              <a:solidFill>
                <a:srgbClr val="00AB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53AD9617-1A94-1D56-4046-50C6A59DA3DF}"/>
                </a:ext>
              </a:extLst>
            </p:cNvPr>
            <p:cNvSpPr txBox="1"/>
            <p:nvPr/>
          </p:nvSpPr>
          <p:spPr>
            <a:xfrm>
              <a:off x="7086499" y="999115"/>
              <a:ext cx="1870075" cy="523220"/>
            </a:xfrm>
            <a:prstGeom prst="rect">
              <a:avLst/>
            </a:prstGeom>
            <a:noFill/>
          </p:spPr>
          <p:txBody>
            <a:bodyPr vert="horz" wrap="square" rtlCol="0">
              <a:spAutoFit/>
            </a:bodyPr>
            <a:lstStyle/>
            <a:p>
              <a:pPr algn="ctr"/>
              <a:r>
                <a:rPr lang="en-AU" sz="2800" b="1" dirty="0">
                  <a:solidFill>
                    <a:schemeClr val="bg1"/>
                  </a:solidFill>
                  <a:latin typeface="Public Sans" pitchFamily="2" charset="0"/>
                  <a:cs typeface="Arial" panose="020B0604020202020204" pitchFamily="34" charset="0"/>
                </a:rPr>
                <a:t>12%</a:t>
              </a:r>
            </a:p>
          </p:txBody>
        </p:sp>
      </p:grpSp>
      <p:sp>
        <p:nvSpPr>
          <p:cNvPr id="2" name="Rectangle 1">
            <a:extLst>
              <a:ext uri="{FF2B5EF4-FFF2-40B4-BE49-F238E27FC236}">
                <a16:creationId xmlns:a16="http://schemas.microsoft.com/office/drawing/2014/main" id="{AB140915-E523-4838-7A9F-2005A9BB32EE}"/>
              </a:ext>
            </a:extLst>
          </p:cNvPr>
          <p:cNvSpPr/>
          <p:nvPr/>
        </p:nvSpPr>
        <p:spPr>
          <a:xfrm>
            <a:off x="4514850" y="2436509"/>
            <a:ext cx="10572750" cy="2805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16D63978-2AC9-5956-A274-5B004CCB14F2}"/>
              </a:ext>
            </a:extLst>
          </p:cNvPr>
          <p:cNvSpPr/>
          <p:nvPr/>
        </p:nvSpPr>
        <p:spPr>
          <a:xfrm>
            <a:off x="4411544" y="6509086"/>
            <a:ext cx="10828455" cy="262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365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
            <a:extLst>
              <a:ext uri="{FF2B5EF4-FFF2-40B4-BE49-F238E27FC236}">
                <a16:creationId xmlns:a16="http://schemas.microsoft.com/office/drawing/2014/main" id="{6EA9561E-519B-4CF4-8043-A6E6DBDF0BC9}"/>
              </a:ext>
            </a:extLst>
          </p:cNvPr>
          <p:cNvSpPr>
            <a:spLocks noGrp="1"/>
          </p:cNvSpPr>
          <p:nvPr>
            <p:ph type="sldNum" sz="quarter" idx="4294967295"/>
          </p:nvPr>
        </p:nvSpPr>
        <p:spPr>
          <a:xfrm>
            <a:off x="487681" y="8965475"/>
            <a:ext cx="873761" cy="714830"/>
          </a:xfrm>
          <a:ln>
            <a:noFill/>
          </a:ln>
        </p:spPr>
        <p:txBody>
          <a:bodyPr/>
          <a:lstStyle/>
          <a:p>
            <a:pPr algn="ctr"/>
            <a:fld id="{BC64674B-0CCF-4531-A68C-815F17BC8CC8}" type="slidenum">
              <a:rPr lang="en-US" smtClean="0"/>
              <a:pPr algn="ctr"/>
              <a:t>8</a:t>
            </a:fld>
            <a:endParaRPr lang="en-US" dirty="0"/>
          </a:p>
        </p:txBody>
      </p:sp>
      <p:sp>
        <p:nvSpPr>
          <p:cNvPr id="3" name="Rectangle 2">
            <a:extLst>
              <a:ext uri="{FF2B5EF4-FFF2-40B4-BE49-F238E27FC236}">
                <a16:creationId xmlns:a16="http://schemas.microsoft.com/office/drawing/2014/main" id="{AA158B1B-055A-480B-9A80-78F8B66B490F}"/>
              </a:ext>
            </a:extLst>
          </p:cNvPr>
          <p:cNvSpPr/>
          <p:nvPr/>
        </p:nvSpPr>
        <p:spPr>
          <a:xfrm>
            <a:off x="-487680" y="-711199"/>
            <a:ext cx="2379980" cy="711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55A54718-7FEC-45BD-9D2F-A42BA2664214}"/>
              </a:ext>
            </a:extLst>
          </p:cNvPr>
          <p:cNvSpPr/>
          <p:nvPr/>
        </p:nvSpPr>
        <p:spPr>
          <a:xfrm>
            <a:off x="-609600" y="-247650"/>
            <a:ext cx="609600" cy="2057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78008371-2AB2-43C1-86BE-20CB5AF121DD}"/>
              </a:ext>
            </a:extLst>
          </p:cNvPr>
          <p:cNvSpPr/>
          <p:nvPr/>
        </p:nvSpPr>
        <p:spPr>
          <a:xfrm>
            <a:off x="16135350" y="10287001"/>
            <a:ext cx="2638743" cy="977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A5E30267-3F70-4D94-852A-6FBB74CB0419}"/>
              </a:ext>
            </a:extLst>
          </p:cNvPr>
          <p:cNvSpPr/>
          <p:nvPr/>
        </p:nvSpPr>
        <p:spPr>
          <a:xfrm>
            <a:off x="18288000" y="8902700"/>
            <a:ext cx="609600" cy="2209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F31BF7E5-CFFF-8D02-D2F8-815A67F265C6}"/>
              </a:ext>
            </a:extLst>
          </p:cNvPr>
          <p:cNvSpPr txBox="1"/>
          <p:nvPr/>
        </p:nvSpPr>
        <p:spPr>
          <a:xfrm>
            <a:off x="2299912" y="313783"/>
            <a:ext cx="15732593" cy="1264833"/>
          </a:xfrm>
          <a:prstGeom prst="rect">
            <a:avLst/>
          </a:prstGeom>
          <a:noFill/>
        </p:spPr>
        <p:txBody>
          <a:bodyPr wrap="square">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We first examine whether differences in eligibility explain differences in cautioning rates</a:t>
            </a:r>
          </a:p>
        </p:txBody>
      </p:sp>
      <p:grpSp>
        <p:nvGrpSpPr>
          <p:cNvPr id="16" name="Group 15">
            <a:extLst>
              <a:ext uri="{FF2B5EF4-FFF2-40B4-BE49-F238E27FC236}">
                <a16:creationId xmlns:a16="http://schemas.microsoft.com/office/drawing/2014/main" id="{095558AC-D218-05D3-4194-F3289A121C52}"/>
              </a:ext>
            </a:extLst>
          </p:cNvPr>
          <p:cNvGrpSpPr/>
          <p:nvPr/>
        </p:nvGrpSpPr>
        <p:grpSpPr>
          <a:xfrm>
            <a:off x="2306567" y="2230055"/>
            <a:ext cx="15441288" cy="6735419"/>
            <a:chOff x="1916817" y="1842051"/>
            <a:chExt cx="9497754" cy="4149847"/>
          </a:xfrm>
        </p:grpSpPr>
        <p:sp>
          <p:nvSpPr>
            <p:cNvPr id="17" name="Rectangle 16">
              <a:extLst>
                <a:ext uri="{FF2B5EF4-FFF2-40B4-BE49-F238E27FC236}">
                  <a16:creationId xmlns:a16="http://schemas.microsoft.com/office/drawing/2014/main" id="{C67AC921-D5AD-BD8B-B33F-DF2B3AD9A846}"/>
                </a:ext>
              </a:extLst>
            </p:cNvPr>
            <p:cNvSpPr/>
            <p:nvPr/>
          </p:nvSpPr>
          <p:spPr>
            <a:xfrm>
              <a:off x="3573700" y="1842051"/>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Public Sans" pitchFamily="2" charset="0"/>
              </a:endParaRPr>
            </a:p>
          </p:txBody>
        </p:sp>
        <p:sp>
          <p:nvSpPr>
            <p:cNvPr id="19" name="TextBox 18">
              <a:extLst>
                <a:ext uri="{FF2B5EF4-FFF2-40B4-BE49-F238E27FC236}">
                  <a16:creationId xmlns:a16="http://schemas.microsoft.com/office/drawing/2014/main" id="{22ED362A-7DAF-F305-A092-DBC0922BDCDD}"/>
                </a:ext>
              </a:extLst>
            </p:cNvPr>
            <p:cNvSpPr txBox="1"/>
            <p:nvPr/>
          </p:nvSpPr>
          <p:spPr>
            <a:xfrm>
              <a:off x="1957038" y="1961416"/>
              <a:ext cx="1422604" cy="436145"/>
            </a:xfrm>
            <a:prstGeom prst="rect">
              <a:avLst/>
            </a:prstGeom>
            <a:noFill/>
          </p:spPr>
          <p:txBody>
            <a:bodyPr wrap="square" rtlCol="0">
              <a:spAutoFit/>
            </a:bodyPr>
            <a:lstStyle/>
            <a:p>
              <a:pPr lvl="0"/>
              <a:r>
                <a:rPr lang="en-US" sz="2000" b="1" dirty="0">
                  <a:latin typeface="Public Sans" pitchFamily="2" charset="0"/>
                </a:rPr>
                <a:t>Differences in eligibility</a:t>
              </a:r>
            </a:p>
          </p:txBody>
        </p:sp>
        <p:sp>
          <p:nvSpPr>
            <p:cNvPr id="23" name="Chevron 13">
              <a:extLst>
                <a:ext uri="{FF2B5EF4-FFF2-40B4-BE49-F238E27FC236}">
                  <a16:creationId xmlns:a16="http://schemas.microsoft.com/office/drawing/2014/main" id="{3E25105D-45C4-7D59-712F-38A3E5A264E1}"/>
                </a:ext>
              </a:extLst>
            </p:cNvPr>
            <p:cNvSpPr/>
            <p:nvPr/>
          </p:nvSpPr>
          <p:spPr>
            <a:xfrm>
              <a:off x="4785868" y="1981518"/>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25" name="Rectangle 24">
              <a:extLst>
                <a:ext uri="{FF2B5EF4-FFF2-40B4-BE49-F238E27FC236}">
                  <a16:creationId xmlns:a16="http://schemas.microsoft.com/office/drawing/2014/main" id="{1DE99D9F-BFA8-05C1-5067-A47E9AF1A648}"/>
                </a:ext>
              </a:extLst>
            </p:cNvPr>
            <p:cNvSpPr/>
            <p:nvPr/>
          </p:nvSpPr>
          <p:spPr>
            <a:xfrm>
              <a:off x="3573700" y="2961305"/>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Public Sans" pitchFamily="2" charset="0"/>
              </a:endParaRPr>
            </a:p>
          </p:txBody>
        </p:sp>
        <p:sp>
          <p:nvSpPr>
            <p:cNvPr id="28" name="TextBox 27">
              <a:extLst>
                <a:ext uri="{FF2B5EF4-FFF2-40B4-BE49-F238E27FC236}">
                  <a16:creationId xmlns:a16="http://schemas.microsoft.com/office/drawing/2014/main" id="{C2843F69-E1D8-8666-CC2E-7B3C0EACBCA8}"/>
                </a:ext>
              </a:extLst>
            </p:cNvPr>
            <p:cNvSpPr txBox="1"/>
            <p:nvPr/>
          </p:nvSpPr>
          <p:spPr>
            <a:xfrm>
              <a:off x="1916817" y="2960950"/>
              <a:ext cx="1422604" cy="815401"/>
            </a:xfrm>
            <a:prstGeom prst="rect">
              <a:avLst/>
            </a:prstGeom>
            <a:noFill/>
          </p:spPr>
          <p:txBody>
            <a:bodyPr wrap="square" rtlCol="0">
              <a:spAutoFit/>
            </a:bodyPr>
            <a:lstStyle/>
            <a:p>
              <a:pPr lvl="0"/>
              <a:r>
                <a:rPr lang="en-US" sz="2000" b="1" dirty="0">
                  <a:latin typeface="Public Sans" pitchFamily="2" charset="0"/>
                </a:rPr>
                <a:t>Differences in cohort affecting likelihood of caution</a:t>
              </a:r>
            </a:p>
          </p:txBody>
        </p:sp>
        <p:sp>
          <p:nvSpPr>
            <p:cNvPr id="29" name="Chevron 21">
              <a:extLst>
                <a:ext uri="{FF2B5EF4-FFF2-40B4-BE49-F238E27FC236}">
                  <a16:creationId xmlns:a16="http://schemas.microsoft.com/office/drawing/2014/main" id="{8BD5D0F7-8E4B-FD55-E40F-A5FF0F45F115}"/>
                </a:ext>
              </a:extLst>
            </p:cNvPr>
            <p:cNvSpPr/>
            <p:nvPr/>
          </p:nvSpPr>
          <p:spPr>
            <a:xfrm>
              <a:off x="4785868" y="3077497"/>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30" name="Rectangle 29">
              <a:extLst>
                <a:ext uri="{FF2B5EF4-FFF2-40B4-BE49-F238E27FC236}">
                  <a16:creationId xmlns:a16="http://schemas.microsoft.com/office/drawing/2014/main" id="{04963034-93CE-5C75-A98F-F8C1047581B7}"/>
                </a:ext>
              </a:extLst>
            </p:cNvPr>
            <p:cNvSpPr/>
            <p:nvPr/>
          </p:nvSpPr>
          <p:spPr>
            <a:xfrm>
              <a:off x="3573700" y="4080558"/>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Public Sans" pitchFamily="2" charset="0"/>
              </a:endParaRPr>
            </a:p>
          </p:txBody>
        </p:sp>
        <p:sp>
          <p:nvSpPr>
            <p:cNvPr id="31" name="TextBox 30">
              <a:extLst>
                <a:ext uri="{FF2B5EF4-FFF2-40B4-BE49-F238E27FC236}">
                  <a16:creationId xmlns:a16="http://schemas.microsoft.com/office/drawing/2014/main" id="{28B36903-C841-57EE-578E-6314BBDEF221}"/>
                </a:ext>
              </a:extLst>
            </p:cNvPr>
            <p:cNvSpPr txBox="1"/>
            <p:nvPr/>
          </p:nvSpPr>
          <p:spPr>
            <a:xfrm>
              <a:off x="1916817" y="4196750"/>
              <a:ext cx="1422604" cy="625773"/>
            </a:xfrm>
            <a:prstGeom prst="rect">
              <a:avLst/>
            </a:prstGeom>
            <a:noFill/>
          </p:spPr>
          <p:txBody>
            <a:bodyPr wrap="square" rtlCol="0">
              <a:spAutoFit/>
            </a:bodyPr>
            <a:lstStyle/>
            <a:p>
              <a:pPr lvl="0"/>
              <a:r>
                <a:rPr lang="en-US" sz="2000" b="1" dirty="0">
                  <a:latin typeface="Public Sans" pitchFamily="2" charset="0"/>
                </a:rPr>
                <a:t>Differences in police areas in cautioning</a:t>
              </a:r>
            </a:p>
          </p:txBody>
        </p:sp>
        <p:sp>
          <p:nvSpPr>
            <p:cNvPr id="32" name="Chevron 29">
              <a:extLst>
                <a:ext uri="{FF2B5EF4-FFF2-40B4-BE49-F238E27FC236}">
                  <a16:creationId xmlns:a16="http://schemas.microsoft.com/office/drawing/2014/main" id="{7A02B27C-EB8B-F17C-127C-D0EEECFE14DF}"/>
                </a:ext>
              </a:extLst>
            </p:cNvPr>
            <p:cNvSpPr/>
            <p:nvPr/>
          </p:nvSpPr>
          <p:spPr>
            <a:xfrm>
              <a:off x="4785868" y="4196750"/>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Public Sans" pitchFamily="2" charset="0"/>
              </a:endParaRPr>
            </a:p>
          </p:txBody>
        </p:sp>
        <p:sp>
          <p:nvSpPr>
            <p:cNvPr id="33" name="Rectangle 32">
              <a:extLst>
                <a:ext uri="{FF2B5EF4-FFF2-40B4-BE49-F238E27FC236}">
                  <a16:creationId xmlns:a16="http://schemas.microsoft.com/office/drawing/2014/main" id="{86999536-5BA9-7AD8-F090-7C2C1A05757F}"/>
                </a:ext>
              </a:extLst>
            </p:cNvPr>
            <p:cNvSpPr/>
            <p:nvPr/>
          </p:nvSpPr>
          <p:spPr>
            <a:xfrm>
              <a:off x="3573700" y="5199810"/>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Public Sans" pitchFamily="2" charset="0"/>
              </a:endParaRPr>
            </a:p>
          </p:txBody>
        </p:sp>
        <p:sp>
          <p:nvSpPr>
            <p:cNvPr id="34" name="TextBox 33">
              <a:extLst>
                <a:ext uri="{FF2B5EF4-FFF2-40B4-BE49-F238E27FC236}">
                  <a16:creationId xmlns:a16="http://schemas.microsoft.com/office/drawing/2014/main" id="{5F32A752-F7B9-02D1-8CD1-504AF3B24F86}"/>
                </a:ext>
              </a:extLst>
            </p:cNvPr>
            <p:cNvSpPr txBox="1"/>
            <p:nvPr/>
          </p:nvSpPr>
          <p:spPr>
            <a:xfrm>
              <a:off x="1916817" y="5339276"/>
              <a:ext cx="1422604" cy="246517"/>
            </a:xfrm>
            <a:prstGeom prst="rect">
              <a:avLst/>
            </a:prstGeom>
            <a:noFill/>
          </p:spPr>
          <p:txBody>
            <a:bodyPr wrap="square" rtlCol="0">
              <a:spAutoFit/>
            </a:bodyPr>
            <a:lstStyle/>
            <a:p>
              <a:pPr lvl="0"/>
              <a:r>
                <a:rPr lang="en-US" sz="2000" b="1" dirty="0">
                  <a:latin typeface="Public Sans" pitchFamily="2" charset="0"/>
                </a:rPr>
                <a:t>Unexplained bias</a:t>
              </a:r>
            </a:p>
          </p:txBody>
        </p:sp>
        <p:sp>
          <p:nvSpPr>
            <p:cNvPr id="35" name="Chevron 37">
              <a:extLst>
                <a:ext uri="{FF2B5EF4-FFF2-40B4-BE49-F238E27FC236}">
                  <a16:creationId xmlns:a16="http://schemas.microsoft.com/office/drawing/2014/main" id="{19183AD3-CB53-E42E-3F08-360754F0E357}"/>
                </a:ext>
              </a:extLst>
            </p:cNvPr>
            <p:cNvSpPr/>
            <p:nvPr/>
          </p:nvSpPr>
          <p:spPr>
            <a:xfrm>
              <a:off x="4785868" y="5339276"/>
              <a:ext cx="400199" cy="5131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Public Sans" pitchFamily="2" charset="0"/>
              </a:endParaRPr>
            </a:p>
          </p:txBody>
        </p:sp>
        <p:sp>
          <p:nvSpPr>
            <p:cNvPr id="42" name="TextBox 41">
              <a:extLst>
                <a:ext uri="{FF2B5EF4-FFF2-40B4-BE49-F238E27FC236}">
                  <a16:creationId xmlns:a16="http://schemas.microsoft.com/office/drawing/2014/main" id="{3CF3161C-47DA-154C-47FD-40DAE5D2D9A0}"/>
                </a:ext>
              </a:extLst>
            </p:cNvPr>
            <p:cNvSpPr txBox="1"/>
            <p:nvPr/>
          </p:nvSpPr>
          <p:spPr>
            <a:xfrm>
              <a:off x="5606146" y="1891320"/>
              <a:ext cx="5808425" cy="227554"/>
            </a:xfrm>
            <a:prstGeom prst="rect">
              <a:avLst/>
            </a:prstGeom>
            <a:noFill/>
          </p:spPr>
          <p:txBody>
            <a:bodyPr wrap="square">
              <a:spAutoFit/>
            </a:bodyPr>
            <a:lstStyle/>
            <a:p>
              <a:r>
                <a:rPr lang="en-US" sz="1800" dirty="0">
                  <a:latin typeface="Public Sans" pitchFamily="2" charset="0"/>
                </a:rPr>
                <a:t>Are Aboriginal people less likely to be eligible for cannabis cautions?</a:t>
              </a:r>
              <a:endParaRPr lang="en-IN" sz="1800" dirty="0">
                <a:latin typeface="Public Sans" pitchFamily="2" charset="0"/>
              </a:endParaRPr>
            </a:p>
          </p:txBody>
        </p:sp>
        <p:sp>
          <p:nvSpPr>
            <p:cNvPr id="43" name="TextBox 42">
              <a:extLst>
                <a:ext uri="{FF2B5EF4-FFF2-40B4-BE49-F238E27FC236}">
                  <a16:creationId xmlns:a16="http://schemas.microsoft.com/office/drawing/2014/main" id="{1474EE13-7FA6-A89C-4B9E-0E2055DAD5CD}"/>
                </a:ext>
              </a:extLst>
            </p:cNvPr>
            <p:cNvSpPr txBox="1"/>
            <p:nvPr/>
          </p:nvSpPr>
          <p:spPr>
            <a:xfrm>
              <a:off x="5606146" y="3102493"/>
              <a:ext cx="5808425" cy="398219"/>
            </a:xfrm>
            <a:prstGeom prst="rect">
              <a:avLst/>
            </a:prstGeom>
            <a:noFill/>
          </p:spPr>
          <p:txBody>
            <a:bodyPr wrap="square">
              <a:spAutoFit/>
            </a:bodyPr>
            <a:lstStyle/>
            <a:p>
              <a:r>
                <a:rPr lang="en-US" sz="1800" dirty="0">
                  <a:latin typeface="Public Sans" pitchFamily="2" charset="0"/>
                </a:rPr>
                <a:t>Are eligible Aboriginal offenders more likely to have risk factors reducing their likelihood of receiving a caution?</a:t>
              </a:r>
              <a:endParaRPr lang="en-IN" sz="1800" dirty="0">
                <a:latin typeface="Public Sans" pitchFamily="2" charset="0"/>
              </a:endParaRPr>
            </a:p>
          </p:txBody>
        </p:sp>
        <p:sp>
          <p:nvSpPr>
            <p:cNvPr id="44" name="TextBox 43">
              <a:extLst>
                <a:ext uri="{FF2B5EF4-FFF2-40B4-BE49-F238E27FC236}">
                  <a16:creationId xmlns:a16="http://schemas.microsoft.com/office/drawing/2014/main" id="{8F0D6900-87D5-CE80-E9CC-75F3F45F7810}"/>
                </a:ext>
              </a:extLst>
            </p:cNvPr>
            <p:cNvSpPr txBox="1"/>
            <p:nvPr/>
          </p:nvSpPr>
          <p:spPr>
            <a:xfrm>
              <a:off x="5606146" y="4213110"/>
              <a:ext cx="5808425" cy="398219"/>
            </a:xfrm>
            <a:prstGeom prst="rect">
              <a:avLst/>
            </a:prstGeom>
            <a:noFill/>
          </p:spPr>
          <p:txBody>
            <a:bodyPr wrap="square">
              <a:spAutoFit/>
            </a:bodyPr>
            <a:lstStyle/>
            <a:p>
              <a:r>
                <a:rPr lang="en-US" sz="1800" dirty="0">
                  <a:latin typeface="Public Sans" pitchFamily="2" charset="0"/>
                </a:rPr>
                <a:t>Are Aboriginal offenders more likely to be caught with cannabis in police areas that are less likely to issue cannabis cautions?</a:t>
              </a:r>
              <a:endParaRPr lang="en-IN" sz="1800" dirty="0">
                <a:latin typeface="Public Sans" pitchFamily="2" charset="0"/>
              </a:endParaRPr>
            </a:p>
          </p:txBody>
        </p:sp>
        <p:sp>
          <p:nvSpPr>
            <p:cNvPr id="47" name="TextBox 46">
              <a:extLst>
                <a:ext uri="{FF2B5EF4-FFF2-40B4-BE49-F238E27FC236}">
                  <a16:creationId xmlns:a16="http://schemas.microsoft.com/office/drawing/2014/main" id="{626E8375-1789-CFA4-C410-BEEE94F1E814}"/>
                </a:ext>
              </a:extLst>
            </p:cNvPr>
            <p:cNvSpPr txBox="1"/>
            <p:nvPr/>
          </p:nvSpPr>
          <p:spPr>
            <a:xfrm>
              <a:off x="5606146" y="5323728"/>
              <a:ext cx="5808425" cy="398219"/>
            </a:xfrm>
            <a:prstGeom prst="rect">
              <a:avLst/>
            </a:prstGeom>
            <a:noFill/>
          </p:spPr>
          <p:txBody>
            <a:bodyPr wrap="square">
              <a:spAutoFit/>
            </a:bodyPr>
            <a:lstStyle/>
            <a:p>
              <a:r>
                <a:rPr lang="en-US" sz="1800" dirty="0">
                  <a:latin typeface="Public Sans" pitchFamily="2" charset="0"/>
                </a:rPr>
                <a:t>Are Aboriginal offenders less likely to be cautioned than similar non-Aboriginal offenders?</a:t>
              </a:r>
              <a:endParaRPr lang="en-IN" sz="1800" dirty="0">
                <a:latin typeface="Public Sans" pitchFamily="2" charset="0"/>
              </a:endParaRPr>
            </a:p>
          </p:txBody>
        </p:sp>
        <p:sp>
          <p:nvSpPr>
            <p:cNvPr id="49" name="Shape 3619">
              <a:extLst>
                <a:ext uri="{FF2B5EF4-FFF2-40B4-BE49-F238E27FC236}">
                  <a16:creationId xmlns:a16="http://schemas.microsoft.com/office/drawing/2014/main" id="{6E29B4CB-5A58-481D-A0DB-ACE6D4FB1EBC}"/>
                </a:ext>
              </a:extLst>
            </p:cNvPr>
            <p:cNvSpPr/>
            <p:nvPr/>
          </p:nvSpPr>
          <p:spPr>
            <a:xfrm>
              <a:off x="3742022" y="5399021"/>
              <a:ext cx="455445" cy="372633"/>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1" name="Shape 3664">
              <a:extLst>
                <a:ext uri="{FF2B5EF4-FFF2-40B4-BE49-F238E27FC236}">
                  <a16:creationId xmlns:a16="http://schemas.microsoft.com/office/drawing/2014/main" id="{8FE271DA-1C6B-000B-AA61-BEC6C6094703}"/>
                </a:ext>
              </a:extLst>
            </p:cNvPr>
            <p:cNvSpPr/>
            <p:nvPr/>
          </p:nvSpPr>
          <p:spPr>
            <a:xfrm>
              <a:off x="3742022" y="3129627"/>
              <a:ext cx="455445" cy="455443"/>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2" name="Shape 3675">
              <a:extLst>
                <a:ext uri="{FF2B5EF4-FFF2-40B4-BE49-F238E27FC236}">
                  <a16:creationId xmlns:a16="http://schemas.microsoft.com/office/drawing/2014/main" id="{465ABC3D-74E2-A6D6-5AB7-E61146A41D18}"/>
                </a:ext>
              </a:extLst>
            </p:cNvPr>
            <p:cNvSpPr/>
            <p:nvPr/>
          </p:nvSpPr>
          <p:spPr>
            <a:xfrm>
              <a:off x="3742022" y="2033113"/>
              <a:ext cx="455445" cy="372633"/>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70"/>
                    <a:pt x="8617" y="4800"/>
                    <a:pt x="8345" y="4800"/>
                  </a:cubicBezTo>
                  <a:lnTo>
                    <a:pt x="5400" y="4800"/>
                  </a:lnTo>
                  <a:cubicBezTo>
                    <a:pt x="5129" y="4800"/>
                    <a:pt x="4909" y="5070"/>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70"/>
                    <a:pt x="18926" y="16801"/>
                    <a:pt x="18655" y="16801"/>
                  </a:cubicBezTo>
                  <a:lnTo>
                    <a:pt x="18655" y="3601"/>
                  </a:lnTo>
                  <a:lnTo>
                    <a:pt x="20618" y="3601"/>
                  </a:lnTo>
                  <a:cubicBezTo>
                    <a:pt x="20618" y="3601"/>
                    <a:pt x="20618" y="20400"/>
                    <a:pt x="20618" y="20400"/>
                  </a:cubicBezTo>
                  <a:close/>
                  <a:moveTo>
                    <a:pt x="17673" y="16801"/>
                  </a:moveTo>
                  <a:cubicBezTo>
                    <a:pt x="17401" y="16801"/>
                    <a:pt x="17182" y="17070"/>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70"/>
                    <a:pt x="4199" y="16801"/>
                    <a:pt x="3927" y="16801"/>
                  </a:cubicBezTo>
                  <a:lnTo>
                    <a:pt x="3927" y="3601"/>
                  </a:lnTo>
                  <a:lnTo>
                    <a:pt x="17673" y="3601"/>
                  </a:lnTo>
                  <a:cubicBezTo>
                    <a:pt x="17673" y="3601"/>
                    <a:pt x="17673" y="16801"/>
                    <a:pt x="17673" y="16801"/>
                  </a:cubicBezTo>
                  <a:close/>
                  <a:moveTo>
                    <a:pt x="2945" y="16801"/>
                  </a:moveTo>
                  <a:cubicBezTo>
                    <a:pt x="2674" y="16801"/>
                    <a:pt x="2455" y="17070"/>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70"/>
                    <a:pt x="6653" y="7200"/>
                    <a:pt x="6382" y="7200"/>
                  </a:cubicBezTo>
                  <a:lnTo>
                    <a:pt x="5400" y="7200"/>
                  </a:lnTo>
                  <a:cubicBezTo>
                    <a:pt x="5129" y="7200"/>
                    <a:pt x="4909" y="7470"/>
                    <a:pt x="4909" y="7800"/>
                  </a:cubicBezTo>
                  <a:cubicBezTo>
                    <a:pt x="4909" y="8132"/>
                    <a:pt x="5129" y="8400"/>
                    <a:pt x="5400" y="8400"/>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sp>
          <p:nvSpPr>
            <p:cNvPr id="53" name="Shape 3784">
              <a:extLst>
                <a:ext uri="{FF2B5EF4-FFF2-40B4-BE49-F238E27FC236}">
                  <a16:creationId xmlns:a16="http://schemas.microsoft.com/office/drawing/2014/main" id="{9797BE88-7AB3-61D9-83E5-6F99CBE896E1}"/>
                </a:ext>
              </a:extLst>
            </p:cNvPr>
            <p:cNvSpPr/>
            <p:nvPr/>
          </p:nvSpPr>
          <p:spPr>
            <a:xfrm>
              <a:off x="3742022" y="4254466"/>
              <a:ext cx="455445" cy="455443"/>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20"/>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20"/>
                    <a:pt x="16320" y="20344"/>
                    <a:pt x="11291" y="20593"/>
                  </a:cubicBezTo>
                  <a:moveTo>
                    <a:pt x="10800" y="1"/>
                  </a:moveTo>
                  <a:cubicBezTo>
                    <a:pt x="10800" y="1"/>
                    <a:pt x="10800" y="0"/>
                    <a:pt x="10800" y="0"/>
                  </a:cubicBezTo>
                  <a:cubicBezTo>
                    <a:pt x="10800" y="0"/>
                    <a:pt x="10800" y="1"/>
                    <a:pt x="10800" y="1"/>
                  </a:cubicBezTo>
                  <a:cubicBezTo>
                    <a:pt x="4835" y="1"/>
                    <a:pt x="0" y="4836"/>
                    <a:pt x="0" y="10800"/>
                  </a:cubicBezTo>
                  <a:cubicBezTo>
                    <a:pt x="0" y="16765"/>
                    <a:pt x="4835" y="21600"/>
                    <a:pt x="10800" y="21600"/>
                  </a:cubicBezTo>
                  <a:cubicBezTo>
                    <a:pt x="16765" y="21600"/>
                    <a:pt x="21600" y="16765"/>
                    <a:pt x="21600" y="10800"/>
                  </a:cubicBezTo>
                  <a:cubicBezTo>
                    <a:pt x="21600" y="4836"/>
                    <a:pt x="16765" y="1"/>
                    <a:pt x="10800" y="1"/>
                  </a:cubicBezTo>
                </a:path>
              </a:pathLst>
            </a:custGeom>
            <a:solidFill>
              <a:schemeClr val="bg1"/>
            </a:solidFill>
            <a:ln w="12700">
              <a:miter lim="400000"/>
            </a:ln>
          </p:spPr>
          <p:txBody>
            <a:bodyPr lIns="38100" tIns="38100" rIns="38100" bIns="38100" anchor="ctr"/>
            <a:lstStyle/>
            <a:p>
              <a:endParaRPr>
                <a:solidFill>
                  <a:prstClr val="black"/>
                </a:solidFill>
                <a:latin typeface="Public Sans" pitchFamily="2" charset="0"/>
              </a:endParaRPr>
            </a:p>
          </p:txBody>
        </p:sp>
      </p:grpSp>
      <p:sp>
        <p:nvSpPr>
          <p:cNvPr id="2" name="Rectangle 1">
            <a:extLst>
              <a:ext uri="{FF2B5EF4-FFF2-40B4-BE49-F238E27FC236}">
                <a16:creationId xmlns:a16="http://schemas.microsoft.com/office/drawing/2014/main" id="{8FC9F948-D5A2-93FD-3837-E1ABF0F11A88}"/>
              </a:ext>
            </a:extLst>
          </p:cNvPr>
          <p:cNvSpPr/>
          <p:nvPr/>
        </p:nvSpPr>
        <p:spPr>
          <a:xfrm>
            <a:off x="2064157" y="3722491"/>
            <a:ext cx="15390564" cy="5588482"/>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5289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9AC80E-59F7-452A-305F-EB16241ED468}"/>
              </a:ext>
            </a:extLst>
          </p:cNvPr>
          <p:cNvGraphicFramePr/>
          <p:nvPr>
            <p:extLst>
              <p:ext uri="{D42A27DB-BD31-4B8C-83A1-F6EECF244321}">
                <p14:modId xmlns:p14="http://schemas.microsoft.com/office/powerpoint/2010/main" val="4177799716"/>
              </p:ext>
            </p:extLst>
          </p:nvPr>
        </p:nvGraphicFramePr>
        <p:xfrm>
          <a:off x="5280777" y="2048074"/>
          <a:ext cx="8148350" cy="5432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994DC5F1-2571-1EFE-0430-9E606309FF08}"/>
              </a:ext>
            </a:extLst>
          </p:cNvPr>
          <p:cNvGrpSpPr/>
          <p:nvPr/>
        </p:nvGrpSpPr>
        <p:grpSpPr>
          <a:xfrm>
            <a:off x="8919986" y="1363774"/>
            <a:ext cx="875846" cy="865871"/>
            <a:chOff x="9202177" y="2187223"/>
            <a:chExt cx="875846" cy="865871"/>
          </a:xfrm>
        </p:grpSpPr>
        <p:sp>
          <p:nvSpPr>
            <p:cNvPr id="7" name="Speech Bubble: Oval 6">
              <a:extLst>
                <a:ext uri="{FF2B5EF4-FFF2-40B4-BE49-F238E27FC236}">
                  <a16:creationId xmlns:a16="http://schemas.microsoft.com/office/drawing/2014/main" id="{3FA3A40E-3EDC-4471-92E0-C54A917E105E}"/>
                </a:ext>
              </a:extLst>
            </p:cNvPr>
            <p:cNvSpPr/>
            <p:nvPr/>
          </p:nvSpPr>
          <p:spPr>
            <a:xfrm rot="20459013">
              <a:off x="9202177" y="2187223"/>
              <a:ext cx="875846" cy="865871"/>
            </a:xfrm>
            <a:prstGeom prst="wedgeEllipseCallout">
              <a:avLst>
                <a:gd name="adj1" fmla="val -20152"/>
                <a:gd name="adj2" fmla="val 6011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8" name="Oval 7">
              <a:extLst>
                <a:ext uri="{FF2B5EF4-FFF2-40B4-BE49-F238E27FC236}">
                  <a16:creationId xmlns:a16="http://schemas.microsoft.com/office/drawing/2014/main" id="{577F6061-DEBB-E42A-6418-6D8E109FD4F0}"/>
                </a:ext>
              </a:extLst>
            </p:cNvPr>
            <p:cNvSpPr/>
            <p:nvPr/>
          </p:nvSpPr>
          <p:spPr>
            <a:xfrm rot="3918557">
              <a:off x="9331457" y="2311516"/>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sp>
        <p:nvSpPr>
          <p:cNvPr id="9" name="Oval 8">
            <a:extLst>
              <a:ext uri="{FF2B5EF4-FFF2-40B4-BE49-F238E27FC236}">
                <a16:creationId xmlns:a16="http://schemas.microsoft.com/office/drawing/2014/main" id="{15646EA2-4AE0-4103-A066-E2BF0D61304B}"/>
              </a:ext>
            </a:extLst>
          </p:cNvPr>
          <p:cNvSpPr/>
          <p:nvPr/>
        </p:nvSpPr>
        <p:spPr>
          <a:xfrm>
            <a:off x="7776541" y="3091920"/>
            <a:ext cx="3162731" cy="3162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C45C86E5-E6EC-D627-65B7-DB67449532F9}"/>
              </a:ext>
            </a:extLst>
          </p:cNvPr>
          <p:cNvGrpSpPr/>
          <p:nvPr/>
        </p:nvGrpSpPr>
        <p:grpSpPr>
          <a:xfrm>
            <a:off x="11210641" y="2504132"/>
            <a:ext cx="875846" cy="865871"/>
            <a:chOff x="11492832" y="3327581"/>
            <a:chExt cx="875846" cy="865871"/>
          </a:xfrm>
        </p:grpSpPr>
        <p:sp>
          <p:nvSpPr>
            <p:cNvPr id="11" name="Speech Bubble: Oval 10">
              <a:extLst>
                <a:ext uri="{FF2B5EF4-FFF2-40B4-BE49-F238E27FC236}">
                  <a16:creationId xmlns:a16="http://schemas.microsoft.com/office/drawing/2014/main" id="{BCB0095E-5D56-C06F-F200-74F7E10EE7E2}"/>
                </a:ext>
              </a:extLst>
            </p:cNvPr>
            <p:cNvSpPr/>
            <p:nvPr/>
          </p:nvSpPr>
          <p:spPr>
            <a:xfrm rot="2213000">
              <a:off x="11492832" y="3327581"/>
              <a:ext cx="875846" cy="865871"/>
            </a:xfrm>
            <a:prstGeom prst="wedgeEllipseCallout">
              <a:avLst>
                <a:gd name="adj1" fmla="val -20152"/>
                <a:gd name="adj2" fmla="val 60116"/>
              </a:avLst>
            </a:prstGeom>
            <a:solidFill>
              <a:srgbClr val="6C3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12" name="Oval 11">
              <a:extLst>
                <a:ext uri="{FF2B5EF4-FFF2-40B4-BE49-F238E27FC236}">
                  <a16:creationId xmlns:a16="http://schemas.microsoft.com/office/drawing/2014/main" id="{59B9627F-2507-0A6F-D426-3DCD287D5793}"/>
                </a:ext>
              </a:extLst>
            </p:cNvPr>
            <p:cNvSpPr/>
            <p:nvPr/>
          </p:nvSpPr>
          <p:spPr>
            <a:xfrm rot="7272544">
              <a:off x="11622112" y="3451874"/>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sp>
        <p:nvSpPr>
          <p:cNvPr id="13" name="Speech Bubble: Oval 12">
            <a:extLst>
              <a:ext uri="{FF2B5EF4-FFF2-40B4-BE49-F238E27FC236}">
                <a16:creationId xmlns:a16="http://schemas.microsoft.com/office/drawing/2014/main" id="{918513A1-9E9B-1FF1-FD8B-8630C82BDFE5}"/>
              </a:ext>
            </a:extLst>
          </p:cNvPr>
          <p:cNvSpPr/>
          <p:nvPr/>
        </p:nvSpPr>
        <p:spPr>
          <a:xfrm rot="5750694">
            <a:off x="11703433" y="5059589"/>
            <a:ext cx="844002" cy="787064"/>
          </a:xfrm>
          <a:prstGeom prst="wedgeEllipseCallout">
            <a:avLst>
              <a:gd name="adj1" fmla="val -20152"/>
              <a:gd name="adj2" fmla="val 6011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14" name="Oval 13">
            <a:extLst>
              <a:ext uri="{FF2B5EF4-FFF2-40B4-BE49-F238E27FC236}">
                <a16:creationId xmlns:a16="http://schemas.microsoft.com/office/drawing/2014/main" id="{2F46F4BC-4142-2665-8539-0569925BC1B9}"/>
              </a:ext>
            </a:extLst>
          </p:cNvPr>
          <p:cNvSpPr/>
          <p:nvPr/>
        </p:nvSpPr>
        <p:spPr>
          <a:xfrm rot="10810238">
            <a:off x="11839822" y="5159677"/>
            <a:ext cx="561104" cy="5948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nvGrpSpPr>
          <p:cNvPr id="15" name="Group 14">
            <a:extLst>
              <a:ext uri="{FF2B5EF4-FFF2-40B4-BE49-F238E27FC236}">
                <a16:creationId xmlns:a16="http://schemas.microsoft.com/office/drawing/2014/main" id="{0B20B270-9D36-7BB4-9800-52C0791A8905}"/>
              </a:ext>
            </a:extLst>
          </p:cNvPr>
          <p:cNvGrpSpPr/>
          <p:nvPr/>
        </p:nvGrpSpPr>
        <p:grpSpPr>
          <a:xfrm>
            <a:off x="10185685" y="6883853"/>
            <a:ext cx="875846" cy="865871"/>
            <a:chOff x="10467876" y="7707302"/>
            <a:chExt cx="875846" cy="865871"/>
          </a:xfrm>
        </p:grpSpPr>
        <p:sp>
          <p:nvSpPr>
            <p:cNvPr id="16" name="Speech Bubble: Oval 15">
              <a:extLst>
                <a:ext uri="{FF2B5EF4-FFF2-40B4-BE49-F238E27FC236}">
                  <a16:creationId xmlns:a16="http://schemas.microsoft.com/office/drawing/2014/main" id="{83B53F26-CD67-F0C6-26F5-E012B7F09304}"/>
                </a:ext>
              </a:extLst>
            </p:cNvPr>
            <p:cNvSpPr/>
            <p:nvPr/>
          </p:nvSpPr>
          <p:spPr>
            <a:xfrm rot="8120692">
              <a:off x="10467876" y="7707302"/>
              <a:ext cx="875846" cy="865871"/>
            </a:xfrm>
            <a:prstGeom prst="wedgeEllipseCallout">
              <a:avLst>
                <a:gd name="adj1" fmla="val -20152"/>
                <a:gd name="adj2" fmla="val 60116"/>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dirty="0">
                <a:solidFill>
                  <a:prstClr val="white"/>
                </a:solidFill>
                <a:latin typeface="Public Sans"/>
              </a:endParaRPr>
            </a:p>
          </p:txBody>
        </p:sp>
        <p:sp>
          <p:nvSpPr>
            <p:cNvPr id="17" name="Oval 16">
              <a:extLst>
                <a:ext uri="{FF2B5EF4-FFF2-40B4-BE49-F238E27FC236}">
                  <a16:creationId xmlns:a16="http://schemas.microsoft.com/office/drawing/2014/main" id="{53B4843F-DAD2-7189-1CB8-1E9A4D65E645}"/>
                </a:ext>
              </a:extLst>
            </p:cNvPr>
            <p:cNvSpPr/>
            <p:nvPr/>
          </p:nvSpPr>
          <p:spPr>
            <a:xfrm rot="13180236">
              <a:off x="10597156" y="7831595"/>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grpSp>
        <p:nvGrpSpPr>
          <p:cNvPr id="18" name="Group 17">
            <a:extLst>
              <a:ext uri="{FF2B5EF4-FFF2-40B4-BE49-F238E27FC236}">
                <a16:creationId xmlns:a16="http://schemas.microsoft.com/office/drawing/2014/main" id="{20B162D3-8F26-2C1F-1E37-25B9996F7AA5}"/>
              </a:ext>
            </a:extLst>
          </p:cNvPr>
          <p:cNvGrpSpPr/>
          <p:nvPr/>
        </p:nvGrpSpPr>
        <p:grpSpPr>
          <a:xfrm>
            <a:off x="6675285" y="2414382"/>
            <a:ext cx="865871" cy="875846"/>
            <a:chOff x="6957476" y="3237831"/>
            <a:chExt cx="865871" cy="875846"/>
          </a:xfrm>
        </p:grpSpPr>
        <p:sp>
          <p:nvSpPr>
            <p:cNvPr id="19" name="Speech Bubble: Oval 18">
              <a:extLst>
                <a:ext uri="{FF2B5EF4-FFF2-40B4-BE49-F238E27FC236}">
                  <a16:creationId xmlns:a16="http://schemas.microsoft.com/office/drawing/2014/main" id="{E2023C8B-53DF-965B-17EF-45BEE85DE1E9}"/>
                </a:ext>
              </a:extLst>
            </p:cNvPr>
            <p:cNvSpPr/>
            <p:nvPr/>
          </p:nvSpPr>
          <p:spPr>
            <a:xfrm rot="17591326">
              <a:off x="6952489" y="3242818"/>
              <a:ext cx="875846" cy="865871"/>
            </a:xfrm>
            <a:prstGeom prst="wedgeEllipseCallout">
              <a:avLst>
                <a:gd name="adj1" fmla="val -20152"/>
                <a:gd name="adj2" fmla="val 6011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20" name="Oval 19">
              <a:extLst>
                <a:ext uri="{FF2B5EF4-FFF2-40B4-BE49-F238E27FC236}">
                  <a16:creationId xmlns:a16="http://schemas.microsoft.com/office/drawing/2014/main" id="{2894507D-1709-4767-520A-33AD5A99A93F}"/>
                </a:ext>
              </a:extLst>
            </p:cNvPr>
            <p:cNvSpPr/>
            <p:nvPr/>
          </p:nvSpPr>
          <p:spPr>
            <a:xfrm rot="1050870">
              <a:off x="7081769" y="3367111"/>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dirty="0">
                <a:solidFill>
                  <a:prstClr val="white"/>
                </a:solidFill>
                <a:latin typeface="Public Sans"/>
              </a:endParaRPr>
            </a:p>
          </p:txBody>
        </p:sp>
      </p:grpSp>
      <p:grpSp>
        <p:nvGrpSpPr>
          <p:cNvPr id="21" name="Group 20">
            <a:extLst>
              <a:ext uri="{FF2B5EF4-FFF2-40B4-BE49-F238E27FC236}">
                <a16:creationId xmlns:a16="http://schemas.microsoft.com/office/drawing/2014/main" id="{AFE20F50-0206-EDE6-8CAB-BA47FF6D9A67}"/>
              </a:ext>
            </a:extLst>
          </p:cNvPr>
          <p:cNvGrpSpPr/>
          <p:nvPr/>
        </p:nvGrpSpPr>
        <p:grpSpPr>
          <a:xfrm>
            <a:off x="6098066" y="4925418"/>
            <a:ext cx="865871" cy="875846"/>
            <a:chOff x="6380257" y="5748867"/>
            <a:chExt cx="865871" cy="875846"/>
          </a:xfrm>
        </p:grpSpPr>
        <p:sp>
          <p:nvSpPr>
            <p:cNvPr id="22" name="Speech Bubble: Oval 21">
              <a:extLst>
                <a:ext uri="{FF2B5EF4-FFF2-40B4-BE49-F238E27FC236}">
                  <a16:creationId xmlns:a16="http://schemas.microsoft.com/office/drawing/2014/main" id="{68377969-CE8D-4BDA-F774-FA232E838D1B}"/>
                </a:ext>
              </a:extLst>
            </p:cNvPr>
            <p:cNvSpPr/>
            <p:nvPr/>
          </p:nvSpPr>
          <p:spPr>
            <a:xfrm rot="14094119">
              <a:off x="6375270" y="5753854"/>
              <a:ext cx="875846" cy="865871"/>
            </a:xfrm>
            <a:prstGeom prst="wedgeEllipseCallout">
              <a:avLst>
                <a:gd name="adj1" fmla="val -20152"/>
                <a:gd name="adj2" fmla="val 60116"/>
              </a:avLst>
            </a:prstGeom>
            <a:solidFill>
              <a:srgbClr val="5F3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sp>
          <p:nvSpPr>
            <p:cNvPr id="23" name="Oval 22">
              <a:extLst>
                <a:ext uri="{FF2B5EF4-FFF2-40B4-BE49-F238E27FC236}">
                  <a16:creationId xmlns:a16="http://schemas.microsoft.com/office/drawing/2014/main" id="{8E0493B3-41C0-AEBB-5A5C-8851F01FC7F5}"/>
                </a:ext>
              </a:extLst>
            </p:cNvPr>
            <p:cNvSpPr/>
            <p:nvPr/>
          </p:nvSpPr>
          <p:spPr>
            <a:xfrm rot="19153663">
              <a:off x="6504550" y="5878147"/>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grpSp>
        <p:nvGrpSpPr>
          <p:cNvPr id="24" name="Group 23">
            <a:extLst>
              <a:ext uri="{FF2B5EF4-FFF2-40B4-BE49-F238E27FC236}">
                <a16:creationId xmlns:a16="http://schemas.microsoft.com/office/drawing/2014/main" id="{496381FE-2369-9EEA-F233-E9E8F6D7531D}"/>
              </a:ext>
            </a:extLst>
          </p:cNvPr>
          <p:cNvGrpSpPr/>
          <p:nvPr/>
        </p:nvGrpSpPr>
        <p:grpSpPr>
          <a:xfrm>
            <a:off x="7614921" y="6821318"/>
            <a:ext cx="875846" cy="865871"/>
            <a:chOff x="7897112" y="7644767"/>
            <a:chExt cx="875846" cy="865871"/>
          </a:xfrm>
        </p:grpSpPr>
        <p:sp>
          <p:nvSpPr>
            <p:cNvPr id="25" name="Speech Bubble: Oval 24">
              <a:extLst>
                <a:ext uri="{FF2B5EF4-FFF2-40B4-BE49-F238E27FC236}">
                  <a16:creationId xmlns:a16="http://schemas.microsoft.com/office/drawing/2014/main" id="{ABA5E021-4693-A5E4-FABC-B6F282F21399}"/>
                </a:ext>
              </a:extLst>
            </p:cNvPr>
            <p:cNvSpPr/>
            <p:nvPr/>
          </p:nvSpPr>
          <p:spPr>
            <a:xfrm rot="11570342">
              <a:off x="7897112" y="7644767"/>
              <a:ext cx="875846" cy="865871"/>
            </a:xfrm>
            <a:prstGeom prst="wedgeEllipseCallout">
              <a:avLst>
                <a:gd name="adj1" fmla="val -20152"/>
                <a:gd name="adj2" fmla="val 601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dirty="0">
                <a:solidFill>
                  <a:prstClr val="white"/>
                </a:solidFill>
                <a:latin typeface="Public Sans"/>
              </a:endParaRPr>
            </a:p>
          </p:txBody>
        </p:sp>
        <p:sp>
          <p:nvSpPr>
            <p:cNvPr id="26" name="Oval 25">
              <a:extLst>
                <a:ext uri="{FF2B5EF4-FFF2-40B4-BE49-F238E27FC236}">
                  <a16:creationId xmlns:a16="http://schemas.microsoft.com/office/drawing/2014/main" id="{93BC04BC-A2BF-939F-D0AC-916AE8E59E87}"/>
                </a:ext>
              </a:extLst>
            </p:cNvPr>
            <p:cNvSpPr/>
            <p:nvPr/>
          </p:nvSpPr>
          <p:spPr>
            <a:xfrm rot="16629886">
              <a:off x="8026392" y="7769060"/>
              <a:ext cx="617286" cy="617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AU" sz="1800">
                <a:solidFill>
                  <a:prstClr val="white"/>
                </a:solidFill>
                <a:latin typeface="Public Sans"/>
              </a:endParaRPr>
            </a:p>
          </p:txBody>
        </p:sp>
      </p:grpSp>
      <p:pic>
        <p:nvPicPr>
          <p:cNvPr id="27" name="Graphic 26" descr="Police male with solid fill">
            <a:extLst>
              <a:ext uri="{FF2B5EF4-FFF2-40B4-BE49-F238E27FC236}">
                <a16:creationId xmlns:a16="http://schemas.microsoft.com/office/drawing/2014/main" id="{C247678C-84E4-5B8C-5B72-8C819D222D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2198" y="2686927"/>
            <a:ext cx="521188" cy="521188"/>
          </a:xfrm>
          <a:prstGeom prst="rect">
            <a:avLst/>
          </a:prstGeom>
        </p:spPr>
      </p:pic>
      <p:sp>
        <p:nvSpPr>
          <p:cNvPr id="34" name="TextBox 33">
            <a:extLst>
              <a:ext uri="{FF2B5EF4-FFF2-40B4-BE49-F238E27FC236}">
                <a16:creationId xmlns:a16="http://schemas.microsoft.com/office/drawing/2014/main" id="{A8BF5F55-BC9A-3666-58C7-50B2522ABB47}"/>
              </a:ext>
            </a:extLst>
          </p:cNvPr>
          <p:cNvSpPr txBox="1"/>
          <p:nvPr/>
        </p:nvSpPr>
        <p:spPr>
          <a:xfrm>
            <a:off x="9941816" y="1236886"/>
            <a:ext cx="5733422" cy="892552"/>
          </a:xfrm>
          <a:prstGeom prst="rect">
            <a:avLst/>
          </a:prstGeom>
          <a:noFill/>
        </p:spPr>
        <p:txBody>
          <a:bodyPr wrap="square">
            <a:spAutoFit/>
          </a:bodyPr>
          <a:lstStyle/>
          <a:p>
            <a:pPr marL="342900" indent="-342900">
              <a:buFont typeface="+mj-lt"/>
              <a:buAutoNum type="arabicPeriod"/>
            </a:pPr>
            <a:r>
              <a:rPr lang="en-AU" sz="2600" b="1" dirty="0">
                <a:solidFill>
                  <a:srgbClr val="2E75B6"/>
                </a:solidFill>
                <a:latin typeface="Public Sans" pitchFamily="2" charset="0"/>
              </a:rPr>
              <a:t>Offender is an adult</a:t>
            </a:r>
            <a:br>
              <a:rPr lang="en-AU" sz="2600" dirty="0">
                <a:latin typeface="Public Sans" pitchFamily="2" charset="0"/>
              </a:rPr>
            </a:br>
            <a:endParaRPr lang="en-AU" sz="2600" dirty="0">
              <a:latin typeface="Public Sans" pitchFamily="2" charset="0"/>
            </a:endParaRPr>
          </a:p>
        </p:txBody>
      </p:sp>
      <p:sp>
        <p:nvSpPr>
          <p:cNvPr id="35" name="TextBox 34">
            <a:extLst>
              <a:ext uri="{FF2B5EF4-FFF2-40B4-BE49-F238E27FC236}">
                <a16:creationId xmlns:a16="http://schemas.microsoft.com/office/drawing/2014/main" id="{C53B42D9-1A93-544C-EE6F-1647780C6FED}"/>
              </a:ext>
            </a:extLst>
          </p:cNvPr>
          <p:cNvSpPr txBox="1"/>
          <p:nvPr/>
        </p:nvSpPr>
        <p:spPr>
          <a:xfrm>
            <a:off x="12072469" y="2395522"/>
            <a:ext cx="4027561" cy="1292662"/>
          </a:xfrm>
          <a:prstGeom prst="rect">
            <a:avLst/>
          </a:prstGeom>
          <a:noFill/>
        </p:spPr>
        <p:txBody>
          <a:bodyPr wrap="square">
            <a:spAutoFit/>
          </a:bodyPr>
          <a:lstStyle/>
          <a:p>
            <a:pPr marL="457200" indent="-457200">
              <a:buFont typeface="+mj-lt"/>
              <a:buAutoNum type="arabicPeriod" startAt="2"/>
            </a:pPr>
            <a:r>
              <a:rPr lang="en-AU" sz="2600" b="1" dirty="0">
                <a:solidFill>
                  <a:srgbClr val="6C3F87"/>
                </a:solidFill>
                <a:latin typeface="Public Sans" pitchFamily="2" charset="0"/>
              </a:rPr>
              <a:t>No prior drug, violent or sexual offences</a:t>
            </a:r>
            <a:br>
              <a:rPr lang="en-AU" sz="2600" dirty="0">
                <a:latin typeface="Public Sans" pitchFamily="2" charset="0"/>
              </a:rPr>
            </a:br>
            <a:endParaRPr lang="en-AU" sz="2600" dirty="0">
              <a:latin typeface="Public Sans" pitchFamily="2" charset="0"/>
            </a:endParaRPr>
          </a:p>
        </p:txBody>
      </p:sp>
      <p:sp>
        <p:nvSpPr>
          <p:cNvPr id="36" name="TextBox 35">
            <a:extLst>
              <a:ext uri="{FF2B5EF4-FFF2-40B4-BE49-F238E27FC236}">
                <a16:creationId xmlns:a16="http://schemas.microsoft.com/office/drawing/2014/main" id="{2B50EBA4-39EF-71B7-304A-6DF6E3711CED}"/>
              </a:ext>
            </a:extLst>
          </p:cNvPr>
          <p:cNvSpPr txBox="1"/>
          <p:nvPr/>
        </p:nvSpPr>
        <p:spPr>
          <a:xfrm>
            <a:off x="12479604" y="4942256"/>
            <a:ext cx="3072845" cy="1292662"/>
          </a:xfrm>
          <a:prstGeom prst="rect">
            <a:avLst/>
          </a:prstGeom>
          <a:noFill/>
        </p:spPr>
        <p:txBody>
          <a:bodyPr wrap="square">
            <a:spAutoFit/>
          </a:bodyPr>
          <a:lstStyle/>
          <a:p>
            <a:pPr marL="457200" indent="-457200">
              <a:buFont typeface="+mj-lt"/>
              <a:buAutoNum type="arabicPeriod" startAt="3"/>
            </a:pPr>
            <a:r>
              <a:rPr lang="en-AU" sz="2600" b="1" dirty="0">
                <a:solidFill>
                  <a:srgbClr val="843C0C"/>
                </a:solidFill>
                <a:latin typeface="Public Sans" pitchFamily="2" charset="0"/>
              </a:rPr>
              <a:t>No concurrent offences</a:t>
            </a:r>
            <a:br>
              <a:rPr lang="en-AU" sz="2600" dirty="0">
                <a:latin typeface="Public Sans" pitchFamily="2" charset="0"/>
              </a:rPr>
            </a:br>
            <a:endParaRPr lang="en-AU" sz="2600" dirty="0">
              <a:latin typeface="Public Sans" pitchFamily="2" charset="0"/>
            </a:endParaRPr>
          </a:p>
        </p:txBody>
      </p:sp>
      <p:sp>
        <p:nvSpPr>
          <p:cNvPr id="37" name="TextBox 36">
            <a:extLst>
              <a:ext uri="{FF2B5EF4-FFF2-40B4-BE49-F238E27FC236}">
                <a16:creationId xmlns:a16="http://schemas.microsoft.com/office/drawing/2014/main" id="{7003F4F9-0121-F686-474C-119615354901}"/>
              </a:ext>
            </a:extLst>
          </p:cNvPr>
          <p:cNvSpPr txBox="1"/>
          <p:nvPr/>
        </p:nvSpPr>
        <p:spPr>
          <a:xfrm>
            <a:off x="11038444" y="6833409"/>
            <a:ext cx="3732633" cy="892552"/>
          </a:xfrm>
          <a:prstGeom prst="rect">
            <a:avLst/>
          </a:prstGeom>
          <a:noFill/>
        </p:spPr>
        <p:txBody>
          <a:bodyPr wrap="square">
            <a:spAutoFit/>
          </a:bodyPr>
          <a:lstStyle/>
          <a:p>
            <a:pPr marL="457200" indent="-457200">
              <a:buFont typeface="+mj-lt"/>
              <a:buAutoNum type="arabicPeriod" startAt="4"/>
            </a:pPr>
            <a:r>
              <a:rPr lang="en-AU" sz="2600" b="1" dirty="0">
                <a:solidFill>
                  <a:srgbClr val="FF5050"/>
                </a:solidFill>
                <a:latin typeface="Public Sans" pitchFamily="2" charset="0"/>
              </a:rPr>
              <a:t>Less than 2 prior cannabis cautions</a:t>
            </a:r>
            <a:endParaRPr lang="en-AU" sz="2600" dirty="0">
              <a:latin typeface="Public Sans" pitchFamily="2" charset="0"/>
            </a:endParaRPr>
          </a:p>
        </p:txBody>
      </p:sp>
      <p:sp>
        <p:nvSpPr>
          <p:cNvPr id="38" name="TextBox 37">
            <a:extLst>
              <a:ext uri="{FF2B5EF4-FFF2-40B4-BE49-F238E27FC236}">
                <a16:creationId xmlns:a16="http://schemas.microsoft.com/office/drawing/2014/main" id="{2067142D-D336-0D39-08AD-94382621B26D}"/>
              </a:ext>
            </a:extLst>
          </p:cNvPr>
          <p:cNvSpPr txBox="1"/>
          <p:nvPr/>
        </p:nvSpPr>
        <p:spPr>
          <a:xfrm>
            <a:off x="4317964" y="7168526"/>
            <a:ext cx="2934284" cy="1292662"/>
          </a:xfrm>
          <a:prstGeom prst="rect">
            <a:avLst/>
          </a:prstGeom>
          <a:noFill/>
        </p:spPr>
        <p:txBody>
          <a:bodyPr wrap="square">
            <a:spAutoFit/>
          </a:bodyPr>
          <a:lstStyle/>
          <a:p>
            <a:pPr marL="457200" indent="-457200">
              <a:buFont typeface="+mj-lt"/>
              <a:buAutoNum type="arabicPeriod" startAt="5"/>
            </a:pPr>
            <a:r>
              <a:rPr lang="en-AU" sz="2600" b="1" dirty="0">
                <a:solidFill>
                  <a:srgbClr val="00B050"/>
                </a:solidFill>
                <a:latin typeface="Public Sans" pitchFamily="2" charset="0"/>
              </a:rPr>
              <a:t>Less than 15g of cannabis </a:t>
            </a:r>
            <a:br>
              <a:rPr lang="en-AU" sz="2600" dirty="0">
                <a:latin typeface="Public Sans" pitchFamily="2" charset="0"/>
              </a:rPr>
            </a:br>
            <a:endParaRPr lang="en-AU" sz="2600" dirty="0">
              <a:latin typeface="Public Sans" pitchFamily="2" charset="0"/>
            </a:endParaRPr>
          </a:p>
        </p:txBody>
      </p:sp>
      <p:sp>
        <p:nvSpPr>
          <p:cNvPr id="39" name="TextBox 38">
            <a:extLst>
              <a:ext uri="{FF2B5EF4-FFF2-40B4-BE49-F238E27FC236}">
                <a16:creationId xmlns:a16="http://schemas.microsoft.com/office/drawing/2014/main" id="{EE1A9427-9D33-ADC9-ED22-C345882505A8}"/>
              </a:ext>
            </a:extLst>
          </p:cNvPr>
          <p:cNvSpPr txBox="1"/>
          <p:nvPr/>
        </p:nvSpPr>
        <p:spPr>
          <a:xfrm>
            <a:off x="2609874" y="4678809"/>
            <a:ext cx="3862710" cy="1292662"/>
          </a:xfrm>
          <a:prstGeom prst="rect">
            <a:avLst/>
          </a:prstGeom>
          <a:noFill/>
        </p:spPr>
        <p:txBody>
          <a:bodyPr wrap="square">
            <a:spAutoFit/>
          </a:bodyPr>
          <a:lstStyle/>
          <a:p>
            <a:pPr marL="457200" indent="-457200">
              <a:buFont typeface="+mj-lt"/>
              <a:buAutoNum type="arabicPeriod" startAt="6"/>
            </a:pPr>
            <a:r>
              <a:rPr lang="en-AU" sz="2600" b="1" dirty="0">
                <a:solidFill>
                  <a:srgbClr val="5F3F1F"/>
                </a:solidFill>
                <a:latin typeface="Public Sans" pitchFamily="2" charset="0"/>
              </a:rPr>
              <a:t>Offender consents to caution</a:t>
            </a:r>
            <a:br>
              <a:rPr lang="en-AU" sz="2600" dirty="0">
                <a:latin typeface="Public Sans" pitchFamily="2" charset="0"/>
              </a:rPr>
            </a:br>
            <a:endParaRPr lang="en-AU" sz="2600" dirty="0">
              <a:latin typeface="Public Sans" pitchFamily="2" charset="0"/>
            </a:endParaRPr>
          </a:p>
        </p:txBody>
      </p:sp>
      <p:sp>
        <p:nvSpPr>
          <p:cNvPr id="40" name="TextBox 39">
            <a:extLst>
              <a:ext uri="{FF2B5EF4-FFF2-40B4-BE49-F238E27FC236}">
                <a16:creationId xmlns:a16="http://schemas.microsoft.com/office/drawing/2014/main" id="{27CA711C-809E-0DA2-5FD4-F4772641C0E3}"/>
              </a:ext>
            </a:extLst>
          </p:cNvPr>
          <p:cNvSpPr txBox="1"/>
          <p:nvPr/>
        </p:nvSpPr>
        <p:spPr>
          <a:xfrm>
            <a:off x="2677262" y="2396282"/>
            <a:ext cx="4124013" cy="1292662"/>
          </a:xfrm>
          <a:prstGeom prst="rect">
            <a:avLst/>
          </a:prstGeom>
          <a:noFill/>
        </p:spPr>
        <p:txBody>
          <a:bodyPr wrap="square">
            <a:spAutoFit/>
          </a:bodyPr>
          <a:lstStyle/>
          <a:p>
            <a:pPr marL="457200" indent="-457200">
              <a:buFont typeface="+mj-lt"/>
              <a:buAutoNum type="arabicPeriod" startAt="7"/>
            </a:pPr>
            <a:r>
              <a:rPr lang="en-AU" sz="2600" b="1" dirty="0">
                <a:solidFill>
                  <a:schemeClr val="accent4">
                    <a:lumMod val="75000"/>
                  </a:schemeClr>
                </a:solidFill>
                <a:latin typeface="Public Sans" pitchFamily="2" charset="0"/>
              </a:rPr>
              <a:t>Offender’s identity can be confirmed</a:t>
            </a:r>
            <a:br>
              <a:rPr lang="en-AU" sz="2600" dirty="0">
                <a:latin typeface="Public Sans" pitchFamily="2" charset="0"/>
              </a:rPr>
            </a:br>
            <a:endParaRPr lang="en-AU" sz="2600" dirty="0">
              <a:latin typeface="Public Sans" pitchFamily="2" charset="0"/>
            </a:endParaRPr>
          </a:p>
        </p:txBody>
      </p:sp>
      <p:sp>
        <p:nvSpPr>
          <p:cNvPr id="41" name="Oval 40">
            <a:extLst>
              <a:ext uri="{FF2B5EF4-FFF2-40B4-BE49-F238E27FC236}">
                <a16:creationId xmlns:a16="http://schemas.microsoft.com/office/drawing/2014/main" id="{BED8AC0E-8777-C4AD-D0AF-16D0B5CE24EA}"/>
              </a:ext>
            </a:extLst>
          </p:cNvPr>
          <p:cNvSpPr/>
          <p:nvPr/>
        </p:nvSpPr>
        <p:spPr>
          <a:xfrm>
            <a:off x="7404099" y="2724745"/>
            <a:ext cx="3923070" cy="3923070"/>
          </a:xfrm>
          <a:prstGeom prst="ellipse">
            <a:avLst/>
          </a:prstGeom>
          <a:solidFill>
            <a:srgbClr val="055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a:extLst>
              <a:ext uri="{FF2B5EF4-FFF2-40B4-BE49-F238E27FC236}">
                <a16:creationId xmlns:a16="http://schemas.microsoft.com/office/drawing/2014/main" id="{293F680A-99EA-E25B-043E-605205146510}"/>
              </a:ext>
            </a:extLst>
          </p:cNvPr>
          <p:cNvSpPr/>
          <p:nvPr/>
        </p:nvSpPr>
        <p:spPr>
          <a:xfrm>
            <a:off x="7784268" y="3104914"/>
            <a:ext cx="3162731" cy="31627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69CC6360-9A28-8A23-3610-94ACF5DEA498}"/>
              </a:ext>
            </a:extLst>
          </p:cNvPr>
          <p:cNvSpPr txBox="1"/>
          <p:nvPr/>
        </p:nvSpPr>
        <p:spPr>
          <a:xfrm>
            <a:off x="2377192" y="298290"/>
            <a:ext cx="15644108" cy="655436"/>
          </a:xfrm>
          <a:prstGeom prst="rect">
            <a:avLst/>
          </a:prstGeom>
          <a:noFill/>
        </p:spPr>
        <p:txBody>
          <a:bodyPr wrap="square" rtlCol="0">
            <a:spAutoFit/>
          </a:bodyPr>
          <a:lstStyle/>
          <a:p>
            <a:pPr>
              <a:lnSpc>
                <a:spcPct val="110000"/>
              </a:lnSpc>
            </a:pPr>
            <a:r>
              <a:rPr lang="en-US" sz="3600" b="1" dirty="0">
                <a:solidFill>
                  <a:srgbClr val="4F408E"/>
                </a:solidFill>
                <a:latin typeface="Public Sans" pitchFamily="2" charset="0"/>
                <a:ea typeface="Open Sans Semibold" panose="020B0706030804020204" pitchFamily="34" charset="0"/>
                <a:cs typeface="Arial" panose="020B0604020202020204" pitchFamily="34" charset="0"/>
              </a:rPr>
              <a:t>There are seven eligibility criteria for cannabis cautioning in NSW</a:t>
            </a:r>
          </a:p>
        </p:txBody>
      </p:sp>
      <p:pic>
        <p:nvPicPr>
          <p:cNvPr id="45" name="Graphic 44" descr="Gavel with solid fill">
            <a:extLst>
              <a:ext uri="{FF2B5EF4-FFF2-40B4-BE49-F238E27FC236}">
                <a16:creationId xmlns:a16="http://schemas.microsoft.com/office/drawing/2014/main" id="{B93BFFA1-310B-E808-EDC0-D5689B1B5D7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09451" y="1537659"/>
            <a:ext cx="457200" cy="457200"/>
          </a:xfrm>
          <a:prstGeom prst="rect">
            <a:avLst/>
          </a:prstGeom>
        </p:spPr>
      </p:pic>
      <p:pic>
        <p:nvPicPr>
          <p:cNvPr id="48" name="Graphic 47" descr="Gavel with solid fill">
            <a:extLst>
              <a:ext uri="{FF2B5EF4-FFF2-40B4-BE49-F238E27FC236}">
                <a16:creationId xmlns:a16="http://schemas.microsoft.com/office/drawing/2014/main" id="{1CDC810B-F97C-53D0-0362-02244129D9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91143" y="5183487"/>
            <a:ext cx="457200" cy="457200"/>
          </a:xfrm>
          <a:prstGeom prst="rect">
            <a:avLst/>
          </a:prstGeom>
        </p:spPr>
      </p:pic>
      <p:pic>
        <p:nvPicPr>
          <p:cNvPr id="56" name="Graphic 55" descr="Man outline">
            <a:extLst>
              <a:ext uri="{FF2B5EF4-FFF2-40B4-BE49-F238E27FC236}">
                <a16:creationId xmlns:a16="http://schemas.microsoft.com/office/drawing/2014/main" id="{F17A8BD4-57E6-9435-3BD7-9D9B1A62B73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39313" y="7013299"/>
            <a:ext cx="577299" cy="577299"/>
          </a:xfrm>
          <a:prstGeom prst="rect">
            <a:avLst/>
          </a:prstGeom>
        </p:spPr>
      </p:pic>
      <p:pic>
        <p:nvPicPr>
          <p:cNvPr id="58" name="Picture 57">
            <a:extLst>
              <a:ext uri="{FF2B5EF4-FFF2-40B4-BE49-F238E27FC236}">
                <a16:creationId xmlns:a16="http://schemas.microsoft.com/office/drawing/2014/main" id="{EB0EA6EC-BCED-493E-AAFF-2289FDE08C6E}"/>
              </a:ext>
            </a:extLst>
          </p:cNvPr>
          <p:cNvPicPr>
            <a:picLocks noChangeAspect="1"/>
          </p:cNvPicPr>
          <p:nvPr/>
        </p:nvPicPr>
        <p:blipFill>
          <a:blip r:embed="rId16"/>
          <a:stretch>
            <a:fillRect/>
          </a:stretch>
        </p:blipFill>
        <p:spPr>
          <a:xfrm>
            <a:off x="7530808" y="6755667"/>
            <a:ext cx="1045214" cy="940007"/>
          </a:xfrm>
          <a:prstGeom prst="rect">
            <a:avLst/>
          </a:prstGeom>
        </p:spPr>
      </p:pic>
      <p:pic>
        <p:nvPicPr>
          <p:cNvPr id="60" name="Graphic 59" descr="Document outline">
            <a:extLst>
              <a:ext uri="{FF2B5EF4-FFF2-40B4-BE49-F238E27FC236}">
                <a16:creationId xmlns:a16="http://schemas.microsoft.com/office/drawing/2014/main" id="{99589A82-B79A-E628-46D9-69AC69F3B89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75083" y="3473789"/>
            <a:ext cx="2166898" cy="2166898"/>
          </a:xfrm>
          <a:prstGeom prst="rect">
            <a:avLst/>
          </a:prstGeom>
        </p:spPr>
      </p:pic>
      <p:pic>
        <p:nvPicPr>
          <p:cNvPr id="62" name="Picture 61">
            <a:extLst>
              <a:ext uri="{FF2B5EF4-FFF2-40B4-BE49-F238E27FC236}">
                <a16:creationId xmlns:a16="http://schemas.microsoft.com/office/drawing/2014/main" id="{23835A45-EEB2-EEBF-D30B-C017428AAF57}"/>
              </a:ext>
            </a:extLst>
          </p:cNvPr>
          <p:cNvPicPr>
            <a:picLocks noChangeAspect="1"/>
          </p:cNvPicPr>
          <p:nvPr/>
        </p:nvPicPr>
        <p:blipFill>
          <a:blip r:embed="rId19"/>
          <a:stretch>
            <a:fillRect/>
          </a:stretch>
        </p:blipFill>
        <p:spPr>
          <a:xfrm>
            <a:off x="6368722" y="5131498"/>
            <a:ext cx="403567" cy="439543"/>
          </a:xfrm>
          <a:prstGeom prst="rect">
            <a:avLst/>
          </a:prstGeom>
        </p:spPr>
      </p:pic>
      <p:pic>
        <p:nvPicPr>
          <p:cNvPr id="2048" name="Graphic 2047" descr="Employee badge with solid fill">
            <a:extLst>
              <a:ext uri="{FF2B5EF4-FFF2-40B4-BE49-F238E27FC236}">
                <a16:creationId xmlns:a16="http://schemas.microsoft.com/office/drawing/2014/main" id="{EAF61626-DB1A-A2C3-BCF6-CC0982E3AD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21092" y="2548768"/>
            <a:ext cx="579286" cy="579286"/>
          </a:xfrm>
          <a:prstGeom prst="rect">
            <a:avLst/>
          </a:prstGeom>
        </p:spPr>
      </p:pic>
    </p:spTree>
    <p:extLst>
      <p:ext uri="{BB962C8B-B14F-4D97-AF65-F5344CB8AC3E}">
        <p14:creationId xmlns:p14="http://schemas.microsoft.com/office/powerpoint/2010/main" val="3921310129"/>
      </p:ext>
    </p:extLst>
  </p:cSld>
  <p:clrMapOvr>
    <a:masterClrMapping/>
  </p:clrMapOvr>
</p:sld>
</file>

<file path=ppt/theme/theme1.xml><?xml version="1.0" encoding="utf-8"?>
<a:theme xmlns:a="http://schemas.openxmlformats.org/drawingml/2006/main" name="BOCSAR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rtlCol="0">
        <a:spAutoFit/>
      </a:bodyPr>
      <a:lstStyle>
        <a:defPPr algn="ctr">
          <a:defRPr sz="2400" dirty="0" smtClean="0">
            <a:latin typeface="Public Sans"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BOCSAR-powerpoint_Final_StandardFonts" id="{623464A6-85F2-E04E-AE0E-AE068001096E}" vid="{CC362DEC-5824-794C-934E-E08E47981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105</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documentManagement>
</p:properties>
</file>

<file path=customXml/itemProps1.xml><?xml version="1.0" encoding="utf-8"?>
<ds:datastoreItem xmlns:ds="http://schemas.openxmlformats.org/officeDocument/2006/customXml" ds:itemID="{3D298FC2-D65A-45F4-8171-31CC205D757E}"/>
</file>

<file path=customXml/itemProps2.xml><?xml version="1.0" encoding="utf-8"?>
<ds:datastoreItem xmlns:ds="http://schemas.openxmlformats.org/officeDocument/2006/customXml" ds:itemID="{6F7B34D1-E797-4A0A-9291-3356C5E4A477}">
  <ds:schemaRefs>
    <ds:schemaRef ds:uri="http://schemas.microsoft.com/sharepoint/v3/contenttype/forms"/>
  </ds:schemaRefs>
</ds:datastoreItem>
</file>

<file path=customXml/itemProps3.xml><?xml version="1.0" encoding="utf-8"?>
<ds:datastoreItem xmlns:ds="http://schemas.openxmlformats.org/officeDocument/2006/customXml" ds:itemID="{68E3F5E5-D23E-4162-ACC9-68D823067D4D}">
  <ds:schemaRefs>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f86ab9d7-8ff5-4102-9962-fef83a0c0301"/>
    <ds:schemaRef ds:uri="6e19ad53-80e7-4e42-b24a-a4a625ecbc52"/>
  </ds:schemaRefs>
</ds:datastoreItem>
</file>

<file path=docProps/app.xml><?xml version="1.0" encoding="utf-8"?>
<Properties xmlns="http://schemas.openxmlformats.org/officeDocument/2006/extended-properties" xmlns:vt="http://schemas.openxmlformats.org/officeDocument/2006/docPropsVTypes">
  <Template>Results V3 Wide</Template>
  <TotalTime>7494</TotalTime>
  <Words>4256</Words>
  <Application>Microsoft Office PowerPoint</Application>
  <PresentationFormat>Custom</PresentationFormat>
  <Paragraphs>432</Paragraphs>
  <Slides>32</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Lato Regular</vt:lpstr>
      <vt:lpstr>Open Sans</vt:lpstr>
      <vt:lpstr>Open Sans Semibold</vt:lpstr>
      <vt:lpstr>Public Sans</vt:lpstr>
      <vt:lpstr>Public Sans (NSW) SemiBold</vt:lpstr>
      <vt:lpstr>Public Sans Black</vt:lpstr>
      <vt:lpstr>Public Sans Light</vt:lpstr>
      <vt:lpstr>Public Sans SemiBold</vt:lpstr>
      <vt:lpstr>Times New Roman</vt:lpstr>
      <vt:lpstr>Wingdings</vt:lpstr>
      <vt:lpstr>BOCSAR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Aboriginal Adults less likely to receive cannabis cautions?</dc:title>
  <dc:creator>Adam Teperski</dc:creator>
  <cp:lastModifiedBy>Elias Tannous</cp:lastModifiedBy>
  <cp:revision>99</cp:revision>
  <cp:lastPrinted>2023-08-14T13:35:31Z</cp:lastPrinted>
  <dcterms:created xsi:type="dcterms:W3CDTF">2022-08-09T06:09:43Z</dcterms:created>
  <dcterms:modified xsi:type="dcterms:W3CDTF">2023-08-14T22:23:15Z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bc56bdda6a6a44c48d8cfdd96ad4c1470">
    <vt:lpwstr>Report|55c057c3-5c13-4ca6-8dab-3fe1e0497fe2</vt:lpwstr>
  </property>
  <property fmtid="{D5CDD505-2E9C-101B-9397-08002B2CF9AE}" pid="4" name="Content tags">
    <vt:lpwstr>105;#Conference proceedings / Presentations|c21264d4-9564-4e41-9805-0fcb8759ef5a</vt:lpwstr>
  </property>
  <property fmtid="{D5CDD505-2E9C-101B-9397-08002B2CF9AE}" pid="5" name="DC.Type.DocType (JSMS">
    <vt:lpwstr>28;#Report|55c057c3-5c13-4ca6-8dab-3fe1e0497fe2</vt:lpwstr>
  </property>
</Properties>
</file>