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charts/style6.xml" ContentType="application/vnd.ms-office.chartstyle+xml"/>
  <Override PartName="/ppt/charts/colors6.xml" ContentType="application/vnd.ms-office.chartcolor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hart3.xml" ContentType="application/vnd.openxmlformats-officedocument.drawingml.chart+xml"/>
  <Override PartName="/ppt/charts/colors5.xml" ContentType="application/vnd.ms-office.chartcolorstyle+xml"/>
  <Override PartName="/ppt/charts/colors2.xml" ContentType="application/vnd.ms-office.chartcolorstyle+xml"/>
  <Override PartName="/ppt/charts/style3.xml" ContentType="application/vnd.ms-office.chartstyle+xml"/>
  <Override PartName="/ppt/charts/chart6.xml" ContentType="application/vnd.openxmlformats-officedocument.drawingml.chart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342" r:id="rId3"/>
    <p:sldId id="510" r:id="rId4"/>
    <p:sldId id="626" r:id="rId5"/>
    <p:sldId id="259" r:id="rId6"/>
    <p:sldId id="426" r:id="rId7"/>
    <p:sldId id="634" r:id="rId8"/>
    <p:sldId id="651" r:id="rId9"/>
    <p:sldId id="648" r:id="rId10"/>
    <p:sldId id="649" r:id="rId11"/>
    <p:sldId id="627" r:id="rId12"/>
    <p:sldId id="393" r:id="rId13"/>
    <p:sldId id="404" r:id="rId14"/>
    <p:sldId id="405" r:id="rId15"/>
    <p:sldId id="407" r:id="rId16"/>
    <p:sldId id="410" r:id="rId17"/>
    <p:sldId id="403" r:id="rId18"/>
    <p:sldId id="463" r:id="rId19"/>
    <p:sldId id="653" r:id="rId20"/>
    <p:sldId id="621" r:id="rId21"/>
    <p:sldId id="636" r:id="rId22"/>
    <p:sldId id="624" r:id="rId23"/>
    <p:sldId id="637" r:id="rId24"/>
    <p:sldId id="628" r:id="rId25"/>
    <p:sldId id="586" r:id="rId26"/>
    <p:sldId id="640" r:id="rId27"/>
    <p:sldId id="641" r:id="rId28"/>
    <p:sldId id="642" r:id="rId29"/>
    <p:sldId id="629" r:id="rId30"/>
    <p:sldId id="643" r:id="rId31"/>
    <p:sldId id="644" r:id="rId32"/>
    <p:sldId id="645" r:id="rId33"/>
    <p:sldId id="646" r:id="rId34"/>
    <p:sldId id="631" r:id="rId35"/>
    <p:sldId id="639" r:id="rId36"/>
    <p:sldId id="617" r:id="rId37"/>
    <p:sldId id="28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851" autoAdjust="0"/>
  </p:normalViewPr>
  <p:slideViewPr>
    <p:cSldViewPr snapToGrid="0">
      <p:cViewPr>
        <p:scale>
          <a:sx n="66" d="100"/>
          <a:sy n="66" d="100"/>
        </p:scale>
        <p:origin x="225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ustomXml" Target="../customXml/item3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200"/>
              <a:t>Population of people with disability in NSW</a:t>
            </a:r>
          </a:p>
        </c:rich>
      </c:tx>
      <c:layout>
        <c:manualLayout>
          <c:xMode val="edge"/>
          <c:yMode val="edge"/>
          <c:x val="1.277777777777760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902559055118109"/>
          <c:y val="0.23272162611619604"/>
          <c:w val="0.76492585301837257"/>
          <c:h val="0.4141587560064859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Sheet2!$G$43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5E519A"/>
            </a:solidFill>
            <a:ln>
              <a:noFill/>
            </a:ln>
            <a:effectLst/>
          </c:spPr>
          <c:invertIfNegative val="0"/>
          <c:cat>
            <c:strRef>
              <c:f>Sheet2!$E$44:$E$49</c:f>
              <c:strCache>
                <c:ptCount val="6"/>
                <c:pt idx="0">
                  <c:v>10-17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</c:strCache>
            </c:strRef>
          </c:cat>
          <c:val>
            <c:numRef>
              <c:f>Sheet2!$G$44:$G$49</c:f>
              <c:numCache>
                <c:formatCode>0</c:formatCode>
                <c:ptCount val="6"/>
                <c:pt idx="0">
                  <c:v>1.6322922222880736</c:v>
                </c:pt>
                <c:pt idx="1">
                  <c:v>3.3347162132795991</c:v>
                </c:pt>
                <c:pt idx="2">
                  <c:v>5.5404097275726505</c:v>
                </c:pt>
                <c:pt idx="3">
                  <c:v>6.4427388925107172</c:v>
                </c:pt>
                <c:pt idx="4">
                  <c:v>10.957594974219166</c:v>
                </c:pt>
                <c:pt idx="5">
                  <c:v>16.714573579090857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9-44ED-B668-C61C75663A30}"/>
            </c:ext>
          </c:extLst>
        </c:ser>
        <c:ser>
          <c:idx val="0"/>
          <c:order val="1"/>
          <c:tx>
            <c:strRef>
              <c:f>Sheet2!$F$43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BCB4DE"/>
            </a:solidFill>
            <a:ln>
              <a:noFill/>
            </a:ln>
            <a:effectLst/>
          </c:spPr>
          <c:invertIfNegative val="0"/>
          <c:cat>
            <c:strRef>
              <c:f>Sheet2!$E$44:$E$49</c:f>
              <c:strCache>
                <c:ptCount val="6"/>
                <c:pt idx="0">
                  <c:v>10-17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</c:strCache>
            </c:strRef>
          </c:cat>
          <c:val>
            <c:numRef>
              <c:f>Sheet2!$F$44:$F$49</c:f>
              <c:numCache>
                <c:formatCode>0</c:formatCode>
                <c:ptCount val="6"/>
                <c:pt idx="0">
                  <c:v>-3.8187241944724315</c:v>
                </c:pt>
                <c:pt idx="1">
                  <c:v>-5.5853533258262704</c:v>
                </c:pt>
                <c:pt idx="2">
                  <c:v>-7.934026748849246</c:v>
                </c:pt>
                <c:pt idx="3">
                  <c:v>-8.708933404452873</c:v>
                </c:pt>
                <c:pt idx="4">
                  <c:v>-12.5281514846204</c:v>
                </c:pt>
                <c:pt idx="5">
                  <c:v>-16.802485232817716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09-44ED-B668-C61C75663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691209984"/>
        <c:axId val="691219136"/>
      </c:barChart>
      <c:catAx>
        <c:axId val="691209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Age group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3221694789981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219136"/>
        <c:crosses val="autoZero"/>
        <c:auto val="1"/>
        <c:lblAlgn val="ctr"/>
        <c:lblOffset val="100"/>
        <c:noMultiLvlLbl val="0"/>
      </c:catAx>
      <c:valAx>
        <c:axId val="691219136"/>
        <c:scaling>
          <c:orientation val="minMax"/>
          <c:max val="25"/>
          <c:min val="-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Percentage of population</a:t>
                </a:r>
              </a:p>
            </c:rich>
          </c:tx>
          <c:layout>
            <c:manualLayout>
              <c:xMode val="edge"/>
              <c:yMode val="edge"/>
              <c:x val="0.38808573928258966"/>
              <c:y val="0.754791108177516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\ ;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20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294791581035455"/>
          <c:y val="0.88020755274224405"/>
          <c:w val="0.24161067366579178"/>
          <c:h val="0.119792213473315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85640500357484"/>
          <c:y val="0.15261513468539256"/>
          <c:w val="0.7709290563715987"/>
          <c:h val="0.672486222532153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Disability cohort</c:v>
                </c:pt>
              </c:strCache>
            </c:strRef>
          </c:tx>
          <c:spPr>
            <a:ln w="38100" cap="rnd">
              <a:solidFill>
                <a:srgbClr val="4F40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###0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###0</c:formatCode>
                <c:ptCount val="10"/>
                <c:pt idx="0">
                  <c:v>3303.9</c:v>
                </c:pt>
                <c:pt idx="1">
                  <c:v>3250.7</c:v>
                </c:pt>
                <c:pt idx="2">
                  <c:v>3269</c:v>
                </c:pt>
                <c:pt idx="3">
                  <c:v>3240.4</c:v>
                </c:pt>
                <c:pt idx="4">
                  <c:v>3205.3</c:v>
                </c:pt>
                <c:pt idx="5">
                  <c:v>3081.5</c:v>
                </c:pt>
                <c:pt idx="6">
                  <c:v>2960.4</c:v>
                </c:pt>
                <c:pt idx="7">
                  <c:v>2885.9</c:v>
                </c:pt>
                <c:pt idx="8">
                  <c:v>2841.5</c:v>
                </c:pt>
                <c:pt idx="9">
                  <c:v>2735.8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AC-49BE-8C48-7B0B16E557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population</c:v>
                </c:pt>
              </c:strCache>
            </c:strRef>
          </c:tx>
          <c:spPr>
            <a:ln w="38100" cap="rnd">
              <a:solidFill>
                <a:srgbClr val="595959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###0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Sheet1!$C$2:$C$11</c:f>
              <c:numCache>
                <c:formatCode>###0</c:formatCode>
                <c:ptCount val="10"/>
                <c:pt idx="0">
                  <c:v>1364.9</c:v>
                </c:pt>
                <c:pt idx="1">
                  <c:v>1333.7</c:v>
                </c:pt>
                <c:pt idx="2">
                  <c:v>1285.7</c:v>
                </c:pt>
                <c:pt idx="3">
                  <c:v>1232.9000000000001</c:v>
                </c:pt>
                <c:pt idx="4">
                  <c:v>1194.9000000000001</c:v>
                </c:pt>
                <c:pt idx="5">
                  <c:v>1132.4000000000001</c:v>
                </c:pt>
                <c:pt idx="6">
                  <c:v>1079.2</c:v>
                </c:pt>
                <c:pt idx="7">
                  <c:v>1064.9000000000001</c:v>
                </c:pt>
                <c:pt idx="8">
                  <c:v>1061.9000000000001</c:v>
                </c:pt>
                <c:pt idx="9">
                  <c:v>1053.2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AC-49BE-8C48-7B0B16E55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7799392"/>
        <c:axId val="697797312"/>
      </c:lineChart>
      <c:catAx>
        <c:axId val="697799392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797312"/>
        <c:crosses val="autoZero"/>
        <c:auto val="1"/>
        <c:lblAlgn val="ctr"/>
        <c:lblOffset val="100"/>
        <c:noMultiLvlLbl val="0"/>
      </c:catAx>
      <c:valAx>
        <c:axId val="69779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 dirty="0">
                    <a:effectLst/>
                  </a:rPr>
                  <a:t>Rate per 100,000 population</a:t>
                </a:r>
                <a:endParaRPr lang="en-AU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370737736446737E-2"/>
              <c:y val="0.146113708783899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79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145637343466668"/>
          <c:y val="2.8432252401944021E-2"/>
          <c:w val="0.53838582677165359"/>
          <c:h val="8.473371864671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85640500357484"/>
          <c:y val="0.15261513468539256"/>
          <c:w val="0.7709290563715987"/>
          <c:h val="0.672486222532153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Disability cohort</c:v>
                </c:pt>
              </c:strCache>
            </c:strRef>
          </c:tx>
          <c:spPr>
            <a:ln w="38100" cap="rnd">
              <a:solidFill>
                <a:srgbClr val="4F40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###0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###0</c:formatCode>
                <c:ptCount val="10"/>
                <c:pt idx="0">
                  <c:v>1803.6527679999999</c:v>
                </c:pt>
                <c:pt idx="1">
                  <c:v>1805.807611</c:v>
                </c:pt>
                <c:pt idx="2">
                  <c:v>1872.402945</c:v>
                </c:pt>
                <c:pt idx="3">
                  <c:v>1958.157332</c:v>
                </c:pt>
                <c:pt idx="4">
                  <c:v>1934.8955000000001</c:v>
                </c:pt>
                <c:pt idx="5">
                  <c:v>1910.2447</c:v>
                </c:pt>
                <c:pt idx="6">
                  <c:v>1832.248188</c:v>
                </c:pt>
                <c:pt idx="7">
                  <c:v>1807.7805800000001</c:v>
                </c:pt>
                <c:pt idx="8">
                  <c:v>1756.312815</c:v>
                </c:pt>
                <c:pt idx="9">
                  <c:v>1781.445759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AC-49BE-8C48-7B0B16E557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population</c:v>
                </c:pt>
              </c:strCache>
            </c:strRef>
          </c:tx>
          <c:spPr>
            <a:ln w="38100" cap="rnd">
              <a:solidFill>
                <a:srgbClr val="595959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###0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Sheet1!$C$2:$C$11</c:f>
              <c:numCache>
                <c:formatCode>###0</c:formatCode>
                <c:ptCount val="10"/>
                <c:pt idx="0">
                  <c:v>681.71395719999998</c:v>
                </c:pt>
                <c:pt idx="1">
                  <c:v>685.65698780000002</c:v>
                </c:pt>
                <c:pt idx="2">
                  <c:v>700.70683819999999</c:v>
                </c:pt>
                <c:pt idx="3">
                  <c:v>702.50415559999999</c:v>
                </c:pt>
                <c:pt idx="4">
                  <c:v>706.46098989999996</c:v>
                </c:pt>
                <c:pt idx="5">
                  <c:v>704.55427250000002</c:v>
                </c:pt>
                <c:pt idx="6">
                  <c:v>682.83318780000002</c:v>
                </c:pt>
                <c:pt idx="7">
                  <c:v>675.39912800000002</c:v>
                </c:pt>
                <c:pt idx="8">
                  <c:v>661.12017749999995</c:v>
                </c:pt>
                <c:pt idx="9">
                  <c:v>679.81469619999996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AC-49BE-8C48-7B0B16E55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7799392"/>
        <c:axId val="697797312"/>
      </c:lineChart>
      <c:catAx>
        <c:axId val="697799392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797312"/>
        <c:crosses val="autoZero"/>
        <c:auto val="1"/>
        <c:lblAlgn val="ctr"/>
        <c:lblOffset val="100"/>
        <c:noMultiLvlLbl val="0"/>
      </c:catAx>
      <c:valAx>
        <c:axId val="69779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 dirty="0">
                    <a:effectLst/>
                  </a:rPr>
                  <a:t>Rate per 100,000 population</a:t>
                </a:r>
                <a:endParaRPr lang="en-AU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370737736446737E-2"/>
              <c:y val="0.146113708783899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79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145637343466668"/>
          <c:y val="2.8432252401944021E-2"/>
          <c:w val="0.53838582677165359"/>
          <c:h val="8.473371864671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200"/>
              <a:t>Population of all offenders in NSW</a:t>
            </a:r>
          </a:p>
        </c:rich>
      </c:tx>
      <c:layout>
        <c:manualLayout>
          <c:xMode val="edge"/>
          <c:yMode val="edge"/>
          <c:x val="1.277777777777760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902559055118109"/>
          <c:y val="0.23272162611619604"/>
          <c:w val="0.76492585301837257"/>
          <c:h val="0.4141587560064859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Sheet2!$M$43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5E519A"/>
            </a:solidFill>
            <a:ln>
              <a:noFill/>
            </a:ln>
            <a:effectLst/>
          </c:spPr>
          <c:invertIfNegative val="0"/>
          <c:cat>
            <c:strRef>
              <c:f>Sheet2!$E$52:$E$57</c:f>
              <c:strCache>
                <c:ptCount val="6"/>
                <c:pt idx="0">
                  <c:v>10-17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</c:strCache>
            </c:strRef>
          </c:cat>
          <c:val>
            <c:numRef>
              <c:f>Sheet2!$M$52:$M$57</c:f>
              <c:numCache>
                <c:formatCode>0</c:formatCode>
                <c:ptCount val="6"/>
                <c:pt idx="0">
                  <c:v>2.7043983561753353</c:v>
                </c:pt>
                <c:pt idx="1">
                  <c:v>4.9987602529151527</c:v>
                </c:pt>
                <c:pt idx="2">
                  <c:v>5.8744289018738698</c:v>
                </c:pt>
                <c:pt idx="3">
                  <c:v>5.4115736750459362</c:v>
                </c:pt>
                <c:pt idx="4">
                  <c:v>3.2004984326125134</c:v>
                </c:pt>
                <c:pt idx="5">
                  <c:v>0.83089732380392767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2D-4543-8162-39AC01476993}"/>
            </c:ext>
          </c:extLst>
        </c:ser>
        <c:ser>
          <c:idx val="0"/>
          <c:order val="1"/>
          <c:tx>
            <c:strRef>
              <c:f>Sheet2!$L$43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BCB4DE"/>
            </a:solidFill>
            <a:ln>
              <a:noFill/>
            </a:ln>
            <a:effectLst/>
          </c:spPr>
          <c:invertIfNegative val="0"/>
          <c:cat>
            <c:strRef>
              <c:f>Sheet2!$E$52:$E$57</c:f>
              <c:strCache>
                <c:ptCount val="6"/>
                <c:pt idx="0">
                  <c:v>10-17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</c:strCache>
            </c:strRef>
          </c:cat>
          <c:val>
            <c:numRef>
              <c:f>Sheet2!$L$52:$L$57</c:f>
              <c:numCache>
                <c:formatCode>0</c:formatCode>
                <c:ptCount val="6"/>
                <c:pt idx="0">
                  <c:v>-5.9671482097124073</c:v>
                </c:pt>
                <c:pt idx="1">
                  <c:v>-16.402091826151779</c:v>
                </c:pt>
                <c:pt idx="2">
                  <c:v>-20.549359961119627</c:v>
                </c:pt>
                <c:pt idx="3">
                  <c:v>-18.610623417983625</c:v>
                </c:pt>
                <c:pt idx="4">
                  <c:v>-11.67167200770395</c:v>
                </c:pt>
                <c:pt idx="5">
                  <c:v>-3.7785476349018561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2D-4543-8162-39AC01476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691209984"/>
        <c:axId val="691219136"/>
      </c:barChart>
      <c:catAx>
        <c:axId val="691209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Age group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3221694789981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219136"/>
        <c:crosses val="autoZero"/>
        <c:auto val="1"/>
        <c:lblAlgn val="ctr"/>
        <c:lblOffset val="100"/>
        <c:noMultiLvlLbl val="0"/>
      </c:catAx>
      <c:valAx>
        <c:axId val="691219136"/>
        <c:scaling>
          <c:orientation val="minMax"/>
          <c:max val="25"/>
          <c:min val="-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Percentage of population</a:t>
                </a:r>
              </a:p>
            </c:rich>
          </c:tx>
          <c:layout>
            <c:manualLayout>
              <c:xMode val="edge"/>
              <c:yMode val="edge"/>
              <c:x val="0.38808573928258966"/>
              <c:y val="0.754791108177516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\ ;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20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294791581035455"/>
          <c:y val="0.84521870509305386"/>
          <c:w val="0.24161067366579178"/>
          <c:h val="0.119792213473315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200"/>
              <a:t>Population of all people in NSW</a:t>
            </a:r>
          </a:p>
        </c:rich>
      </c:tx>
      <c:layout>
        <c:manualLayout>
          <c:xMode val="edge"/>
          <c:yMode val="edge"/>
          <c:x val="1.277777777777760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902559055118109"/>
          <c:y val="0.23272162611619604"/>
          <c:w val="0.76492585301837257"/>
          <c:h val="0.4141587560064859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Sheet2!$G$43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5E519A"/>
            </a:solidFill>
            <a:ln>
              <a:noFill/>
            </a:ln>
            <a:effectLst/>
          </c:spPr>
          <c:invertIfNegative val="0"/>
          <c:cat>
            <c:strRef>
              <c:f>Sheet2!$E$52:$E$57</c:f>
              <c:strCache>
                <c:ptCount val="6"/>
                <c:pt idx="0">
                  <c:v>10-17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</c:strCache>
            </c:strRef>
          </c:cat>
          <c:val>
            <c:numRef>
              <c:f>Sheet2!$G$52:$G$57</c:f>
              <c:numCache>
                <c:formatCode>0</c:formatCode>
                <c:ptCount val="6"/>
                <c:pt idx="0">
                  <c:v>7.7174896763724199</c:v>
                </c:pt>
                <c:pt idx="1">
                  <c:v>6.5182978270959442</c:v>
                </c:pt>
                <c:pt idx="2">
                  <c:v>9.9494832058855192</c:v>
                </c:pt>
                <c:pt idx="3">
                  <c:v>10.300972167200877</c:v>
                </c:pt>
                <c:pt idx="4">
                  <c:v>9.263275625704777</c:v>
                </c:pt>
                <c:pt idx="5">
                  <c:v>6.465170674401624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8-430C-B81C-FA3DB74EF3B9}"/>
            </c:ext>
          </c:extLst>
        </c:ser>
        <c:ser>
          <c:idx val="0"/>
          <c:order val="1"/>
          <c:tx>
            <c:strRef>
              <c:f>Sheet2!$F$43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BCB4DE"/>
            </a:solidFill>
            <a:ln>
              <a:noFill/>
            </a:ln>
            <a:effectLst/>
          </c:spPr>
          <c:invertIfNegative val="0"/>
          <c:cat>
            <c:strRef>
              <c:f>Sheet2!$E$52:$E$57</c:f>
              <c:strCache>
                <c:ptCount val="6"/>
                <c:pt idx="0">
                  <c:v>10-17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</c:strCache>
            </c:strRef>
          </c:cat>
          <c:val>
            <c:numRef>
              <c:f>Sheet2!$F$52:$F$57</c:f>
              <c:numCache>
                <c:formatCode>0</c:formatCode>
                <c:ptCount val="6"/>
                <c:pt idx="0">
                  <c:v>-7.3629739070185636</c:v>
                </c:pt>
                <c:pt idx="1">
                  <c:v>-6.3106559865522645</c:v>
                </c:pt>
                <c:pt idx="2">
                  <c:v>-10.075267797016775</c:v>
                </c:pt>
                <c:pt idx="3">
                  <c:v>-10.438611171253218</c:v>
                </c:pt>
                <c:pt idx="4">
                  <c:v>-9.2924622015934215</c:v>
                </c:pt>
                <c:pt idx="5">
                  <c:v>-6.3053397599045979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C8-430C-B81C-FA3DB74EF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691209984"/>
        <c:axId val="691219136"/>
      </c:barChart>
      <c:catAx>
        <c:axId val="691209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Age group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3221694789981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219136"/>
        <c:crosses val="autoZero"/>
        <c:auto val="1"/>
        <c:lblAlgn val="ctr"/>
        <c:lblOffset val="100"/>
        <c:noMultiLvlLbl val="0"/>
      </c:catAx>
      <c:valAx>
        <c:axId val="691219136"/>
        <c:scaling>
          <c:orientation val="minMax"/>
          <c:max val="25"/>
          <c:min val="-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Percentage of population</a:t>
                </a:r>
              </a:p>
            </c:rich>
          </c:tx>
          <c:layout>
            <c:manualLayout>
              <c:xMode val="edge"/>
              <c:yMode val="edge"/>
              <c:x val="0.38808573928258966"/>
              <c:y val="0.754791108177516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\ ;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20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984994605385743"/>
          <c:y val="0.88020755274224405"/>
          <c:w val="0.24161067366579178"/>
          <c:h val="0.119792213473315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85640500357484"/>
          <c:y val="0.15261513468539256"/>
          <c:w val="0.7709290563715987"/>
          <c:h val="0.672486222532153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Disability cohort</c:v>
                </c:pt>
              </c:strCache>
            </c:strRef>
          </c:tx>
          <c:spPr>
            <a:ln w="38100" cap="rnd">
              <a:solidFill>
                <a:srgbClr val="4F40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###0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###0</c:formatCode>
                <c:ptCount val="10"/>
                <c:pt idx="0">
                  <c:v>5396.5833672589097</c:v>
                </c:pt>
                <c:pt idx="1">
                  <c:v>5214.3109330480402</c:v>
                </c:pt>
                <c:pt idx="2">
                  <c:v>5088.0425584714503</c:v>
                </c:pt>
                <c:pt idx="3">
                  <c:v>4885.74501868879</c:v>
                </c:pt>
                <c:pt idx="4">
                  <c:v>4895.9760793148298</c:v>
                </c:pt>
                <c:pt idx="5">
                  <c:v>4977.1369512644897</c:v>
                </c:pt>
                <c:pt idx="6">
                  <c:v>4987.4459473005199</c:v>
                </c:pt>
                <c:pt idx="7">
                  <c:v>5006.9027004413501</c:v>
                </c:pt>
                <c:pt idx="8">
                  <c:v>4903.9774042642002</c:v>
                </c:pt>
                <c:pt idx="9">
                  <c:v>4674.3909082213204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AC-49BE-8C48-7B0B16E557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population</c:v>
                </c:pt>
              </c:strCache>
            </c:strRef>
          </c:tx>
          <c:spPr>
            <a:ln w="38100" cap="rnd">
              <a:solidFill>
                <a:srgbClr val="595959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###0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Sheet1!$C$2:$C$11</c:f>
              <c:numCache>
                <c:formatCode>###0</c:formatCode>
                <c:ptCount val="10"/>
                <c:pt idx="0">
                  <c:v>2325.2518255166701</c:v>
                </c:pt>
                <c:pt idx="1">
                  <c:v>2189.9687403202101</c:v>
                </c:pt>
                <c:pt idx="2">
                  <c:v>2090.3928539285998</c:v>
                </c:pt>
                <c:pt idx="3">
                  <c:v>1921.2064926468299</c:v>
                </c:pt>
                <c:pt idx="4">
                  <c:v>1882.01016674312</c:v>
                </c:pt>
                <c:pt idx="5">
                  <c:v>1909.6076603178701</c:v>
                </c:pt>
                <c:pt idx="6">
                  <c:v>1932.7075562253499</c:v>
                </c:pt>
                <c:pt idx="7">
                  <c:v>1955.7503336646</c:v>
                </c:pt>
                <c:pt idx="8">
                  <c:v>1943.1150591051801</c:v>
                </c:pt>
                <c:pt idx="9">
                  <c:v>1894.4727533094599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AC-49BE-8C48-7B0B16E55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7799392"/>
        <c:axId val="697797312"/>
      </c:lineChart>
      <c:catAx>
        <c:axId val="697799392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797312"/>
        <c:crosses val="autoZero"/>
        <c:auto val="1"/>
        <c:lblAlgn val="ctr"/>
        <c:lblOffset val="100"/>
        <c:noMultiLvlLbl val="0"/>
      </c:catAx>
      <c:valAx>
        <c:axId val="69779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 dirty="0">
                    <a:effectLst/>
                  </a:rPr>
                  <a:t>Rate per 100,000 population</a:t>
                </a:r>
                <a:endParaRPr lang="en-AU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370737736446737E-2"/>
              <c:y val="0.146113708783899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79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145637343466668"/>
          <c:y val="2.8432252401944021E-2"/>
          <c:w val="0.53838582677165359"/>
          <c:h val="8.473371864671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85640500357484"/>
          <c:y val="0.15261513468539256"/>
          <c:w val="0.7709290563715987"/>
          <c:h val="0.672486222532153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Disability cohort</c:v>
                </c:pt>
              </c:strCache>
            </c:strRef>
          </c:tx>
          <c:spPr>
            <a:ln w="38100" cap="rnd">
              <a:solidFill>
                <a:srgbClr val="4F40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###0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###0</c:formatCode>
                <c:ptCount val="10"/>
                <c:pt idx="0">
                  <c:v>1052</c:v>
                </c:pt>
                <c:pt idx="1">
                  <c:v>1044</c:v>
                </c:pt>
                <c:pt idx="2">
                  <c:v>973</c:v>
                </c:pt>
                <c:pt idx="3">
                  <c:v>986</c:v>
                </c:pt>
                <c:pt idx="4">
                  <c:v>912</c:v>
                </c:pt>
                <c:pt idx="5">
                  <c:v>892</c:v>
                </c:pt>
                <c:pt idx="6">
                  <c:v>904</c:v>
                </c:pt>
                <c:pt idx="7">
                  <c:v>872</c:v>
                </c:pt>
                <c:pt idx="8">
                  <c:v>832</c:v>
                </c:pt>
                <c:pt idx="9">
                  <c:v>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AC-49BE-8C48-7B0B16E557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population</c:v>
                </c:pt>
              </c:strCache>
            </c:strRef>
          </c:tx>
          <c:spPr>
            <a:ln w="38100" cap="rnd">
              <a:solidFill>
                <a:srgbClr val="595959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###0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Sheet1!$C$2:$C$11</c:f>
              <c:numCache>
                <c:formatCode>###0</c:formatCode>
                <c:ptCount val="10"/>
                <c:pt idx="0">
                  <c:v>348</c:v>
                </c:pt>
                <c:pt idx="1">
                  <c:v>335</c:v>
                </c:pt>
                <c:pt idx="2">
                  <c:v>300</c:v>
                </c:pt>
                <c:pt idx="3">
                  <c:v>285</c:v>
                </c:pt>
                <c:pt idx="4">
                  <c:v>267</c:v>
                </c:pt>
                <c:pt idx="5">
                  <c:v>256</c:v>
                </c:pt>
                <c:pt idx="6">
                  <c:v>258</c:v>
                </c:pt>
                <c:pt idx="7">
                  <c:v>271</c:v>
                </c:pt>
                <c:pt idx="8">
                  <c:v>265</c:v>
                </c:pt>
                <c:pt idx="9">
                  <c:v>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AC-49BE-8C48-7B0B16E55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7799392"/>
        <c:axId val="697797312"/>
      </c:lineChart>
      <c:catAx>
        <c:axId val="697799392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797312"/>
        <c:crosses val="autoZero"/>
        <c:auto val="1"/>
        <c:lblAlgn val="ctr"/>
        <c:lblOffset val="100"/>
        <c:noMultiLvlLbl val="0"/>
      </c:catAx>
      <c:valAx>
        <c:axId val="69779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 dirty="0">
                    <a:effectLst/>
                  </a:rPr>
                  <a:t>Rate per 100,000 population</a:t>
                </a:r>
                <a:endParaRPr lang="en-AU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370737736446737E-2"/>
              <c:y val="0.146113708783899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79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145637343466668"/>
          <c:y val="2.8432252401944021E-2"/>
          <c:w val="0.53838582677165359"/>
          <c:h val="8.473371864671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85640500357484"/>
          <c:y val="0.15261513468539256"/>
          <c:w val="0.7709290563715987"/>
          <c:h val="0.672486222532153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Disability cohort</c:v>
                </c:pt>
              </c:strCache>
            </c:strRef>
          </c:tx>
          <c:spPr>
            <a:ln w="38100" cap="rnd">
              <a:solidFill>
                <a:srgbClr val="4F40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###0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###0</c:formatCode>
                <c:ptCount val="10"/>
                <c:pt idx="0">
                  <c:v>1477</c:v>
                </c:pt>
                <c:pt idx="1">
                  <c:v>1463</c:v>
                </c:pt>
                <c:pt idx="2">
                  <c:v>1473</c:v>
                </c:pt>
                <c:pt idx="3">
                  <c:v>1415</c:v>
                </c:pt>
                <c:pt idx="4">
                  <c:v>1448</c:v>
                </c:pt>
                <c:pt idx="5">
                  <c:v>1481</c:v>
                </c:pt>
                <c:pt idx="6">
                  <c:v>1488</c:v>
                </c:pt>
                <c:pt idx="7">
                  <c:v>1518</c:v>
                </c:pt>
                <c:pt idx="8">
                  <c:v>1481</c:v>
                </c:pt>
                <c:pt idx="9">
                  <c:v>1421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AC-49BE-8C48-7B0B16E557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population</c:v>
                </c:pt>
              </c:strCache>
            </c:strRef>
          </c:tx>
          <c:spPr>
            <a:ln w="38100" cap="rnd">
              <a:solidFill>
                <a:srgbClr val="595959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###0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Sheet1!$C$2:$C$11</c:f>
              <c:numCache>
                <c:formatCode>###0</c:formatCode>
                <c:ptCount val="10"/>
                <c:pt idx="0">
                  <c:v>500</c:v>
                </c:pt>
                <c:pt idx="1">
                  <c:v>493</c:v>
                </c:pt>
                <c:pt idx="2">
                  <c:v>483</c:v>
                </c:pt>
                <c:pt idx="3">
                  <c:v>449</c:v>
                </c:pt>
                <c:pt idx="4">
                  <c:v>446</c:v>
                </c:pt>
                <c:pt idx="5">
                  <c:v>452</c:v>
                </c:pt>
                <c:pt idx="6">
                  <c:v>453</c:v>
                </c:pt>
                <c:pt idx="7">
                  <c:v>457</c:v>
                </c:pt>
                <c:pt idx="8">
                  <c:v>464</c:v>
                </c:pt>
                <c:pt idx="9">
                  <c:v>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AC-49BE-8C48-7B0B16E55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7799392"/>
        <c:axId val="697797312"/>
      </c:lineChart>
      <c:catAx>
        <c:axId val="697799392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797312"/>
        <c:crosses val="autoZero"/>
        <c:auto val="1"/>
        <c:lblAlgn val="ctr"/>
        <c:lblOffset val="100"/>
        <c:noMultiLvlLbl val="0"/>
      </c:catAx>
      <c:valAx>
        <c:axId val="69779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 dirty="0">
                    <a:effectLst/>
                  </a:rPr>
                  <a:t>Rate per 100,000 population</a:t>
                </a:r>
                <a:endParaRPr lang="en-AU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370737736446737E-2"/>
              <c:y val="0.146113708783899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79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145637343466668"/>
          <c:y val="2.8432252401944021E-2"/>
          <c:w val="0.53838582677165359"/>
          <c:h val="8.473371864671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85640500357484"/>
          <c:y val="0.15261513468539256"/>
          <c:w val="0.7709290563715987"/>
          <c:h val="0.672486222532153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Disability cohort</c:v>
                </c:pt>
              </c:strCache>
            </c:strRef>
          </c:tx>
          <c:spPr>
            <a:ln w="38100" cap="rnd">
              <a:solidFill>
                <a:srgbClr val="4F40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###0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###0</c:formatCode>
                <c:ptCount val="10"/>
                <c:pt idx="0">
                  <c:v>629</c:v>
                </c:pt>
                <c:pt idx="1">
                  <c:v>773</c:v>
                </c:pt>
                <c:pt idx="2">
                  <c:v>839</c:v>
                </c:pt>
                <c:pt idx="3">
                  <c:v>835</c:v>
                </c:pt>
                <c:pt idx="4">
                  <c:v>960</c:v>
                </c:pt>
                <c:pt idx="5">
                  <c:v>1010</c:v>
                </c:pt>
                <c:pt idx="6">
                  <c:v>1058</c:v>
                </c:pt>
                <c:pt idx="7">
                  <c:v>1081</c:v>
                </c:pt>
                <c:pt idx="8">
                  <c:v>1059</c:v>
                </c:pt>
                <c:pt idx="9">
                  <c:v>1056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AC-49BE-8C48-7B0B16E557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population</c:v>
                </c:pt>
              </c:strCache>
            </c:strRef>
          </c:tx>
          <c:spPr>
            <a:ln w="38100" cap="rnd">
              <a:solidFill>
                <a:srgbClr val="595959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###0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Sheet1!$C$2:$C$11</c:f>
              <c:numCache>
                <c:formatCode>###0</c:formatCode>
                <c:ptCount val="10"/>
                <c:pt idx="0">
                  <c:v>200</c:v>
                </c:pt>
                <c:pt idx="1">
                  <c:v>242</c:v>
                </c:pt>
                <c:pt idx="2">
                  <c:v>259</c:v>
                </c:pt>
                <c:pt idx="3">
                  <c:v>258</c:v>
                </c:pt>
                <c:pt idx="4">
                  <c:v>284</c:v>
                </c:pt>
                <c:pt idx="5">
                  <c:v>311</c:v>
                </c:pt>
                <c:pt idx="6">
                  <c:v>324</c:v>
                </c:pt>
                <c:pt idx="7">
                  <c:v>338</c:v>
                </c:pt>
                <c:pt idx="8">
                  <c:v>340</c:v>
                </c:pt>
                <c:pt idx="9">
                  <c:v>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AC-49BE-8C48-7B0B16E55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7799392"/>
        <c:axId val="697797312"/>
      </c:lineChart>
      <c:catAx>
        <c:axId val="697799392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797312"/>
        <c:crosses val="autoZero"/>
        <c:auto val="1"/>
        <c:lblAlgn val="ctr"/>
        <c:lblOffset val="100"/>
        <c:noMultiLvlLbl val="0"/>
      </c:catAx>
      <c:valAx>
        <c:axId val="69779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 dirty="0">
                    <a:effectLst/>
                  </a:rPr>
                  <a:t>Rate per 100,000 population</a:t>
                </a:r>
                <a:endParaRPr lang="en-AU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370737736446737E-2"/>
              <c:y val="0.146113708783899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79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145637343466668"/>
          <c:y val="2.8432252401944021E-2"/>
          <c:w val="0.53838582677165359"/>
          <c:h val="8.473371864671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85640500357484"/>
          <c:y val="0.15261513468539256"/>
          <c:w val="0.7709290563715987"/>
          <c:h val="0.672486222532153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Disability cohort</c:v>
                </c:pt>
              </c:strCache>
            </c:strRef>
          </c:tx>
          <c:spPr>
            <a:ln w="38100" cap="rnd">
              <a:solidFill>
                <a:srgbClr val="4F40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###0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###0</c:formatCode>
                <c:ptCount val="10"/>
                <c:pt idx="0">
                  <c:v>7569.3712139999998</c:v>
                </c:pt>
                <c:pt idx="1">
                  <c:v>7484.8534049999998</c:v>
                </c:pt>
                <c:pt idx="2">
                  <c:v>7599.1756590000005</c:v>
                </c:pt>
                <c:pt idx="3">
                  <c:v>7540.2971969999999</c:v>
                </c:pt>
                <c:pt idx="4">
                  <c:v>7253.6001649999998</c:v>
                </c:pt>
                <c:pt idx="5">
                  <c:v>6873.4811840000002</c:v>
                </c:pt>
                <c:pt idx="6">
                  <c:v>6691.5623779999996</c:v>
                </c:pt>
                <c:pt idx="7">
                  <c:v>6587.1933079999999</c:v>
                </c:pt>
                <c:pt idx="8">
                  <c:v>6332.9407440000004</c:v>
                </c:pt>
                <c:pt idx="9">
                  <c:v>6191.598148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AC-49BE-8C48-7B0B16E557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population</c:v>
                </c:pt>
              </c:strCache>
            </c:strRef>
          </c:tx>
          <c:spPr>
            <a:ln w="38100" cap="rnd">
              <a:solidFill>
                <a:srgbClr val="595959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###0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Sheet1!$C$2:$C$11</c:f>
              <c:numCache>
                <c:formatCode>###0</c:formatCode>
                <c:ptCount val="10"/>
                <c:pt idx="0">
                  <c:v>5143.4373310000001</c:v>
                </c:pt>
                <c:pt idx="1">
                  <c:v>4929.8259719999996</c:v>
                </c:pt>
                <c:pt idx="2">
                  <c:v>4823.8768849999997</c:v>
                </c:pt>
                <c:pt idx="3">
                  <c:v>4685.6647869999997</c:v>
                </c:pt>
                <c:pt idx="4">
                  <c:v>4414.237564</c:v>
                </c:pt>
                <c:pt idx="5">
                  <c:v>4160.5596580000001</c:v>
                </c:pt>
                <c:pt idx="6">
                  <c:v>3946.9505049999998</c:v>
                </c:pt>
                <c:pt idx="7">
                  <c:v>3858.923229</c:v>
                </c:pt>
                <c:pt idx="8">
                  <c:v>3739.8518829999998</c:v>
                </c:pt>
                <c:pt idx="9">
                  <c:v>3620.6224929999998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AC-49BE-8C48-7B0B16E55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7799392"/>
        <c:axId val="697797312"/>
      </c:lineChart>
      <c:catAx>
        <c:axId val="697799392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797312"/>
        <c:crosses val="autoZero"/>
        <c:auto val="1"/>
        <c:lblAlgn val="ctr"/>
        <c:lblOffset val="100"/>
        <c:noMultiLvlLbl val="0"/>
      </c:catAx>
      <c:valAx>
        <c:axId val="69779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 dirty="0">
                    <a:effectLst/>
                  </a:rPr>
                  <a:t>Rate per 100,000 population</a:t>
                </a:r>
                <a:endParaRPr lang="en-AU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370737736446737E-2"/>
              <c:y val="0.146113708783899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79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145637343466668"/>
          <c:y val="2.8432252401944021E-2"/>
          <c:w val="0.53838582677165359"/>
          <c:h val="8.473371864671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85640500357484"/>
          <c:y val="0.15261513468539256"/>
          <c:w val="0.7709290563715987"/>
          <c:h val="0.672486222532153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Disability cohort</c:v>
                </c:pt>
              </c:strCache>
            </c:strRef>
          </c:tx>
          <c:spPr>
            <a:ln w="38100" cap="rnd">
              <a:solidFill>
                <a:srgbClr val="4F40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###0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###0</c:formatCode>
                <c:ptCount val="10"/>
                <c:pt idx="0">
                  <c:v>2866.5</c:v>
                </c:pt>
                <c:pt idx="1">
                  <c:v>2900.1</c:v>
                </c:pt>
                <c:pt idx="2">
                  <c:v>3024.7</c:v>
                </c:pt>
                <c:pt idx="3">
                  <c:v>2948.4</c:v>
                </c:pt>
                <c:pt idx="4">
                  <c:v>2808.9</c:v>
                </c:pt>
                <c:pt idx="5">
                  <c:v>2640.4</c:v>
                </c:pt>
                <c:pt idx="6">
                  <c:v>2585</c:v>
                </c:pt>
                <c:pt idx="7">
                  <c:v>2553.1999999999998</c:v>
                </c:pt>
                <c:pt idx="8">
                  <c:v>2367.4</c:v>
                </c:pt>
                <c:pt idx="9">
                  <c:v>2362.4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AC-49BE-8C48-7B0B16E557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population</c:v>
                </c:pt>
              </c:strCache>
            </c:strRef>
          </c:tx>
          <c:spPr>
            <a:ln w="38100" cap="rnd">
              <a:solidFill>
                <a:srgbClr val="595959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###0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Sheet1!$C$2:$C$11</c:f>
              <c:numCache>
                <c:formatCode>###0</c:formatCode>
                <c:ptCount val="10"/>
                <c:pt idx="0">
                  <c:v>2720.5</c:v>
                </c:pt>
                <c:pt idx="1">
                  <c:v>2588.8000000000002</c:v>
                </c:pt>
                <c:pt idx="2">
                  <c:v>2584</c:v>
                </c:pt>
                <c:pt idx="3">
                  <c:v>2543</c:v>
                </c:pt>
                <c:pt idx="4">
                  <c:v>2376.5</c:v>
                </c:pt>
                <c:pt idx="5">
                  <c:v>2240.8000000000002</c:v>
                </c:pt>
                <c:pt idx="6">
                  <c:v>2111.9</c:v>
                </c:pt>
                <c:pt idx="7">
                  <c:v>2046.4</c:v>
                </c:pt>
                <c:pt idx="8">
                  <c:v>1943.9</c:v>
                </c:pt>
                <c:pt idx="9">
                  <c:v>1853.9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AC-49BE-8C48-7B0B16E55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7799392"/>
        <c:axId val="697797312"/>
      </c:lineChart>
      <c:catAx>
        <c:axId val="697799392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797312"/>
        <c:crosses val="autoZero"/>
        <c:auto val="1"/>
        <c:lblAlgn val="ctr"/>
        <c:lblOffset val="100"/>
        <c:noMultiLvlLbl val="0"/>
      </c:catAx>
      <c:valAx>
        <c:axId val="69779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 dirty="0">
                    <a:effectLst/>
                  </a:rPr>
                  <a:t>Rate per 100,000 population</a:t>
                </a:r>
                <a:endParaRPr lang="en-AU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370737736446737E-2"/>
              <c:y val="0.146113708783899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79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145637343466668"/>
          <c:y val="2.8432252401944021E-2"/>
          <c:w val="0.53838582677165359"/>
          <c:h val="8.473371864671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B612-F1D4-4927-85D5-BBDF789E0F67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4F1CE-A3D1-4F84-A5BC-D6457043C5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209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667F5-7F68-46F4-8D5F-4BC84A747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083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CDD7-9A93-4422-9B27-3D369DC41F5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153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667F5-7F68-46F4-8D5F-4BC84A747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858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667F5-7F68-46F4-8D5F-4BC84A747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850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667F5-7F68-46F4-8D5F-4BC84A747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130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667F5-7F68-46F4-8D5F-4BC84A747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509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667F5-7F68-46F4-8D5F-4BC84A747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568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667F5-7F68-46F4-8D5F-4BC84A747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010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CDD7-9A93-4422-9B27-3D369DC41F5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706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667F5-7F68-46F4-8D5F-4BC84A747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535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CDD7-9A93-4422-9B27-3D369DC41F5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23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CDD7-9A93-4422-9B27-3D369DC41F5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854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CDD7-9A93-4422-9B27-3D369DC41F5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214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CDD7-9A93-4422-9B27-3D369DC41F5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005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CDD7-9A93-4422-9B27-3D369DC41F5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041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CDD7-9A93-4422-9B27-3D369DC41F5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745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CDD7-9A93-4422-9B27-3D369DC41F5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871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CDD7-9A93-4422-9B27-3D369DC41F5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37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CDD7-9A93-4422-9B27-3D369DC41F5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4465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CDD7-9A93-4422-9B27-3D369DC41F5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0317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CDD7-9A93-4422-9B27-3D369DC41F5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901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CDD7-9A93-4422-9B27-3D369DC41F5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7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CDD7-9A93-4422-9B27-3D369DC41F5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0274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CDD7-9A93-4422-9B27-3D369DC41F5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7242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CDD7-9A93-4422-9B27-3D369DC41F5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1109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CDD7-9A93-4422-9B27-3D369DC41F5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8729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CDD7-9A93-4422-9B27-3D369DC41F5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424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CDD7-9A93-4422-9B27-3D369DC41F5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1320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CDD7-9A93-4422-9B27-3D369DC41F5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5096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667F5-7F68-46F4-8D5F-4BC84A747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261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CDD7-9A93-4422-9B27-3D369DC41F5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37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667F5-7F68-46F4-8D5F-4BC84A747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347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667F5-7F68-46F4-8D5F-4BC84A747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308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667F5-7F68-46F4-8D5F-4BC84A747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672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667F5-7F68-46F4-8D5F-4BC84A747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33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CDD7-9A93-4422-9B27-3D369DC41F5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44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87C88-5195-4CE0-978A-EC143AC60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612B2-B1B8-4895-A864-4C517BC08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5B5E9-5B6D-4064-B00D-6012FBBB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B25A-1AFB-466C-B50A-AB43ACFCF221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36A51-8B39-43A0-B30C-9F1A1EE42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02F4D-508F-467E-B186-FA1C5E84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A185-7D69-48D4-B03D-CFFC5BD67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259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86EB3-412D-4FD8-A6F5-2511A851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47C54-339E-4406-A2AD-CA5BA6E3E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7F8BE-40CA-434B-B0CF-9FA0A2B0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B25A-1AFB-466C-B50A-AB43ACFCF221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337BD-0EBC-40FF-AD3D-4E6323BC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D4D9C-FA4F-43B8-A8B9-FEB00F7E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A185-7D69-48D4-B03D-CFFC5BD67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365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0D8D78-C77B-462A-A479-9AA3636DA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317E2-8050-43E6-AEB4-D7F9A6289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8C9F7-D6C9-46CF-B654-252A1EE1A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B25A-1AFB-466C-B50A-AB43ACFCF221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A9C9F-7681-4523-90F2-D3B904D6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A6657-9428-4B26-97EE-2AA64AC2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A185-7D69-48D4-B03D-CFFC5BD67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1420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492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1797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602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776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5579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4502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7165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158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BDE72-17D0-44DC-87D6-F78289DD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5EA12-B803-4D79-80D9-A23EF0536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92A6A-C702-43E4-80AF-6F645CED7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B25A-1AFB-466C-B50A-AB43ACFCF221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088DE-F12E-481D-BE75-FFE9E863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82F1C-9831-45DF-889C-5518D935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A185-7D69-48D4-B03D-CFFC5BD67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9412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8681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3884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8005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D7C9A-7568-4746-A5A1-37A3513F61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79014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A2E1DF-3899-4C2A-BB0E-9BD374973F30}"/>
              </a:ext>
            </a:extLst>
          </p:cNvPr>
          <p:cNvSpPr/>
          <p:nvPr userDrawn="1"/>
        </p:nvSpPr>
        <p:spPr>
          <a:xfrm>
            <a:off x="0" y="0"/>
            <a:ext cx="1232747" cy="6858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9EF81C-7DB4-4798-8DE3-3F7716E6C42D}"/>
              </a:ext>
            </a:extLst>
          </p:cNvPr>
          <p:cNvSpPr/>
          <p:nvPr userDrawn="1"/>
        </p:nvSpPr>
        <p:spPr>
          <a:xfrm>
            <a:off x="11531614" y="6184517"/>
            <a:ext cx="454455" cy="454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7650D4-3E5C-4FD5-8C50-650E02EBE062}"/>
              </a:ext>
            </a:extLst>
          </p:cNvPr>
          <p:cNvSpPr txBox="1">
            <a:spLocks/>
          </p:cNvSpPr>
          <p:nvPr userDrawn="1"/>
        </p:nvSpPr>
        <p:spPr>
          <a:xfrm>
            <a:off x="11531615" y="6186138"/>
            <a:ext cx="454454" cy="452834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ctr" defTabSz="1371191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59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64674B-0CCF-4531-A68C-815F17BC8CC8}" type="slidenum">
              <a:rPr lang="en-US" sz="1067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3116A4-5CF3-FA47-8B1A-D00AC4CE2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79" y="332563"/>
            <a:ext cx="726488" cy="52195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B4F90-1B6A-9F4B-B43A-6EF7D4EE58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1143" y="789352"/>
            <a:ext cx="9994429" cy="5849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B1F8B-A6D6-2841-B59B-51AF6F67FA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3710" y="27763"/>
            <a:ext cx="4228122" cy="6096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133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2133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2133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2133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2133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935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DC8053-CC47-4D6A-93AE-40031F746350}"/>
              </a:ext>
            </a:extLst>
          </p:cNvPr>
          <p:cNvSpPr/>
          <p:nvPr userDrawn="1"/>
        </p:nvSpPr>
        <p:spPr>
          <a:xfrm>
            <a:off x="10959253" y="0"/>
            <a:ext cx="1232747" cy="6858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A9A0EF-D551-4F66-8936-206561690395}"/>
              </a:ext>
            </a:extLst>
          </p:cNvPr>
          <p:cNvSpPr/>
          <p:nvPr userDrawn="1"/>
        </p:nvSpPr>
        <p:spPr>
          <a:xfrm>
            <a:off x="11284373" y="5932533"/>
            <a:ext cx="582507" cy="5825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FCBED0C-4AD4-4401-91D2-12FDBDF45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4373" y="5976983"/>
            <a:ext cx="582507" cy="476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700BE28-AEE3-4230-9BED-340BB2766A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2CB27F-FF3B-1041-B10D-D215EF90B8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3217" y="332563"/>
            <a:ext cx="726488" cy="521957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75DD495-4030-A944-A7C7-EB783740D3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44223" y="2291050"/>
            <a:ext cx="4228122" cy="327244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5558B7-084A-8149-A3A0-C307547924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44223" y="1856669"/>
            <a:ext cx="4228122" cy="6096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133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2133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2133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2133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2133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629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3D4DFE-A992-47F6-AE17-581E1D9546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1426" y="0"/>
            <a:ext cx="8070574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D4662-7B04-49F8-B246-1C3D7968423A}"/>
              </a:ext>
            </a:extLst>
          </p:cNvPr>
          <p:cNvSpPr/>
          <p:nvPr userDrawn="1"/>
        </p:nvSpPr>
        <p:spPr>
          <a:xfrm>
            <a:off x="0" y="6328973"/>
            <a:ext cx="636693" cy="529027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F531CFC-457E-4D86-AF2D-4FE6A5F3D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28973"/>
            <a:ext cx="636693" cy="529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874F186-3C7B-5541-9216-29D668DBC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1568" y="2291050"/>
            <a:ext cx="2912899" cy="327244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14C139B-78EC-5F44-A630-2F7BEB160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568" y="1856670"/>
            <a:ext cx="2912899" cy="43438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133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2133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2133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2133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2133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</a:t>
            </a:r>
          </a:p>
        </p:txBody>
      </p:sp>
    </p:spTree>
    <p:extLst>
      <p:ext uri="{BB962C8B-B14F-4D97-AF65-F5344CB8AC3E}">
        <p14:creationId xmlns:p14="http://schemas.microsoft.com/office/powerpoint/2010/main" val="128262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48712-6FFA-434F-8104-4A8FE41B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E5946-AD01-4872-A68E-0252F1625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70442-E34B-4DAF-8FE7-7784195D8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B25A-1AFB-466C-B50A-AB43ACFCF221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84CA8-707D-413F-ABDD-7EA7D9FD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3C62F-FAF2-4368-8247-E2D14244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A185-7D69-48D4-B03D-CFFC5BD67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877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8C5A7-002E-44FE-AC60-264D357C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3941C-C4F1-40B8-8C08-F68C1CC17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41FC9-3200-49E0-A80C-4BEE39674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E3E09-FEB6-4A6C-AC03-E3F8C25E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B25A-1AFB-466C-B50A-AB43ACFCF221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A0B1E-FF6A-4C8B-A5E7-229DCE394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1DA12-193E-4F11-AD3B-21309914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A185-7D69-48D4-B03D-CFFC5BD67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970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89C0-8D87-4009-85E9-6D8C3C29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53069-2AE5-48A9-A224-37CC555E4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84D8E-3DB7-4633-986E-0B1350DF4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287C1-37A1-4BD0-B443-52C8CDF28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5B70EA-7C11-4E37-A5DB-76F18FBDF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6E60B-16CF-4EC0-A3C1-4ADAB60A7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B25A-1AFB-466C-B50A-AB43ACFCF221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A04B1D-44F8-4AB0-B5A0-F8E2EB2D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178884-B17E-49B1-B710-1C5BF24E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A185-7D69-48D4-B03D-CFFC5BD67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196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5D27-6542-41E2-B2E8-56905202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D9848-659E-4A6C-A4E9-FA8FC57E2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B25A-1AFB-466C-B50A-AB43ACFCF221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D7D252-9156-4A4C-8EEC-284FD8D7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422EF-2B0F-4B1C-9F45-A437C344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A185-7D69-48D4-B03D-CFFC5BD67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112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3AD216-81DF-4CB4-964E-81D39CDF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B25A-1AFB-466C-B50A-AB43ACFCF221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88ED6-451D-469C-A1FD-2424527DA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B28AD-F113-4094-92F1-4E80AA053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A185-7D69-48D4-B03D-CFFC5BD67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223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9134-021E-4FBE-A204-63230403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AE67D-37E0-4103-BF44-C7CBDB46C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3AF0E-206A-4F2F-A95C-5D1449039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81E0F-A9DA-4735-B06C-7CCA841F1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B25A-1AFB-466C-B50A-AB43ACFCF221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E5EBF-97E2-42D9-AFAE-E9DF7E9AC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DA75C-FC3C-44C0-B6E0-F41663B5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A185-7D69-48D4-B03D-CFFC5BD67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716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D4C5-6C58-4B3E-AAD4-21179519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06133-A0B7-4905-B764-0B3D30EEC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850A6-453D-46F8-9DC9-545101FAE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11EF0-BE65-4359-A170-008C01CE5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B25A-1AFB-466C-B50A-AB43ACFCF221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711FE-9538-4653-B692-06E2F67D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A2824-25C9-4989-BE48-1D7C0F9DC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A185-7D69-48D4-B03D-CFFC5BD67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563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EAEAF1-9D5F-4F5B-ADAE-80F3A188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3103D-37B6-4CFD-A014-254F63EAB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7BBD0-42F8-4CAD-B480-275F24324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B25A-1AFB-466C-B50A-AB43ACFCF221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4FF03-A23F-439C-9ABA-1A01F6257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CCCAE-3579-4AAB-AE1B-93A529D5C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6A185-7D69-48D4-B03D-CFFC5BD67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560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008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26" Type="http://schemas.openxmlformats.org/officeDocument/2006/relationships/image" Target="../media/image35.sv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24" Type="http://schemas.openxmlformats.org/officeDocument/2006/relationships/image" Target="../media/image33.sv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svg"/><Relationship Id="rId10" Type="http://schemas.openxmlformats.org/officeDocument/2006/relationships/image" Target="../media/image19.svg"/><Relationship Id="rId19" Type="http://schemas.openxmlformats.org/officeDocument/2006/relationships/image" Target="../media/image28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31.svg"/><Relationship Id="rId27" Type="http://schemas.openxmlformats.org/officeDocument/2006/relationships/image" Target="../media/image36.png"/><Relationship Id="rId30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44.png"/><Relationship Id="rId18" Type="http://schemas.openxmlformats.org/officeDocument/2006/relationships/image" Target="../media/image49.svg"/><Relationship Id="rId26" Type="http://schemas.openxmlformats.org/officeDocument/2006/relationships/image" Target="../media/image57.svg"/><Relationship Id="rId3" Type="http://schemas.openxmlformats.org/officeDocument/2006/relationships/image" Target="../media/image12.png"/><Relationship Id="rId21" Type="http://schemas.openxmlformats.org/officeDocument/2006/relationships/image" Target="../media/image52.png"/><Relationship Id="rId7" Type="http://schemas.openxmlformats.org/officeDocument/2006/relationships/image" Target="../media/image16.png"/><Relationship Id="rId12" Type="http://schemas.openxmlformats.org/officeDocument/2006/relationships/image" Target="../media/image43.sv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7.svg"/><Relationship Id="rId20" Type="http://schemas.openxmlformats.org/officeDocument/2006/relationships/image" Target="../media/image51.sv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svg"/><Relationship Id="rId11" Type="http://schemas.openxmlformats.org/officeDocument/2006/relationships/image" Target="../media/image42.png"/><Relationship Id="rId24" Type="http://schemas.openxmlformats.org/officeDocument/2006/relationships/image" Target="../media/image55.svg"/><Relationship Id="rId5" Type="http://schemas.openxmlformats.org/officeDocument/2006/relationships/image" Target="../media/image14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svg"/><Relationship Id="rId10" Type="http://schemas.openxmlformats.org/officeDocument/2006/relationships/image" Target="../media/image41.svg"/><Relationship Id="rId19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Relationship Id="rId22" Type="http://schemas.openxmlformats.org/officeDocument/2006/relationships/image" Target="../media/image53.svg"/><Relationship Id="rId27" Type="http://schemas.openxmlformats.org/officeDocument/2006/relationships/image" Target="../media/image58.png"/><Relationship Id="rId30" Type="http://schemas.openxmlformats.org/officeDocument/2006/relationships/image" Target="../media/image6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48.png"/><Relationship Id="rId18" Type="http://schemas.openxmlformats.org/officeDocument/2006/relationships/image" Target="../media/image53.svg"/><Relationship Id="rId26" Type="http://schemas.openxmlformats.org/officeDocument/2006/relationships/image" Target="../media/image61.svg"/><Relationship Id="rId3" Type="http://schemas.openxmlformats.org/officeDocument/2006/relationships/image" Target="../media/image62.png"/><Relationship Id="rId21" Type="http://schemas.openxmlformats.org/officeDocument/2006/relationships/image" Target="../media/image56.png"/><Relationship Id="rId7" Type="http://schemas.openxmlformats.org/officeDocument/2006/relationships/image" Target="../media/image20.png"/><Relationship Id="rId12" Type="http://schemas.openxmlformats.org/officeDocument/2006/relationships/image" Target="../media/image47.sv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1.svg"/><Relationship Id="rId20" Type="http://schemas.openxmlformats.org/officeDocument/2006/relationships/image" Target="../media/image55.sv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svg"/><Relationship Id="rId11" Type="http://schemas.openxmlformats.org/officeDocument/2006/relationships/image" Target="../media/image46.png"/><Relationship Id="rId24" Type="http://schemas.openxmlformats.org/officeDocument/2006/relationships/image" Target="../media/image59.svg"/><Relationship Id="rId5" Type="http://schemas.openxmlformats.org/officeDocument/2006/relationships/image" Target="../media/image18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image" Target="../media/image23.svg"/><Relationship Id="rId19" Type="http://schemas.openxmlformats.org/officeDocument/2006/relationships/image" Target="../media/image54.png"/><Relationship Id="rId4" Type="http://schemas.openxmlformats.org/officeDocument/2006/relationships/image" Target="../media/image63.svg"/><Relationship Id="rId9" Type="http://schemas.openxmlformats.org/officeDocument/2006/relationships/image" Target="../media/image22.png"/><Relationship Id="rId14" Type="http://schemas.openxmlformats.org/officeDocument/2006/relationships/image" Target="../media/image49.svg"/><Relationship Id="rId22" Type="http://schemas.openxmlformats.org/officeDocument/2006/relationships/image" Target="../media/image5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26" Type="http://schemas.openxmlformats.org/officeDocument/2006/relationships/image" Target="../media/image39.svg"/><Relationship Id="rId3" Type="http://schemas.openxmlformats.org/officeDocument/2006/relationships/image" Target="../media/image62.png"/><Relationship Id="rId21" Type="http://schemas.openxmlformats.org/officeDocument/2006/relationships/image" Target="../media/image34.png"/><Relationship Id="rId7" Type="http://schemas.openxmlformats.org/officeDocument/2006/relationships/image" Target="../media/image42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1.svg"/><Relationship Id="rId11" Type="http://schemas.openxmlformats.org/officeDocument/2006/relationships/image" Target="../media/image24.png"/><Relationship Id="rId24" Type="http://schemas.openxmlformats.org/officeDocument/2006/relationships/image" Target="../media/image37.svg"/><Relationship Id="rId5" Type="http://schemas.openxmlformats.org/officeDocument/2006/relationships/image" Target="../media/image40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45.svg"/><Relationship Id="rId19" Type="http://schemas.openxmlformats.org/officeDocument/2006/relationships/image" Target="../media/image32.png"/><Relationship Id="rId4" Type="http://schemas.openxmlformats.org/officeDocument/2006/relationships/image" Target="../media/image63.svg"/><Relationship Id="rId9" Type="http://schemas.openxmlformats.org/officeDocument/2006/relationships/image" Target="../media/image44.png"/><Relationship Id="rId14" Type="http://schemas.openxmlformats.org/officeDocument/2006/relationships/image" Target="../media/image27.svg"/><Relationship Id="rId22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44.png"/><Relationship Id="rId18" Type="http://schemas.openxmlformats.org/officeDocument/2006/relationships/image" Target="../media/image49.svg"/><Relationship Id="rId26" Type="http://schemas.openxmlformats.org/officeDocument/2006/relationships/image" Target="../media/image57.svg"/><Relationship Id="rId3" Type="http://schemas.openxmlformats.org/officeDocument/2006/relationships/image" Target="../media/image12.png"/><Relationship Id="rId21" Type="http://schemas.openxmlformats.org/officeDocument/2006/relationships/image" Target="../media/image52.png"/><Relationship Id="rId7" Type="http://schemas.openxmlformats.org/officeDocument/2006/relationships/image" Target="../media/image16.png"/><Relationship Id="rId12" Type="http://schemas.openxmlformats.org/officeDocument/2006/relationships/image" Target="../media/image43.sv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7.svg"/><Relationship Id="rId20" Type="http://schemas.openxmlformats.org/officeDocument/2006/relationships/image" Target="../media/image51.sv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svg"/><Relationship Id="rId11" Type="http://schemas.openxmlformats.org/officeDocument/2006/relationships/image" Target="../media/image42.png"/><Relationship Id="rId24" Type="http://schemas.openxmlformats.org/officeDocument/2006/relationships/image" Target="../media/image55.svg"/><Relationship Id="rId5" Type="http://schemas.openxmlformats.org/officeDocument/2006/relationships/image" Target="../media/image14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svg"/><Relationship Id="rId10" Type="http://schemas.openxmlformats.org/officeDocument/2006/relationships/image" Target="../media/image41.svg"/><Relationship Id="rId19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Relationship Id="rId22" Type="http://schemas.openxmlformats.org/officeDocument/2006/relationships/image" Target="../media/image53.svg"/><Relationship Id="rId27" Type="http://schemas.openxmlformats.org/officeDocument/2006/relationships/image" Target="../media/image58.png"/><Relationship Id="rId30" Type="http://schemas.openxmlformats.org/officeDocument/2006/relationships/image" Target="../media/image6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44.png"/><Relationship Id="rId18" Type="http://schemas.openxmlformats.org/officeDocument/2006/relationships/image" Target="../media/image49.svg"/><Relationship Id="rId26" Type="http://schemas.openxmlformats.org/officeDocument/2006/relationships/image" Target="../media/image35.svg"/><Relationship Id="rId3" Type="http://schemas.openxmlformats.org/officeDocument/2006/relationships/image" Target="../media/image12.png"/><Relationship Id="rId21" Type="http://schemas.openxmlformats.org/officeDocument/2006/relationships/image" Target="../media/image52.png"/><Relationship Id="rId7" Type="http://schemas.openxmlformats.org/officeDocument/2006/relationships/image" Target="../media/image16.png"/><Relationship Id="rId12" Type="http://schemas.openxmlformats.org/officeDocument/2006/relationships/image" Target="../media/image43.svg"/><Relationship Id="rId17" Type="http://schemas.openxmlformats.org/officeDocument/2006/relationships/image" Target="../media/image48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5.svg"/><Relationship Id="rId20" Type="http://schemas.openxmlformats.org/officeDocument/2006/relationships/image" Target="../media/image51.sv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svg"/><Relationship Id="rId11" Type="http://schemas.openxmlformats.org/officeDocument/2006/relationships/image" Target="../media/image42.png"/><Relationship Id="rId24" Type="http://schemas.openxmlformats.org/officeDocument/2006/relationships/image" Target="../media/image33.sv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59.svg"/><Relationship Id="rId10" Type="http://schemas.openxmlformats.org/officeDocument/2006/relationships/image" Target="../media/image41.svg"/><Relationship Id="rId19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Relationship Id="rId22" Type="http://schemas.openxmlformats.org/officeDocument/2006/relationships/image" Target="../media/image53.svg"/><Relationship Id="rId27" Type="http://schemas.openxmlformats.org/officeDocument/2006/relationships/image" Target="../media/image58.png"/><Relationship Id="rId30" Type="http://schemas.openxmlformats.org/officeDocument/2006/relationships/image" Target="../media/image3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FE60CF-97DC-4F5A-A60A-78D8C539DDDC}"/>
              </a:ext>
            </a:extLst>
          </p:cNvPr>
          <p:cNvSpPr/>
          <p:nvPr/>
        </p:nvSpPr>
        <p:spPr>
          <a:xfrm>
            <a:off x="0" y="0"/>
            <a:ext cx="12192000" cy="6927448"/>
          </a:xfrm>
          <a:prstGeom prst="rect">
            <a:avLst/>
          </a:prstGeom>
          <a:gradFill flip="none" rotWithShape="1">
            <a:gsLst>
              <a:gs pos="100000">
                <a:srgbClr val="1C1B3D"/>
              </a:gs>
              <a:gs pos="25000">
                <a:srgbClr val="453977"/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902CBB-6A4B-4436-B414-DD8AA6BA7E12}"/>
              </a:ext>
            </a:extLst>
          </p:cNvPr>
          <p:cNvSpPr txBox="1"/>
          <p:nvPr/>
        </p:nvSpPr>
        <p:spPr>
          <a:xfrm>
            <a:off x="1217913" y="2841556"/>
            <a:ext cx="9756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 pitchFamily="2" charset="0"/>
                <a:ea typeface="+mn-ea"/>
                <a:cs typeface="Arial" panose="020B0604020202020204" pitchFamily="34" charset="0"/>
              </a:rPr>
              <a:t>Trends in rates of victimisation and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 pitchFamily="2" charset="0"/>
                <a:ea typeface="+mn-ea"/>
                <a:cs typeface="Arial" panose="020B0604020202020204" pitchFamily="34" charset="0"/>
              </a:rPr>
              <a:t>offending for people with disability in NSW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 pitchFamily="2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6AB15D-CD00-4DF4-A69C-98E59BF3D07A}"/>
              </a:ext>
            </a:extLst>
          </p:cNvPr>
          <p:cNvSpPr txBox="1"/>
          <p:nvPr/>
        </p:nvSpPr>
        <p:spPr>
          <a:xfrm>
            <a:off x="4397394" y="5159002"/>
            <a:ext cx="3424335" cy="56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 pitchFamily="2" charset="0"/>
                <a:ea typeface="Open Sans" panose="020B0606030504020204" pitchFamily="34" charset="0"/>
                <a:cs typeface="Arial" panose="020B0604020202020204" pitchFamily="34" charset="0"/>
              </a:rPr>
              <a:t>National Disability Data Asset Pilot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 pitchFamily="2" charset="0"/>
                <a:ea typeface="Open Sans" panose="020B0606030504020204" pitchFamily="34" charset="0"/>
                <a:cs typeface="Arial" panose="020B0604020202020204" pitchFamily="34" charset="0"/>
              </a:rPr>
              <a:t>NSW Justice Test Case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6" y="2024591"/>
            <a:ext cx="4064008" cy="5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23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EFD1DF66-D268-4EAC-AAA4-636097DF6E2C}"/>
              </a:ext>
            </a:extLst>
          </p:cNvPr>
          <p:cNvSpPr/>
          <p:nvPr/>
        </p:nvSpPr>
        <p:spPr>
          <a:xfrm>
            <a:off x="8143878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2F5597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9A9E1F14-75F7-47E2-BE78-5CF1A68B5831}"/>
              </a:ext>
            </a:extLst>
          </p:cNvPr>
          <p:cNvSpPr/>
          <p:nvPr/>
        </p:nvSpPr>
        <p:spPr>
          <a:xfrm>
            <a:off x="5800729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6B299D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3F6DE6-562E-4B50-B937-0453A3405065}"/>
              </a:ext>
            </a:extLst>
          </p:cNvPr>
          <p:cNvSpPr txBox="1"/>
          <p:nvPr/>
        </p:nvSpPr>
        <p:spPr>
          <a:xfrm>
            <a:off x="6590814" y="1943100"/>
            <a:ext cx="155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QUESTION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3F490-4575-49B5-B241-6CEFD771B2A7}"/>
              </a:ext>
            </a:extLst>
          </p:cNvPr>
          <p:cNvSpPr txBox="1"/>
          <p:nvPr/>
        </p:nvSpPr>
        <p:spPr>
          <a:xfrm>
            <a:off x="8939735" y="1949450"/>
            <a:ext cx="155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QUESTION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3A21F0-A319-4558-A807-6F35294D4818}"/>
              </a:ext>
            </a:extLst>
          </p:cNvPr>
          <p:cNvSpPr txBox="1"/>
          <p:nvPr/>
        </p:nvSpPr>
        <p:spPr>
          <a:xfrm>
            <a:off x="7254937" y="2623827"/>
            <a:ext cx="20890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What are the </a:t>
            </a:r>
            <a:b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</a:b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adjusted offending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rates of people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with disability?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A69D4E-00B7-4300-B349-62D21BB10FE3}"/>
              </a:ext>
            </a:extLst>
          </p:cNvPr>
          <p:cNvSpPr txBox="1"/>
          <p:nvPr/>
        </p:nvSpPr>
        <p:spPr>
          <a:xfrm>
            <a:off x="9691995" y="2536963"/>
            <a:ext cx="17107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What are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the adjusted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victimisation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rates of people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with disability?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F57FF110-BFE4-45DA-A9C9-25BC958F040E}"/>
              </a:ext>
            </a:extLst>
          </p:cNvPr>
          <p:cNvSpPr/>
          <p:nvPr/>
        </p:nvSpPr>
        <p:spPr>
          <a:xfrm>
            <a:off x="6411589" y="1926163"/>
            <a:ext cx="5780411" cy="2679700"/>
          </a:xfrm>
          <a:prstGeom prst="homePlate">
            <a:avLst>
              <a:gd name="adj" fmla="val 28199"/>
            </a:avLst>
          </a:prstGeom>
          <a:solidFill>
            <a:schemeClr val="bg1">
              <a:alpha val="85000"/>
            </a:schemeClr>
          </a:solidFill>
          <a:ln w="1111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74E24099-039E-446B-9D53-AECE10D1ECE5}"/>
              </a:ext>
            </a:extLst>
          </p:cNvPr>
          <p:cNvSpPr/>
          <p:nvPr/>
        </p:nvSpPr>
        <p:spPr>
          <a:xfrm>
            <a:off x="3432179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055A42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DC891F88-E231-436C-9A29-F8E608E4F2A7}"/>
              </a:ext>
            </a:extLst>
          </p:cNvPr>
          <p:cNvSpPr/>
          <p:nvPr/>
        </p:nvSpPr>
        <p:spPr>
          <a:xfrm>
            <a:off x="1574800" y="1905000"/>
            <a:ext cx="3175000" cy="2679700"/>
          </a:xfrm>
          <a:prstGeom prst="homePlate">
            <a:avLst>
              <a:gd name="adj" fmla="val 28199"/>
            </a:avLst>
          </a:prstGeom>
          <a:solidFill>
            <a:srgbClr val="801A41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5D2873-568C-477E-8FE9-60C1A0E97DC9}"/>
              </a:ext>
            </a:extLst>
          </p:cNvPr>
          <p:cNvSpPr txBox="1"/>
          <p:nvPr/>
        </p:nvSpPr>
        <p:spPr>
          <a:xfrm>
            <a:off x="1610017" y="1949450"/>
            <a:ext cx="1779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BACKGROUND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03F55F-26EF-4105-A59C-EC7B1B6FB4A0}"/>
              </a:ext>
            </a:extLst>
          </p:cNvPr>
          <p:cNvSpPr txBox="1"/>
          <p:nvPr/>
        </p:nvSpPr>
        <p:spPr>
          <a:xfrm>
            <a:off x="4222264" y="1949450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METHOD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6E7AA5-E07B-4688-AE82-A28AE9313B56}"/>
              </a:ext>
            </a:extLst>
          </p:cNvPr>
          <p:cNvSpPr txBox="1"/>
          <p:nvPr/>
        </p:nvSpPr>
        <p:spPr>
          <a:xfrm>
            <a:off x="2071558" y="2783185"/>
            <a:ext cx="2047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What is the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National Disability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Data Asset Pilot?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E469EB-130C-4CEF-93F1-08459ABB107E}"/>
              </a:ext>
            </a:extLst>
          </p:cNvPr>
          <p:cNvSpPr txBox="1"/>
          <p:nvPr/>
        </p:nvSpPr>
        <p:spPr>
          <a:xfrm>
            <a:off x="4934504" y="2789535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How did we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identify people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with disability?</a:t>
            </a: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F1934E4F-FF11-4F3C-A06A-0703018C1BEC}"/>
              </a:ext>
            </a:extLst>
          </p:cNvPr>
          <p:cNvSpPr/>
          <p:nvPr/>
        </p:nvSpPr>
        <p:spPr>
          <a:xfrm>
            <a:off x="1437324" y="1898650"/>
            <a:ext cx="3258042" cy="2679700"/>
          </a:xfrm>
          <a:prstGeom prst="homePlate">
            <a:avLst>
              <a:gd name="adj" fmla="val 28199"/>
            </a:avLst>
          </a:prstGeom>
          <a:solidFill>
            <a:schemeClr val="bg1">
              <a:alpha val="85000"/>
            </a:schemeClr>
          </a:solidFill>
          <a:ln w="1111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6243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F6E39-13D1-4837-BA17-6428B0520A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3710" y="27763"/>
            <a:ext cx="10580165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dirty="0"/>
              <a:t>The linked data collection for this test case was composed of 14 main datasets.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872C4-858D-4174-8DC8-F628FADEB16E}"/>
              </a:ext>
            </a:extLst>
          </p:cNvPr>
          <p:cNvGrpSpPr/>
          <p:nvPr/>
        </p:nvGrpSpPr>
        <p:grpSpPr>
          <a:xfrm>
            <a:off x="2326438" y="859782"/>
            <a:ext cx="8356076" cy="5453880"/>
            <a:chOff x="241318" y="30478"/>
            <a:chExt cx="10335266" cy="67457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06BCFF-64F5-4892-A841-7EED0B4C9105}"/>
                </a:ext>
              </a:extLst>
            </p:cNvPr>
            <p:cNvGrpSpPr/>
            <p:nvPr/>
          </p:nvGrpSpPr>
          <p:grpSpPr>
            <a:xfrm>
              <a:off x="2023110" y="575310"/>
              <a:ext cx="5361439" cy="5578294"/>
              <a:chOff x="2023893" y="557331"/>
              <a:chExt cx="10742149" cy="1117648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03F1016-D833-4503-956E-2F3D0053E950}"/>
                  </a:ext>
                </a:extLst>
              </p:cNvPr>
              <p:cNvGrpSpPr/>
              <p:nvPr/>
            </p:nvGrpSpPr>
            <p:grpSpPr>
              <a:xfrm>
                <a:off x="3795543" y="2435661"/>
                <a:ext cx="7194245" cy="7194245"/>
                <a:chOff x="3795543" y="2435661"/>
                <a:chExt cx="7194245" cy="7194245"/>
              </a:xfrm>
            </p:grpSpPr>
            <p:sp>
              <p:nvSpPr>
                <p:cNvPr id="93" name="Block Arc 92">
                  <a:extLst>
                    <a:ext uri="{FF2B5EF4-FFF2-40B4-BE49-F238E27FC236}">
                      <a16:creationId xmlns:a16="http://schemas.microsoft.com/office/drawing/2014/main" id="{FB694DDE-009D-4C4A-A246-0A8682ECAA16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4657143"/>
                    <a:gd name="adj2" fmla="val 16200000"/>
                    <a:gd name="adj3" fmla="val 1987"/>
                  </a:avLst>
                </a:prstGeom>
                <a:solidFill>
                  <a:srgbClr val="D76213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Block Arc 93">
                  <a:extLst>
                    <a:ext uri="{FF2B5EF4-FFF2-40B4-BE49-F238E27FC236}">
                      <a16:creationId xmlns:a16="http://schemas.microsoft.com/office/drawing/2014/main" id="{6CB30FEB-71B3-4CBF-AAAB-3F5429B830B0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3114286"/>
                    <a:gd name="adj2" fmla="val 14657143"/>
                    <a:gd name="adj3" fmla="val 1987"/>
                  </a:avLst>
                </a:prstGeom>
                <a:solidFill>
                  <a:srgbClr val="D76213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Block Arc 94">
                  <a:extLst>
                    <a:ext uri="{FF2B5EF4-FFF2-40B4-BE49-F238E27FC236}">
                      <a16:creationId xmlns:a16="http://schemas.microsoft.com/office/drawing/2014/main" id="{D362551E-0D0C-4A2D-9488-E2B170D6C19D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1571429"/>
                    <a:gd name="adj2" fmla="val 13114286"/>
                    <a:gd name="adj3" fmla="val 1987"/>
                  </a:avLst>
                </a:prstGeom>
                <a:solidFill>
                  <a:srgbClr val="D76213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Block Arc 95">
                  <a:extLst>
                    <a:ext uri="{FF2B5EF4-FFF2-40B4-BE49-F238E27FC236}">
                      <a16:creationId xmlns:a16="http://schemas.microsoft.com/office/drawing/2014/main" id="{062B132A-1BF7-424B-81CF-262155A19DB2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0028571"/>
                    <a:gd name="adj2" fmla="val 11571429"/>
                    <a:gd name="adj3" fmla="val 1987"/>
                  </a:avLst>
                </a:prstGeom>
                <a:solidFill>
                  <a:srgbClr val="D76213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Block Arc 96">
                  <a:extLst>
                    <a:ext uri="{FF2B5EF4-FFF2-40B4-BE49-F238E27FC236}">
                      <a16:creationId xmlns:a16="http://schemas.microsoft.com/office/drawing/2014/main" id="{AF78D13E-465F-4255-803A-CB822C89AAE7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8485714"/>
                    <a:gd name="adj2" fmla="val 10028571"/>
                    <a:gd name="adj3" fmla="val 1987"/>
                  </a:avLst>
                </a:prstGeom>
                <a:solidFill>
                  <a:srgbClr val="D76213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Block Arc 97">
                  <a:extLst>
                    <a:ext uri="{FF2B5EF4-FFF2-40B4-BE49-F238E27FC236}">
                      <a16:creationId xmlns:a16="http://schemas.microsoft.com/office/drawing/2014/main" id="{3F069A2C-D9EA-4CE3-8629-998F7A99B4A6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6942857"/>
                    <a:gd name="adj2" fmla="val 8485714"/>
                    <a:gd name="adj3" fmla="val 1987"/>
                  </a:avLst>
                </a:prstGeom>
                <a:solidFill>
                  <a:srgbClr val="D76213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Block Arc 98">
                  <a:extLst>
                    <a:ext uri="{FF2B5EF4-FFF2-40B4-BE49-F238E27FC236}">
                      <a16:creationId xmlns:a16="http://schemas.microsoft.com/office/drawing/2014/main" id="{A352EE05-6F18-4BF0-B285-A9D41696A42A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5400000"/>
                    <a:gd name="adj2" fmla="val 6942857"/>
                    <a:gd name="adj3" fmla="val 1987"/>
                  </a:avLst>
                </a:prstGeom>
                <a:solidFill>
                  <a:srgbClr val="D76213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Block Arc 99">
                  <a:extLst>
                    <a:ext uri="{FF2B5EF4-FFF2-40B4-BE49-F238E27FC236}">
                      <a16:creationId xmlns:a16="http://schemas.microsoft.com/office/drawing/2014/main" id="{D3ED5549-E931-429D-9DE5-AAA2811007A9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3857143"/>
                    <a:gd name="adj2" fmla="val 5400000"/>
                    <a:gd name="adj3" fmla="val 1987"/>
                  </a:avLst>
                </a:prstGeom>
                <a:solidFill>
                  <a:srgbClr val="D76213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Block Arc 100">
                  <a:extLst>
                    <a:ext uri="{FF2B5EF4-FFF2-40B4-BE49-F238E27FC236}">
                      <a16:creationId xmlns:a16="http://schemas.microsoft.com/office/drawing/2014/main" id="{E3B28F12-49D3-46E6-859F-6ED34B05116E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2314286"/>
                    <a:gd name="adj2" fmla="val 3857143"/>
                    <a:gd name="adj3" fmla="val 1987"/>
                  </a:avLst>
                </a:prstGeom>
                <a:solidFill>
                  <a:srgbClr val="66A9D9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Block Arc 101">
                  <a:extLst>
                    <a:ext uri="{FF2B5EF4-FFF2-40B4-BE49-F238E27FC236}">
                      <a16:creationId xmlns:a16="http://schemas.microsoft.com/office/drawing/2014/main" id="{0A748E53-C109-48E6-81DE-D7D3560B7594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771429"/>
                    <a:gd name="adj2" fmla="val 2314286"/>
                    <a:gd name="adj3" fmla="val 1987"/>
                  </a:avLst>
                </a:prstGeom>
                <a:solidFill>
                  <a:srgbClr val="66A9D9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Block Arc 102">
                  <a:extLst>
                    <a:ext uri="{FF2B5EF4-FFF2-40B4-BE49-F238E27FC236}">
                      <a16:creationId xmlns:a16="http://schemas.microsoft.com/office/drawing/2014/main" id="{9832C07F-58D5-42A0-AC09-7EF687E06B7C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20828571"/>
                    <a:gd name="adj2" fmla="val 771429"/>
                    <a:gd name="adj3" fmla="val 1987"/>
                  </a:avLst>
                </a:prstGeom>
                <a:solidFill>
                  <a:srgbClr val="66A9D9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Block Arc 103">
                  <a:extLst>
                    <a:ext uri="{FF2B5EF4-FFF2-40B4-BE49-F238E27FC236}">
                      <a16:creationId xmlns:a16="http://schemas.microsoft.com/office/drawing/2014/main" id="{F1242208-010F-46D0-94EC-245CD40C0C87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9285714"/>
                    <a:gd name="adj2" fmla="val 20828571"/>
                    <a:gd name="adj3" fmla="val 1987"/>
                  </a:avLst>
                </a:prstGeom>
                <a:solidFill>
                  <a:srgbClr val="AD84C6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Block Arc 104">
                  <a:extLst>
                    <a:ext uri="{FF2B5EF4-FFF2-40B4-BE49-F238E27FC236}">
                      <a16:creationId xmlns:a16="http://schemas.microsoft.com/office/drawing/2014/main" id="{13E1D1BE-F207-4EDC-8EA3-5A421EFE5615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7742857"/>
                    <a:gd name="adj2" fmla="val 19285714"/>
                    <a:gd name="adj3" fmla="val 1987"/>
                  </a:avLst>
                </a:prstGeom>
                <a:solidFill>
                  <a:srgbClr val="A983C6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Block Arc 105">
                  <a:extLst>
                    <a:ext uri="{FF2B5EF4-FFF2-40B4-BE49-F238E27FC236}">
                      <a16:creationId xmlns:a16="http://schemas.microsoft.com/office/drawing/2014/main" id="{382D7D0F-6679-4B60-BB97-549F38C3B99D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6200000"/>
                    <a:gd name="adj2" fmla="val 17742857"/>
                    <a:gd name="adj3" fmla="val 1987"/>
                  </a:avLst>
                </a:prstGeom>
                <a:solidFill>
                  <a:srgbClr val="A983C6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07E9F0BC-04EA-41E2-8BB8-904E2C70A226}"/>
                    </a:ext>
                  </a:extLst>
                </p:cNvPr>
                <p:cNvSpPr/>
                <p:nvPr/>
              </p:nvSpPr>
              <p:spPr>
                <a:xfrm>
                  <a:off x="4324707" y="2964826"/>
                  <a:ext cx="6135916" cy="6135917"/>
                </a:xfrm>
                <a:custGeom>
                  <a:avLst/>
                  <a:gdLst>
                    <a:gd name="connsiteX0" fmla="*/ 0 w 6135917"/>
                    <a:gd name="connsiteY0" fmla="*/ 3067959 h 6135917"/>
                    <a:gd name="connsiteX1" fmla="*/ 3067959 w 6135917"/>
                    <a:gd name="connsiteY1" fmla="*/ 0 h 6135917"/>
                    <a:gd name="connsiteX2" fmla="*/ 6135918 w 6135917"/>
                    <a:gd name="connsiteY2" fmla="*/ 3067959 h 6135917"/>
                    <a:gd name="connsiteX3" fmla="*/ 3067959 w 6135917"/>
                    <a:gd name="connsiteY3" fmla="*/ 6135918 h 6135917"/>
                    <a:gd name="connsiteX4" fmla="*/ 0 w 6135917"/>
                    <a:gd name="connsiteY4" fmla="*/ 3067959 h 6135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35917" h="6135917">
                      <a:moveTo>
                        <a:pt x="0" y="3067959"/>
                      </a:moveTo>
                      <a:cubicBezTo>
                        <a:pt x="0" y="1373572"/>
                        <a:pt x="1373572" y="0"/>
                        <a:pt x="3067959" y="0"/>
                      </a:cubicBezTo>
                      <a:cubicBezTo>
                        <a:pt x="4762346" y="0"/>
                        <a:pt x="6135918" y="1373572"/>
                        <a:pt x="6135918" y="3067959"/>
                      </a:cubicBezTo>
                      <a:cubicBezTo>
                        <a:pt x="6135918" y="4762346"/>
                        <a:pt x="4762346" y="6135918"/>
                        <a:pt x="3067959" y="6135918"/>
                      </a:cubicBezTo>
                      <a:cubicBezTo>
                        <a:pt x="1373572" y="6135918"/>
                        <a:pt x="0" y="4762346"/>
                        <a:pt x="0" y="3067959"/>
                      </a:cubicBezTo>
                      <a:close/>
                    </a:path>
                  </a:pathLst>
                </a:custGeom>
                <a:solidFill>
                  <a:srgbClr val="055A42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54089" tIns="654089" rIns="654089" bIns="654089" numCol="1" spcCol="127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82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4334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ublic Sans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kumimoji="0" lang="en-AU" sz="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6" name="Text Placeholder 64">
                <a:extLst>
                  <a:ext uri="{FF2B5EF4-FFF2-40B4-BE49-F238E27FC236}">
                    <a16:creationId xmlns:a16="http://schemas.microsoft.com/office/drawing/2014/main" id="{4D3025F2-7891-4CEF-8910-79E399083D52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4961403" y="3616761"/>
                <a:ext cx="4857006" cy="4824496"/>
              </a:xfrm>
              <a:custGeom>
                <a:avLst/>
                <a:gdLst>
                  <a:gd name="connsiteX0" fmla="*/ 0 w 6135917"/>
                  <a:gd name="connsiteY0" fmla="*/ 3067959 h 6135917"/>
                  <a:gd name="connsiteX1" fmla="*/ 3067959 w 6135917"/>
                  <a:gd name="connsiteY1" fmla="*/ 0 h 6135917"/>
                  <a:gd name="connsiteX2" fmla="*/ 6135918 w 6135917"/>
                  <a:gd name="connsiteY2" fmla="*/ 3067959 h 6135917"/>
                  <a:gd name="connsiteX3" fmla="*/ 3067959 w 6135917"/>
                  <a:gd name="connsiteY3" fmla="*/ 6135918 h 6135917"/>
                  <a:gd name="connsiteX4" fmla="*/ 0 w 6135917"/>
                  <a:gd name="connsiteY4" fmla="*/ 3067959 h 6135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17" h="6135917">
                    <a:moveTo>
                      <a:pt x="0" y="3067959"/>
                    </a:moveTo>
                    <a:cubicBezTo>
                      <a:pt x="0" y="1373572"/>
                      <a:pt x="1373572" y="0"/>
                      <a:pt x="3067959" y="0"/>
                    </a:cubicBezTo>
                    <a:cubicBezTo>
                      <a:pt x="4762346" y="0"/>
                      <a:pt x="6135918" y="1373572"/>
                      <a:pt x="6135918" y="3067959"/>
                    </a:cubicBezTo>
                    <a:cubicBezTo>
                      <a:pt x="6135918" y="4762346"/>
                      <a:pt x="4762346" y="6135918"/>
                      <a:pt x="3067959" y="6135918"/>
                    </a:cubicBezTo>
                    <a:cubicBezTo>
                      <a:pt x="1373572" y="6135918"/>
                      <a:pt x="0" y="4762346"/>
                      <a:pt x="0" y="3067959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4089" tIns="654089" rIns="654089" bIns="654089" numCol="1" spcCol="1270" rtlCol="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82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4334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78BACB1-0D41-4B50-9AB4-F07FF87948D2}"/>
                  </a:ext>
                </a:extLst>
              </p:cNvPr>
              <p:cNvSpPr/>
              <p:nvPr/>
            </p:nvSpPr>
            <p:spPr>
              <a:xfrm rot="17100000">
                <a:off x="7228353" y="232517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07B2A41-CB39-437B-96D5-712EBF871F99}"/>
                  </a:ext>
                </a:extLst>
              </p:cNvPr>
              <p:cNvGrpSpPr/>
              <p:nvPr/>
            </p:nvGrpSpPr>
            <p:grpSpPr>
              <a:xfrm>
                <a:off x="6675903" y="557331"/>
                <a:ext cx="1446990" cy="1430509"/>
                <a:chOff x="6675903" y="557331"/>
                <a:chExt cx="1446990" cy="1430509"/>
              </a:xfrm>
            </p:grpSpPr>
            <p:sp>
              <p:nvSpPr>
                <p:cNvPr id="91" name="Speech Bubble: Oval 90">
                  <a:extLst>
                    <a:ext uri="{FF2B5EF4-FFF2-40B4-BE49-F238E27FC236}">
                      <a16:creationId xmlns:a16="http://schemas.microsoft.com/office/drawing/2014/main" id="{E2AA785D-0404-4CC5-A351-DDDB90039F10}"/>
                    </a:ext>
                  </a:extLst>
                </p:cNvPr>
                <p:cNvSpPr/>
                <p:nvPr/>
              </p:nvSpPr>
              <p:spPr>
                <a:xfrm rot="20459013">
                  <a:off x="6675903" y="55733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6C3F8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4146B998-0EAF-459D-B246-C27B9DE01459}"/>
                    </a:ext>
                  </a:extLst>
                </p:cNvPr>
                <p:cNvSpPr/>
                <p:nvPr/>
              </p:nvSpPr>
              <p:spPr>
                <a:xfrm rot="3918557">
                  <a:off x="6889488" y="76267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09C7E1-EEE0-41BB-AC08-0384C262BDDF}"/>
                  </a:ext>
                </a:extLst>
              </p:cNvPr>
              <p:cNvSpPr/>
              <p:nvPr/>
            </p:nvSpPr>
            <p:spPr>
              <a:xfrm rot="18660000">
                <a:off x="8775213" y="267569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9E9D4872-513F-406E-87E0-84E6541436A8}"/>
                  </a:ext>
                </a:extLst>
              </p:cNvPr>
              <p:cNvGrpSpPr/>
              <p:nvPr/>
            </p:nvGrpSpPr>
            <p:grpSpPr>
              <a:xfrm>
                <a:off x="8756163" y="1037391"/>
                <a:ext cx="1446990" cy="1430509"/>
                <a:chOff x="8756163" y="1037391"/>
                <a:chExt cx="1446990" cy="1430509"/>
              </a:xfrm>
            </p:grpSpPr>
            <p:sp>
              <p:nvSpPr>
                <p:cNvPr id="89" name="Speech Bubble: Oval 88">
                  <a:extLst>
                    <a:ext uri="{FF2B5EF4-FFF2-40B4-BE49-F238E27FC236}">
                      <a16:creationId xmlns:a16="http://schemas.microsoft.com/office/drawing/2014/main" id="{EA60034D-35E1-4643-B6D3-C214657EDA17}"/>
                    </a:ext>
                  </a:extLst>
                </p:cNvPr>
                <p:cNvSpPr/>
                <p:nvPr/>
              </p:nvSpPr>
              <p:spPr>
                <a:xfrm rot="419013">
                  <a:off x="8756163" y="103739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AD84C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D27B6D13-8704-4DE7-ACC9-B8BD280C5632}"/>
                    </a:ext>
                  </a:extLst>
                </p:cNvPr>
                <p:cNvSpPr/>
                <p:nvPr/>
              </p:nvSpPr>
              <p:spPr>
                <a:xfrm rot="5478557">
                  <a:off x="8969748" y="124273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99FE38A-A740-4A63-B554-287D72A280BA}"/>
                  </a:ext>
                </a:extLst>
              </p:cNvPr>
              <p:cNvSpPr/>
              <p:nvPr/>
            </p:nvSpPr>
            <p:spPr>
              <a:xfrm rot="20160000">
                <a:off x="10024893" y="36739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7FE5952-F55F-4D7E-BC27-DDB652BDBF50}"/>
                  </a:ext>
                </a:extLst>
              </p:cNvPr>
              <p:cNvGrpSpPr/>
              <p:nvPr/>
            </p:nvGrpSpPr>
            <p:grpSpPr>
              <a:xfrm>
                <a:off x="10409703" y="2363271"/>
                <a:ext cx="1446990" cy="1430509"/>
                <a:chOff x="10409703" y="2363271"/>
                <a:chExt cx="1446990" cy="1430509"/>
              </a:xfrm>
            </p:grpSpPr>
            <p:sp>
              <p:nvSpPr>
                <p:cNvPr id="87" name="Speech Bubble: Oval 86">
                  <a:extLst>
                    <a:ext uri="{FF2B5EF4-FFF2-40B4-BE49-F238E27FC236}">
                      <a16:creationId xmlns:a16="http://schemas.microsoft.com/office/drawing/2014/main" id="{021358BD-93AB-4902-A70D-4B71FF346B8E}"/>
                    </a:ext>
                  </a:extLst>
                </p:cNvPr>
                <p:cNvSpPr/>
                <p:nvPr/>
              </p:nvSpPr>
              <p:spPr>
                <a:xfrm rot="1919013">
                  <a:off x="10409703" y="236327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8784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AAC46628-62E8-4671-8FA0-EA66B65A0BF4}"/>
                    </a:ext>
                  </a:extLst>
                </p:cNvPr>
                <p:cNvSpPr/>
                <p:nvPr/>
              </p:nvSpPr>
              <p:spPr>
                <a:xfrm rot="6978557">
                  <a:off x="10623288" y="256861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A232A2E-3D52-4A30-927C-AE2FADBCFCC0}"/>
                  </a:ext>
                </a:extLst>
              </p:cNvPr>
              <p:cNvSpPr/>
              <p:nvPr/>
            </p:nvSpPr>
            <p:spPr>
              <a:xfrm rot="120000">
                <a:off x="10703073" y="50988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10D6F7A-0CBB-4B00-AE26-8528B3089611}"/>
                  </a:ext>
                </a:extLst>
              </p:cNvPr>
              <p:cNvGrpSpPr/>
              <p:nvPr/>
            </p:nvGrpSpPr>
            <p:grpSpPr>
              <a:xfrm>
                <a:off x="11335533" y="4249221"/>
                <a:ext cx="1430509" cy="1446990"/>
                <a:chOff x="11335533" y="4249221"/>
                <a:chExt cx="1430509" cy="1446990"/>
              </a:xfrm>
            </p:grpSpPr>
            <p:sp>
              <p:nvSpPr>
                <p:cNvPr id="85" name="Speech Bubble: Oval 84">
                  <a:extLst>
                    <a:ext uri="{FF2B5EF4-FFF2-40B4-BE49-F238E27FC236}">
                      <a16:creationId xmlns:a16="http://schemas.microsoft.com/office/drawing/2014/main" id="{C3D4FAEF-7D83-4419-9893-E0FF31270D27}"/>
                    </a:ext>
                  </a:extLst>
                </p:cNvPr>
                <p:cNvSpPr/>
                <p:nvPr/>
              </p:nvSpPr>
              <p:spPr>
                <a:xfrm rot="3479013">
                  <a:off x="11327293" y="425746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6997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765D0359-C913-41DE-B2A7-AF475B68F808}"/>
                    </a:ext>
                  </a:extLst>
                </p:cNvPr>
                <p:cNvSpPr/>
                <p:nvPr/>
              </p:nvSpPr>
              <p:spPr>
                <a:xfrm rot="8538557">
                  <a:off x="11540875" y="4462807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0B1939A-FE1B-4EC9-8A7C-3C632B8ECAF2}"/>
                  </a:ext>
                </a:extLst>
              </p:cNvPr>
              <p:cNvSpPr/>
              <p:nvPr/>
            </p:nvSpPr>
            <p:spPr>
              <a:xfrm rot="1680000">
                <a:off x="10703073" y="66838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37899D2-2DA1-482B-B30C-F5FB6349A83C}"/>
                  </a:ext>
                </a:extLst>
              </p:cNvPr>
              <p:cNvGrpSpPr/>
              <p:nvPr/>
            </p:nvGrpSpPr>
            <p:grpSpPr>
              <a:xfrm>
                <a:off x="11327913" y="6401871"/>
                <a:ext cx="1430509" cy="1446990"/>
                <a:chOff x="11327913" y="6401871"/>
                <a:chExt cx="1430509" cy="1446990"/>
              </a:xfrm>
            </p:grpSpPr>
            <p:sp>
              <p:nvSpPr>
                <p:cNvPr id="83" name="Speech Bubble: Oval 82">
                  <a:extLst>
                    <a:ext uri="{FF2B5EF4-FFF2-40B4-BE49-F238E27FC236}">
                      <a16:creationId xmlns:a16="http://schemas.microsoft.com/office/drawing/2014/main" id="{B5E3D474-63F3-4BFF-B335-60A4B73B2AD9}"/>
                    </a:ext>
                  </a:extLst>
                </p:cNvPr>
                <p:cNvSpPr/>
                <p:nvPr/>
              </p:nvSpPr>
              <p:spPr>
                <a:xfrm rot="5039013">
                  <a:off x="11319673" y="641011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84AC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072814C1-7F19-4860-8ABA-5E936E82FA8F}"/>
                    </a:ext>
                  </a:extLst>
                </p:cNvPr>
                <p:cNvSpPr/>
                <p:nvPr/>
              </p:nvSpPr>
              <p:spPr>
                <a:xfrm rot="10098557">
                  <a:off x="11533255" y="661545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F83D06F-9693-457C-806F-33415FB27637}"/>
                  </a:ext>
                </a:extLst>
              </p:cNvPr>
              <p:cNvSpPr/>
              <p:nvPr/>
            </p:nvSpPr>
            <p:spPr>
              <a:xfrm rot="3240000">
                <a:off x="10017273" y="81087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83E5DFE-9188-4696-8F1B-0A6002975D57}"/>
                  </a:ext>
                </a:extLst>
              </p:cNvPr>
              <p:cNvGrpSpPr/>
              <p:nvPr/>
            </p:nvGrpSpPr>
            <p:grpSpPr>
              <a:xfrm>
                <a:off x="10398273" y="8303061"/>
                <a:ext cx="1430509" cy="1446990"/>
                <a:chOff x="10398273" y="8303061"/>
                <a:chExt cx="1430509" cy="1446990"/>
              </a:xfrm>
            </p:grpSpPr>
            <p:sp>
              <p:nvSpPr>
                <p:cNvPr id="81" name="Speech Bubble: Oval 80">
                  <a:extLst>
                    <a:ext uri="{FF2B5EF4-FFF2-40B4-BE49-F238E27FC236}">
                      <a16:creationId xmlns:a16="http://schemas.microsoft.com/office/drawing/2014/main" id="{7E7E8302-C409-4029-9346-692B72BD87D0}"/>
                    </a:ext>
                  </a:extLst>
                </p:cNvPr>
                <p:cNvSpPr/>
                <p:nvPr/>
              </p:nvSpPr>
              <p:spPr>
                <a:xfrm rot="6599013">
                  <a:off x="10390033" y="831130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6F81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D3AACCB4-889D-4B9F-B62F-255AB8D14D2F}"/>
                    </a:ext>
                  </a:extLst>
                </p:cNvPr>
                <p:cNvSpPr/>
                <p:nvPr/>
              </p:nvSpPr>
              <p:spPr>
                <a:xfrm rot="11658557">
                  <a:off x="10603615" y="8516645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F26C42C-9284-462C-B942-37BB081CEDCC}"/>
                  </a:ext>
                </a:extLst>
              </p:cNvPr>
              <p:cNvSpPr/>
              <p:nvPr/>
            </p:nvSpPr>
            <p:spPr>
              <a:xfrm rot="4740000">
                <a:off x="8775213" y="909173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5A2B316-77EC-4D9D-B143-02870CA44C73}"/>
                  </a:ext>
                </a:extLst>
              </p:cNvPr>
              <p:cNvGrpSpPr/>
              <p:nvPr/>
            </p:nvGrpSpPr>
            <p:grpSpPr>
              <a:xfrm>
                <a:off x="8744733" y="9708951"/>
                <a:ext cx="1430509" cy="1446990"/>
                <a:chOff x="8744733" y="9708951"/>
                <a:chExt cx="1430509" cy="1446990"/>
              </a:xfrm>
            </p:grpSpPr>
            <p:sp>
              <p:nvSpPr>
                <p:cNvPr id="79" name="Speech Bubble: Oval 78">
                  <a:extLst>
                    <a:ext uri="{FF2B5EF4-FFF2-40B4-BE49-F238E27FC236}">
                      <a16:creationId xmlns:a16="http://schemas.microsoft.com/office/drawing/2014/main" id="{9219CAF3-D15F-4869-85F9-29269FA76990}"/>
                    </a:ext>
                  </a:extLst>
                </p:cNvPr>
                <p:cNvSpPr/>
                <p:nvPr/>
              </p:nvSpPr>
              <p:spPr>
                <a:xfrm rot="8099013">
                  <a:off x="8736493" y="971719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5F3F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359557F3-C4C0-4C3D-AD35-9BB6BED7669D}"/>
                    </a:ext>
                  </a:extLst>
                </p:cNvPr>
                <p:cNvSpPr/>
                <p:nvPr/>
              </p:nvSpPr>
              <p:spPr>
                <a:xfrm rot="13158557">
                  <a:off x="8950077" y="9922534"/>
                  <a:ext cx="1019820" cy="10198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EAF9AE6-CE6B-442A-9AE2-F32F8334BF25}"/>
                  </a:ext>
                </a:extLst>
              </p:cNvPr>
              <p:cNvSpPr/>
              <p:nvPr/>
            </p:nvSpPr>
            <p:spPr>
              <a:xfrm rot="6300000">
                <a:off x="7228353" y="944987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F2592EE-48EE-4D3E-8894-F4C4F9732C80}"/>
                  </a:ext>
                </a:extLst>
              </p:cNvPr>
              <p:cNvGrpSpPr/>
              <p:nvPr/>
            </p:nvGrpSpPr>
            <p:grpSpPr>
              <a:xfrm>
                <a:off x="6660663" y="10303311"/>
                <a:ext cx="1446990" cy="1430509"/>
                <a:chOff x="6660663" y="10303311"/>
                <a:chExt cx="1446990" cy="1430509"/>
              </a:xfrm>
            </p:grpSpPr>
            <p:sp>
              <p:nvSpPr>
                <p:cNvPr id="77" name="Speech Bubble: Oval 76">
                  <a:extLst>
                    <a:ext uri="{FF2B5EF4-FFF2-40B4-BE49-F238E27FC236}">
                      <a16:creationId xmlns:a16="http://schemas.microsoft.com/office/drawing/2014/main" id="{FCF75D10-D9ED-474D-9196-D50D656436CD}"/>
                    </a:ext>
                  </a:extLst>
                </p:cNvPr>
                <p:cNvSpPr/>
                <p:nvPr/>
              </p:nvSpPr>
              <p:spPr>
                <a:xfrm rot="9659013">
                  <a:off x="6660663" y="1030331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46200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BB9584C2-CD32-4BEA-9D56-0D09AD7F7D91}"/>
                    </a:ext>
                  </a:extLst>
                </p:cNvPr>
                <p:cNvSpPr/>
                <p:nvPr/>
              </p:nvSpPr>
              <p:spPr>
                <a:xfrm rot="14718557">
                  <a:off x="6874247" y="10508652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7DC9F58-A83C-4791-8C01-0C57490420BB}"/>
                  </a:ext>
                </a:extLst>
              </p:cNvPr>
              <p:cNvSpPr/>
              <p:nvPr/>
            </p:nvSpPr>
            <p:spPr>
              <a:xfrm rot="7860000">
                <a:off x="5681493" y="90993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14A4383-1535-476B-B8A8-E79416093F90}"/>
                  </a:ext>
                </a:extLst>
              </p:cNvPr>
              <p:cNvGrpSpPr/>
              <p:nvPr/>
            </p:nvGrpSpPr>
            <p:grpSpPr>
              <a:xfrm>
                <a:off x="4580403" y="9728001"/>
                <a:ext cx="1446990" cy="1430509"/>
                <a:chOff x="4580403" y="9728001"/>
                <a:chExt cx="1446990" cy="1430509"/>
              </a:xfrm>
            </p:grpSpPr>
            <p:sp>
              <p:nvSpPr>
                <p:cNvPr id="75" name="Speech Bubble: Oval 74">
                  <a:extLst>
                    <a:ext uri="{FF2B5EF4-FFF2-40B4-BE49-F238E27FC236}">
                      <a16:creationId xmlns:a16="http://schemas.microsoft.com/office/drawing/2014/main" id="{CF7B4F01-E856-4165-838D-EA8E1A84F8F2}"/>
                    </a:ext>
                  </a:extLst>
                </p:cNvPr>
                <p:cNvSpPr/>
                <p:nvPr/>
              </p:nvSpPr>
              <p:spPr>
                <a:xfrm rot="11219013">
                  <a:off x="4580403" y="972800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672F0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8BE78B6-577B-4187-9CE0-91D6041D5A3D}"/>
                    </a:ext>
                  </a:extLst>
                </p:cNvPr>
                <p:cNvSpPr/>
                <p:nvPr/>
              </p:nvSpPr>
              <p:spPr>
                <a:xfrm rot="16278557">
                  <a:off x="4793988" y="9933342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2DC7A81-9132-4ADD-B641-77B00C5F319C}"/>
                  </a:ext>
                </a:extLst>
              </p:cNvPr>
              <p:cNvSpPr/>
              <p:nvPr/>
            </p:nvSpPr>
            <p:spPr>
              <a:xfrm rot="9360000">
                <a:off x="4447053" y="81087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C54EF57D-817F-4557-AC16-ED86891C27CD}"/>
                  </a:ext>
                </a:extLst>
              </p:cNvPr>
              <p:cNvGrpSpPr/>
              <p:nvPr/>
            </p:nvGrpSpPr>
            <p:grpSpPr>
              <a:xfrm>
                <a:off x="2934483" y="8314491"/>
                <a:ext cx="1446990" cy="1430509"/>
                <a:chOff x="2934483" y="8314491"/>
                <a:chExt cx="1446990" cy="1430509"/>
              </a:xfrm>
            </p:grpSpPr>
            <p:sp>
              <p:nvSpPr>
                <p:cNvPr id="73" name="Speech Bubble: Oval 72">
                  <a:extLst>
                    <a:ext uri="{FF2B5EF4-FFF2-40B4-BE49-F238E27FC236}">
                      <a16:creationId xmlns:a16="http://schemas.microsoft.com/office/drawing/2014/main" id="{F1B72A11-16A9-41B4-A93B-BFC8D5863029}"/>
                    </a:ext>
                  </a:extLst>
                </p:cNvPr>
                <p:cNvSpPr/>
                <p:nvPr/>
              </p:nvSpPr>
              <p:spPr>
                <a:xfrm rot="12719013">
                  <a:off x="2934483" y="831449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843C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D7DE002-7803-404C-9818-4EE0A20E4DD8}"/>
                    </a:ext>
                  </a:extLst>
                </p:cNvPr>
                <p:cNvSpPr/>
                <p:nvPr/>
              </p:nvSpPr>
              <p:spPr>
                <a:xfrm rot="17778557">
                  <a:off x="3148069" y="8519832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0C189D8-1708-4400-B7E9-53DA49B6921D}"/>
                  </a:ext>
                </a:extLst>
              </p:cNvPr>
              <p:cNvSpPr/>
              <p:nvPr/>
            </p:nvSpPr>
            <p:spPr>
              <a:xfrm rot="10920000">
                <a:off x="3761253" y="66838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3C3FF2B-0692-407C-BE2F-A067E668D53B}"/>
                  </a:ext>
                </a:extLst>
              </p:cNvPr>
              <p:cNvGrpSpPr/>
              <p:nvPr/>
            </p:nvGrpSpPr>
            <p:grpSpPr>
              <a:xfrm>
                <a:off x="2023893" y="6367581"/>
                <a:ext cx="1430509" cy="1446990"/>
                <a:chOff x="2023893" y="6367581"/>
                <a:chExt cx="1430509" cy="1446990"/>
              </a:xfrm>
            </p:grpSpPr>
            <p:sp>
              <p:nvSpPr>
                <p:cNvPr id="71" name="Speech Bubble: Oval 70">
                  <a:extLst>
                    <a:ext uri="{FF2B5EF4-FFF2-40B4-BE49-F238E27FC236}">
                      <a16:creationId xmlns:a16="http://schemas.microsoft.com/office/drawing/2014/main" id="{6CC08A97-623F-4AB6-AF6C-AF10BE1EC81C}"/>
                    </a:ext>
                  </a:extLst>
                </p:cNvPr>
                <p:cNvSpPr/>
                <p:nvPr/>
              </p:nvSpPr>
              <p:spPr>
                <a:xfrm rot="14279013">
                  <a:off x="2015653" y="637582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C55A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DF8C7983-BA77-4E2B-8E0F-53EE4EEEFA2E}"/>
                    </a:ext>
                  </a:extLst>
                </p:cNvPr>
                <p:cNvSpPr/>
                <p:nvPr/>
              </p:nvSpPr>
              <p:spPr>
                <a:xfrm rot="19338557">
                  <a:off x="2229241" y="6581163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BD2609D-7862-423A-9492-FED721B4B889}"/>
                  </a:ext>
                </a:extLst>
              </p:cNvPr>
              <p:cNvSpPr/>
              <p:nvPr/>
            </p:nvSpPr>
            <p:spPr>
              <a:xfrm rot="12480000">
                <a:off x="3761253" y="50988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A36E813-C5F0-47EF-87EF-A71216259F37}"/>
                  </a:ext>
                </a:extLst>
              </p:cNvPr>
              <p:cNvGrpSpPr/>
              <p:nvPr/>
            </p:nvGrpSpPr>
            <p:grpSpPr>
              <a:xfrm>
                <a:off x="2023893" y="4253031"/>
                <a:ext cx="1430509" cy="1446990"/>
                <a:chOff x="2023893" y="4253031"/>
                <a:chExt cx="1430509" cy="1446990"/>
              </a:xfrm>
            </p:grpSpPr>
            <p:sp>
              <p:nvSpPr>
                <p:cNvPr id="69" name="Speech Bubble: Oval 68">
                  <a:extLst>
                    <a:ext uri="{FF2B5EF4-FFF2-40B4-BE49-F238E27FC236}">
                      <a16:creationId xmlns:a16="http://schemas.microsoft.com/office/drawing/2014/main" id="{56623C13-3307-4779-AE6B-91E644EBB749}"/>
                    </a:ext>
                  </a:extLst>
                </p:cNvPr>
                <p:cNvSpPr/>
                <p:nvPr/>
              </p:nvSpPr>
              <p:spPr>
                <a:xfrm rot="15839013">
                  <a:off x="2015653" y="426127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B8570E71-52F7-4AE4-B10B-BB94D6C6F9EC}"/>
                    </a:ext>
                  </a:extLst>
                </p:cNvPr>
                <p:cNvSpPr/>
                <p:nvPr/>
              </p:nvSpPr>
              <p:spPr>
                <a:xfrm rot="20898557">
                  <a:off x="2229241" y="4466614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998CA61-C11C-4D82-AF61-674AB3A389DF}"/>
                  </a:ext>
                </a:extLst>
              </p:cNvPr>
              <p:cNvSpPr/>
              <p:nvPr/>
            </p:nvSpPr>
            <p:spPr>
              <a:xfrm rot="14040000">
                <a:off x="4447053" y="36739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79F1BB2-4647-4E0A-8EA3-F5814975A8D2}"/>
                  </a:ext>
                </a:extLst>
              </p:cNvPr>
              <p:cNvGrpSpPr/>
              <p:nvPr/>
            </p:nvGrpSpPr>
            <p:grpSpPr>
              <a:xfrm>
                <a:off x="2953533" y="2321361"/>
                <a:ext cx="1430509" cy="1446990"/>
                <a:chOff x="2953533" y="2321361"/>
                <a:chExt cx="1430509" cy="1446990"/>
              </a:xfrm>
            </p:grpSpPr>
            <p:sp>
              <p:nvSpPr>
                <p:cNvPr id="67" name="Speech Bubble: Oval 66">
                  <a:extLst>
                    <a:ext uri="{FF2B5EF4-FFF2-40B4-BE49-F238E27FC236}">
                      <a16:creationId xmlns:a16="http://schemas.microsoft.com/office/drawing/2014/main" id="{416DB9E1-783A-4BAD-8AD8-7A3960F763CF}"/>
                    </a:ext>
                  </a:extLst>
                </p:cNvPr>
                <p:cNvSpPr/>
                <p:nvPr/>
              </p:nvSpPr>
              <p:spPr>
                <a:xfrm rot="17399013">
                  <a:off x="2945293" y="232960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47EFA53E-FE57-40C6-AEB4-17E52A0092B4}"/>
                    </a:ext>
                  </a:extLst>
                </p:cNvPr>
                <p:cNvSpPr/>
                <p:nvPr/>
              </p:nvSpPr>
              <p:spPr>
                <a:xfrm rot="858557">
                  <a:off x="3158881" y="2534945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60A4811-BF54-4BCD-B0F6-DE13D2AF1A78}"/>
                  </a:ext>
                </a:extLst>
              </p:cNvPr>
              <p:cNvSpPr/>
              <p:nvPr/>
            </p:nvSpPr>
            <p:spPr>
              <a:xfrm rot="15540000">
                <a:off x="5689113" y="26833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019A73F1-CAFD-468C-B615-5CB67F1ADE74}"/>
                  </a:ext>
                </a:extLst>
              </p:cNvPr>
              <p:cNvGrpSpPr/>
              <p:nvPr/>
            </p:nvGrpSpPr>
            <p:grpSpPr>
              <a:xfrm>
                <a:off x="4614693" y="1003101"/>
                <a:ext cx="1430509" cy="1446990"/>
                <a:chOff x="4614693" y="1003101"/>
                <a:chExt cx="1430509" cy="1446990"/>
              </a:xfrm>
            </p:grpSpPr>
            <p:sp>
              <p:nvSpPr>
                <p:cNvPr id="65" name="Speech Bubble: Oval 64">
                  <a:extLst>
                    <a:ext uri="{FF2B5EF4-FFF2-40B4-BE49-F238E27FC236}">
                      <a16:creationId xmlns:a16="http://schemas.microsoft.com/office/drawing/2014/main" id="{25AF927C-15AE-4A4B-B4C9-C38565BC4F86}"/>
                    </a:ext>
                  </a:extLst>
                </p:cNvPr>
                <p:cNvSpPr/>
                <p:nvPr/>
              </p:nvSpPr>
              <p:spPr>
                <a:xfrm rot="18899013">
                  <a:off x="4606453" y="101134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B7FD5F7B-A5B5-4059-8D57-1CD65EA95A3B}"/>
                    </a:ext>
                  </a:extLst>
                </p:cNvPr>
                <p:cNvSpPr/>
                <p:nvPr/>
              </p:nvSpPr>
              <p:spPr>
                <a:xfrm rot="2358557">
                  <a:off x="4820040" y="121668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7" name="Graphic 80" descr="New Wheelchair">
              <a:extLst>
                <a:ext uri="{FF2B5EF4-FFF2-40B4-BE49-F238E27FC236}">
                  <a16:creationId xmlns:a16="http://schemas.microsoft.com/office/drawing/2014/main" id="{8881DF12-165C-4126-8DCF-6881C4ADD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80560" y="693420"/>
              <a:ext cx="437515" cy="437515"/>
            </a:xfrm>
            <a:prstGeom prst="rect">
              <a:avLst/>
            </a:prstGeom>
          </p:spPr>
        </p:pic>
        <p:pic>
          <p:nvPicPr>
            <p:cNvPr id="8" name="Graphic 81" descr="New Wheelchair">
              <a:extLst>
                <a:ext uri="{FF2B5EF4-FFF2-40B4-BE49-F238E27FC236}">
                  <a16:creationId xmlns:a16="http://schemas.microsoft.com/office/drawing/2014/main" id="{A8034902-09F0-45BF-BA8B-20FC395EA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24500" y="937260"/>
              <a:ext cx="437515" cy="437515"/>
            </a:xfrm>
            <a:prstGeom prst="rect">
              <a:avLst/>
            </a:prstGeom>
          </p:spPr>
        </p:pic>
        <p:pic>
          <p:nvPicPr>
            <p:cNvPr id="9" name="Graphic 82" descr="New Wheelchair">
              <a:extLst>
                <a:ext uri="{FF2B5EF4-FFF2-40B4-BE49-F238E27FC236}">
                  <a16:creationId xmlns:a16="http://schemas.microsoft.com/office/drawing/2014/main" id="{7AEF4AE4-BBD0-4375-BDDF-BDE8771F8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47460" y="1600200"/>
              <a:ext cx="437515" cy="437515"/>
            </a:xfrm>
            <a:prstGeom prst="rect">
              <a:avLst/>
            </a:prstGeom>
          </p:spPr>
        </p:pic>
        <p:pic>
          <p:nvPicPr>
            <p:cNvPr id="10" name="Graphic 84" descr="Gavel">
              <a:extLst>
                <a:ext uri="{FF2B5EF4-FFF2-40B4-BE49-F238E27FC236}">
                  <a16:creationId xmlns:a16="http://schemas.microsoft.com/office/drawing/2014/main" id="{A88932C5-20AC-4DAE-81D9-A1430D551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850380" y="2567940"/>
              <a:ext cx="362585" cy="362585"/>
            </a:xfrm>
            <a:prstGeom prst="rect">
              <a:avLst/>
            </a:prstGeom>
          </p:spPr>
        </p:pic>
        <p:pic>
          <p:nvPicPr>
            <p:cNvPr id="11" name="Graphic 87" descr="Police">
              <a:extLst>
                <a:ext uri="{FF2B5EF4-FFF2-40B4-BE49-F238E27FC236}">
                  <a16:creationId xmlns:a16="http://schemas.microsoft.com/office/drawing/2014/main" id="{8B6D05C2-5AC2-414C-999B-1FA7F5DF9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819900" y="3634740"/>
              <a:ext cx="419100" cy="419100"/>
            </a:xfrm>
            <a:prstGeom prst="rect">
              <a:avLst/>
            </a:prstGeom>
          </p:spPr>
        </p:pic>
        <p:pic>
          <p:nvPicPr>
            <p:cNvPr id="12" name="Graphic 89" descr="Jail">
              <a:extLst>
                <a:ext uri="{FF2B5EF4-FFF2-40B4-BE49-F238E27FC236}">
                  <a16:creationId xmlns:a16="http://schemas.microsoft.com/office/drawing/2014/main" id="{875892EC-26B7-4B31-918E-7D74437EB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370320" y="4595328"/>
              <a:ext cx="402590" cy="402590"/>
            </a:xfrm>
            <a:prstGeom prst="rect">
              <a:avLst/>
            </a:prstGeom>
          </p:spPr>
        </p:pic>
        <p:pic>
          <p:nvPicPr>
            <p:cNvPr id="13" name="Graphic 91" descr="Medical">
              <a:extLst>
                <a:ext uri="{FF2B5EF4-FFF2-40B4-BE49-F238E27FC236}">
                  <a16:creationId xmlns:a16="http://schemas.microsoft.com/office/drawing/2014/main" id="{9B452F2C-58BB-43F5-9DCC-72939ED18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516412" y="5296368"/>
              <a:ext cx="420370" cy="420370"/>
            </a:xfrm>
            <a:prstGeom prst="rect">
              <a:avLst/>
            </a:prstGeom>
          </p:spPr>
        </p:pic>
        <p:pic>
          <p:nvPicPr>
            <p:cNvPr id="14" name="Graphic 94" descr="Ambulance">
              <a:extLst>
                <a:ext uri="{FF2B5EF4-FFF2-40B4-BE49-F238E27FC236}">
                  <a16:creationId xmlns:a16="http://schemas.microsoft.com/office/drawing/2014/main" id="{3BD36DC0-9766-479F-847F-A3B14E2B7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495800" y="5601637"/>
              <a:ext cx="408305" cy="408305"/>
            </a:xfrm>
            <a:prstGeom prst="rect">
              <a:avLst/>
            </a:prstGeom>
          </p:spPr>
        </p:pic>
        <p:pic>
          <p:nvPicPr>
            <p:cNvPr id="15" name="Graphic 96" descr="Contract">
              <a:extLst>
                <a:ext uri="{FF2B5EF4-FFF2-40B4-BE49-F238E27FC236}">
                  <a16:creationId xmlns:a16="http://schemas.microsoft.com/office/drawing/2014/main" id="{7DCED15F-1E93-47F0-A470-B9DCD016B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459246" y="5311842"/>
              <a:ext cx="396240" cy="396240"/>
            </a:xfrm>
            <a:prstGeom prst="rect">
              <a:avLst/>
            </a:prstGeom>
          </p:spPr>
        </p:pic>
        <p:pic>
          <p:nvPicPr>
            <p:cNvPr id="16" name="Graphic 98" descr="Call center">
              <a:extLst>
                <a:ext uri="{FF2B5EF4-FFF2-40B4-BE49-F238E27FC236}">
                  <a16:creationId xmlns:a16="http://schemas.microsoft.com/office/drawing/2014/main" id="{05084999-CB3A-48EC-A072-4B276631D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644140" y="4587240"/>
              <a:ext cx="385445" cy="385445"/>
            </a:xfrm>
            <a:prstGeom prst="rect">
              <a:avLst/>
            </a:prstGeom>
          </p:spPr>
        </p:pic>
        <p:pic>
          <p:nvPicPr>
            <p:cNvPr id="17" name="Graphic 100" descr="Suburban scene">
              <a:extLst>
                <a:ext uri="{FF2B5EF4-FFF2-40B4-BE49-F238E27FC236}">
                  <a16:creationId xmlns:a16="http://schemas.microsoft.com/office/drawing/2014/main" id="{ACBC87A5-B3AF-4F52-A715-C2765CAB9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186940" y="3604260"/>
              <a:ext cx="391160" cy="391160"/>
            </a:xfrm>
            <a:prstGeom prst="rect">
              <a:avLst/>
            </a:prstGeom>
          </p:spPr>
        </p:pic>
        <p:pic>
          <p:nvPicPr>
            <p:cNvPr id="18" name="Graphic 104" descr="Rainy scene">
              <a:extLst>
                <a:ext uri="{FF2B5EF4-FFF2-40B4-BE49-F238E27FC236}">
                  <a16:creationId xmlns:a16="http://schemas.microsoft.com/office/drawing/2014/main" id="{0953186F-DE03-4633-A92F-DA1BBF8D8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02180" y="2575560"/>
              <a:ext cx="346075" cy="346075"/>
            </a:xfrm>
            <a:prstGeom prst="rect">
              <a:avLst/>
            </a:prstGeom>
          </p:spPr>
        </p:pic>
        <p:pic>
          <p:nvPicPr>
            <p:cNvPr id="19" name="Graphic 106" descr="Medicine">
              <a:extLst>
                <a:ext uri="{FF2B5EF4-FFF2-40B4-BE49-F238E27FC236}">
                  <a16:creationId xmlns:a16="http://schemas.microsoft.com/office/drawing/2014/main" id="{206F47E1-5C45-414E-971A-3AAAD6012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489960" y="944880"/>
              <a:ext cx="396875" cy="396875"/>
            </a:xfrm>
            <a:prstGeom prst="rect">
              <a:avLst/>
            </a:prstGeom>
          </p:spPr>
        </p:pic>
        <p:pic>
          <p:nvPicPr>
            <p:cNvPr id="20" name="Graphic 108" descr="Stethoscope">
              <a:extLst>
                <a:ext uri="{FF2B5EF4-FFF2-40B4-BE49-F238E27FC236}">
                  <a16:creationId xmlns:a16="http://schemas.microsoft.com/office/drawing/2014/main" id="{96F3CC21-E999-4A67-A1F6-0439FE03A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644140" y="1607820"/>
              <a:ext cx="424180" cy="424180"/>
            </a:xfrm>
            <a:prstGeom prst="rect">
              <a:avLst/>
            </a:prstGeom>
          </p:spPr>
        </p:pic>
        <p:sp>
          <p:nvSpPr>
            <p:cNvPr id="21" name="TextBox 110">
              <a:extLst>
                <a:ext uri="{FF2B5EF4-FFF2-40B4-BE49-F238E27FC236}">
                  <a16:creationId xmlns:a16="http://schemas.microsoft.com/office/drawing/2014/main" id="{6831CF29-76E7-4B3D-AA91-B59AE9F56AB6}"/>
                </a:ext>
              </a:extLst>
            </p:cNvPr>
            <p:cNvSpPr txBox="1"/>
            <p:nvPr/>
          </p:nvSpPr>
          <p:spPr>
            <a:xfrm>
              <a:off x="4602329" y="30478"/>
              <a:ext cx="2202366" cy="56626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6C3F8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Disability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Insurance Scheme (NDIS)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13">
              <a:extLst>
                <a:ext uri="{FF2B5EF4-FFF2-40B4-BE49-F238E27FC236}">
                  <a16:creationId xmlns:a16="http://schemas.microsoft.com/office/drawing/2014/main" id="{68DA51D0-FCB2-4427-B481-23B423462203}"/>
                </a:ext>
              </a:extLst>
            </p:cNvPr>
            <p:cNvSpPr txBox="1"/>
            <p:nvPr/>
          </p:nvSpPr>
          <p:spPr>
            <a:xfrm>
              <a:off x="6118659" y="624808"/>
              <a:ext cx="2533601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AD84C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Disability Services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Minimum Data Set (DSNMDS)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114">
              <a:extLst>
                <a:ext uri="{FF2B5EF4-FFF2-40B4-BE49-F238E27FC236}">
                  <a16:creationId xmlns:a16="http://schemas.microsoft.com/office/drawing/2014/main" id="{3F3D4E76-D4AC-4269-9EB8-CE8697D20DF6}"/>
                </a:ext>
              </a:extLst>
            </p:cNvPr>
            <p:cNvSpPr txBox="1"/>
            <p:nvPr/>
          </p:nvSpPr>
          <p:spPr>
            <a:xfrm>
              <a:off x="6865369" y="1363908"/>
              <a:ext cx="3468471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784C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Department of Social Services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Data Over Multiple Individual Occurrences (DOMINO)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115">
              <a:extLst>
                <a:ext uri="{FF2B5EF4-FFF2-40B4-BE49-F238E27FC236}">
                  <a16:creationId xmlns:a16="http://schemas.microsoft.com/office/drawing/2014/main" id="{A67FD24B-D219-4429-8461-FBFF7B978F5C}"/>
                </a:ext>
              </a:extLst>
            </p:cNvPr>
            <p:cNvSpPr txBox="1"/>
            <p:nvPr/>
          </p:nvSpPr>
          <p:spPr>
            <a:xfrm>
              <a:off x="7440856" y="2499647"/>
              <a:ext cx="2357804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6997A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BOCSAR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Re-Offending Database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116">
              <a:extLst>
                <a:ext uri="{FF2B5EF4-FFF2-40B4-BE49-F238E27FC236}">
                  <a16:creationId xmlns:a16="http://schemas.microsoft.com/office/drawing/2014/main" id="{4264DFFE-9E1A-4DA1-87EC-0468DB1842B7}"/>
                </a:ext>
              </a:extLst>
            </p:cNvPr>
            <p:cNvSpPr txBox="1"/>
            <p:nvPr/>
          </p:nvSpPr>
          <p:spPr>
            <a:xfrm>
              <a:off x="7372167" y="3799341"/>
              <a:ext cx="3204417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4ACB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Police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Computerised Operational Policing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System  (COPS)- victims extract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117">
              <a:extLst>
                <a:ext uri="{FF2B5EF4-FFF2-40B4-BE49-F238E27FC236}">
                  <a16:creationId xmlns:a16="http://schemas.microsoft.com/office/drawing/2014/main" id="{F5011D9E-452D-433F-8136-D3EAFDC58609}"/>
                </a:ext>
              </a:extLst>
            </p:cNvPr>
            <p:cNvSpPr txBox="1"/>
            <p:nvPr/>
          </p:nvSpPr>
          <p:spPr>
            <a:xfrm>
              <a:off x="6878330" y="4828676"/>
              <a:ext cx="2122399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4ACB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Corrective Services NSW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custodial episodes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118">
              <a:extLst>
                <a:ext uri="{FF2B5EF4-FFF2-40B4-BE49-F238E27FC236}">
                  <a16:creationId xmlns:a16="http://schemas.microsoft.com/office/drawing/2014/main" id="{D37C573E-F055-44A5-B554-62FF1878BF70}"/>
                </a:ext>
              </a:extLst>
            </p:cNvPr>
            <p:cNvSpPr txBox="1"/>
            <p:nvPr/>
          </p:nvSpPr>
          <p:spPr>
            <a:xfrm>
              <a:off x="6041956" y="5672275"/>
              <a:ext cx="2122399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F3F1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Hospital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Morbidity Database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119">
              <a:extLst>
                <a:ext uri="{FF2B5EF4-FFF2-40B4-BE49-F238E27FC236}">
                  <a16:creationId xmlns:a16="http://schemas.microsoft.com/office/drawing/2014/main" id="{48F4D97D-2811-4C14-A127-9325FACDA415}"/>
                </a:ext>
              </a:extLst>
            </p:cNvPr>
            <p:cNvSpPr txBox="1"/>
            <p:nvPr/>
          </p:nvSpPr>
          <p:spPr>
            <a:xfrm>
              <a:off x="4609958" y="6209970"/>
              <a:ext cx="5362275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>
                  <a:ln>
                    <a:noFill/>
                  </a:ln>
                  <a:solidFill>
                    <a:srgbClr val="46200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8. </a:t>
              </a:r>
              <a:r>
                <a:rPr kumimoji="0" lang="en-AU" sz="106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Non-admitted Patient </a:t>
              </a:r>
              <a:br>
                <a:rPr kumimoji="0" lang="en-AU" sz="106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Emergency Department Care Database</a:t>
              </a:r>
              <a:endParaRPr kumimoji="0" lang="en-AU" sz="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120">
              <a:extLst>
                <a:ext uri="{FF2B5EF4-FFF2-40B4-BE49-F238E27FC236}">
                  <a16:creationId xmlns:a16="http://schemas.microsoft.com/office/drawing/2014/main" id="{F78492D3-AE82-45E0-B732-A61148763646}"/>
                </a:ext>
              </a:extLst>
            </p:cNvPr>
            <p:cNvSpPr txBox="1"/>
            <p:nvPr/>
          </p:nvSpPr>
          <p:spPr>
            <a:xfrm>
              <a:off x="2712636" y="5859524"/>
              <a:ext cx="1296280" cy="56626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>
                  <a:ln>
                    <a:noFill/>
                  </a:ln>
                  <a:solidFill>
                    <a:srgbClr val="672F0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9. </a:t>
              </a:r>
              <a:r>
                <a:rPr kumimoji="0" lang="en-AU" sz="106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</a:t>
              </a:r>
              <a:br>
                <a:rPr kumimoji="0" lang="en-AU" sz="106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Death Index</a:t>
              </a:r>
              <a:endParaRPr kumimoji="0" lang="en-AU" sz="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121">
              <a:extLst>
                <a:ext uri="{FF2B5EF4-FFF2-40B4-BE49-F238E27FC236}">
                  <a16:creationId xmlns:a16="http://schemas.microsoft.com/office/drawing/2014/main" id="{67946D76-E6F9-4D41-8856-97927BDC9BD7}"/>
                </a:ext>
              </a:extLst>
            </p:cNvPr>
            <p:cNvSpPr txBox="1"/>
            <p:nvPr/>
          </p:nvSpPr>
          <p:spPr>
            <a:xfrm>
              <a:off x="1278878" y="4910275"/>
              <a:ext cx="4328160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43C0C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FACS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child protection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and out-of-home care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122">
              <a:extLst>
                <a:ext uri="{FF2B5EF4-FFF2-40B4-BE49-F238E27FC236}">
                  <a16:creationId xmlns:a16="http://schemas.microsoft.com/office/drawing/2014/main" id="{789C81E1-3519-4DFE-9FBA-728C7E3F8B2E}"/>
                </a:ext>
              </a:extLst>
            </p:cNvPr>
            <p:cNvSpPr txBox="1"/>
            <p:nvPr/>
          </p:nvSpPr>
          <p:spPr>
            <a:xfrm>
              <a:off x="502399" y="3792604"/>
              <a:ext cx="1513185" cy="56626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11.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FACS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social housing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123">
              <a:extLst>
                <a:ext uri="{FF2B5EF4-FFF2-40B4-BE49-F238E27FC236}">
                  <a16:creationId xmlns:a16="http://schemas.microsoft.com/office/drawing/2014/main" id="{94CFF070-8FFC-42F4-8884-2C37043AE4C3}"/>
                </a:ext>
              </a:extLst>
            </p:cNvPr>
            <p:cNvSpPr txBox="1"/>
            <p:nvPr/>
          </p:nvSpPr>
          <p:spPr>
            <a:xfrm>
              <a:off x="241318" y="2143539"/>
              <a:ext cx="1836363" cy="78356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4B18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Specialist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Homelessness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Services Collection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124">
              <a:extLst>
                <a:ext uri="{FF2B5EF4-FFF2-40B4-BE49-F238E27FC236}">
                  <a16:creationId xmlns:a16="http://schemas.microsoft.com/office/drawing/2014/main" id="{F2A46866-5DFB-456F-A9AE-C64BFFDCB3C0}"/>
                </a:ext>
              </a:extLst>
            </p:cNvPr>
            <p:cNvSpPr txBox="1"/>
            <p:nvPr/>
          </p:nvSpPr>
          <p:spPr>
            <a:xfrm>
              <a:off x="1457636" y="971962"/>
              <a:ext cx="5731510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8CBA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13.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Medicare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Benefits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Schedule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125">
              <a:extLst>
                <a:ext uri="{FF2B5EF4-FFF2-40B4-BE49-F238E27FC236}">
                  <a16:creationId xmlns:a16="http://schemas.microsoft.com/office/drawing/2014/main" id="{E4595240-3C72-4E0E-9267-7C565E79B245}"/>
                </a:ext>
              </a:extLst>
            </p:cNvPr>
            <p:cNvSpPr txBox="1"/>
            <p:nvPr/>
          </p:nvSpPr>
          <p:spPr>
            <a:xfrm>
              <a:off x="2686923" y="94762"/>
              <a:ext cx="1644042" cy="78356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8CBA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14.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Pharmaceutical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Benefits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Scheme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7EDD7B6-B5E3-4E51-AF9F-FBEC6C92317E}"/>
              </a:ext>
            </a:extLst>
          </p:cNvPr>
          <p:cNvSpPr txBox="1"/>
          <p:nvPr/>
        </p:nvSpPr>
        <p:spPr>
          <a:xfrm>
            <a:off x="5216100" y="3204444"/>
            <a:ext cx="144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Data collections utilised in Justice test case </a:t>
            </a:r>
          </a:p>
        </p:txBody>
      </p:sp>
    </p:spTree>
    <p:extLst>
      <p:ext uri="{BB962C8B-B14F-4D97-AF65-F5344CB8AC3E}">
        <p14:creationId xmlns:p14="http://schemas.microsoft.com/office/powerpoint/2010/main" val="300594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F6E39-13D1-4837-BA17-6428B0520A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3709" y="27763"/>
            <a:ext cx="10008665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dirty="0"/>
              <a:t>Three main disability datasets were used to construct an initial cohort of People with Disability.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872C4-858D-4174-8DC8-F628FADEB16E}"/>
              </a:ext>
            </a:extLst>
          </p:cNvPr>
          <p:cNvGrpSpPr/>
          <p:nvPr/>
        </p:nvGrpSpPr>
        <p:grpSpPr>
          <a:xfrm>
            <a:off x="2326438" y="859782"/>
            <a:ext cx="8356076" cy="5453880"/>
            <a:chOff x="241318" y="30478"/>
            <a:chExt cx="10335266" cy="67457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06BCFF-64F5-4892-A841-7EED0B4C9105}"/>
                </a:ext>
              </a:extLst>
            </p:cNvPr>
            <p:cNvGrpSpPr/>
            <p:nvPr/>
          </p:nvGrpSpPr>
          <p:grpSpPr>
            <a:xfrm>
              <a:off x="2023110" y="575310"/>
              <a:ext cx="5361439" cy="5578294"/>
              <a:chOff x="2023893" y="557331"/>
              <a:chExt cx="10742149" cy="1117648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03F1016-D833-4503-956E-2F3D0053E950}"/>
                  </a:ext>
                </a:extLst>
              </p:cNvPr>
              <p:cNvGrpSpPr/>
              <p:nvPr/>
            </p:nvGrpSpPr>
            <p:grpSpPr>
              <a:xfrm>
                <a:off x="3795543" y="2435661"/>
                <a:ext cx="7194245" cy="7194245"/>
                <a:chOff x="3795543" y="2435661"/>
                <a:chExt cx="7194245" cy="7194245"/>
              </a:xfrm>
            </p:grpSpPr>
            <p:sp>
              <p:nvSpPr>
                <p:cNvPr id="93" name="Block Arc 92">
                  <a:extLst>
                    <a:ext uri="{FF2B5EF4-FFF2-40B4-BE49-F238E27FC236}">
                      <a16:creationId xmlns:a16="http://schemas.microsoft.com/office/drawing/2014/main" id="{FB694DDE-009D-4C4A-A246-0A8682ECAA16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4657143"/>
                    <a:gd name="adj2" fmla="val 16200000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Block Arc 93">
                  <a:extLst>
                    <a:ext uri="{FF2B5EF4-FFF2-40B4-BE49-F238E27FC236}">
                      <a16:creationId xmlns:a16="http://schemas.microsoft.com/office/drawing/2014/main" id="{6CB30FEB-71B3-4CBF-AAAB-3F5429B830B0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3114286"/>
                    <a:gd name="adj2" fmla="val 14657143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Block Arc 94">
                  <a:extLst>
                    <a:ext uri="{FF2B5EF4-FFF2-40B4-BE49-F238E27FC236}">
                      <a16:creationId xmlns:a16="http://schemas.microsoft.com/office/drawing/2014/main" id="{D362551E-0D0C-4A2D-9488-E2B170D6C19D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1571429"/>
                    <a:gd name="adj2" fmla="val 13114286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Block Arc 95">
                  <a:extLst>
                    <a:ext uri="{FF2B5EF4-FFF2-40B4-BE49-F238E27FC236}">
                      <a16:creationId xmlns:a16="http://schemas.microsoft.com/office/drawing/2014/main" id="{062B132A-1BF7-424B-81CF-262155A19DB2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0028571"/>
                    <a:gd name="adj2" fmla="val 11571429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Block Arc 96">
                  <a:extLst>
                    <a:ext uri="{FF2B5EF4-FFF2-40B4-BE49-F238E27FC236}">
                      <a16:creationId xmlns:a16="http://schemas.microsoft.com/office/drawing/2014/main" id="{AF78D13E-465F-4255-803A-CB822C89AAE7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8485714"/>
                    <a:gd name="adj2" fmla="val 10028571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Block Arc 97">
                  <a:extLst>
                    <a:ext uri="{FF2B5EF4-FFF2-40B4-BE49-F238E27FC236}">
                      <a16:creationId xmlns:a16="http://schemas.microsoft.com/office/drawing/2014/main" id="{3F069A2C-D9EA-4CE3-8629-998F7A99B4A6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6942857"/>
                    <a:gd name="adj2" fmla="val 8485714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Block Arc 98">
                  <a:extLst>
                    <a:ext uri="{FF2B5EF4-FFF2-40B4-BE49-F238E27FC236}">
                      <a16:creationId xmlns:a16="http://schemas.microsoft.com/office/drawing/2014/main" id="{A352EE05-6F18-4BF0-B285-A9D41696A42A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5400000"/>
                    <a:gd name="adj2" fmla="val 6942857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Block Arc 99">
                  <a:extLst>
                    <a:ext uri="{FF2B5EF4-FFF2-40B4-BE49-F238E27FC236}">
                      <a16:creationId xmlns:a16="http://schemas.microsoft.com/office/drawing/2014/main" id="{D3ED5549-E931-429D-9DE5-AAA2811007A9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3857143"/>
                    <a:gd name="adj2" fmla="val 5400000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Block Arc 100">
                  <a:extLst>
                    <a:ext uri="{FF2B5EF4-FFF2-40B4-BE49-F238E27FC236}">
                      <a16:creationId xmlns:a16="http://schemas.microsoft.com/office/drawing/2014/main" id="{E3B28F12-49D3-46E6-859F-6ED34B05116E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2314286"/>
                    <a:gd name="adj2" fmla="val 3857143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Block Arc 101">
                  <a:extLst>
                    <a:ext uri="{FF2B5EF4-FFF2-40B4-BE49-F238E27FC236}">
                      <a16:creationId xmlns:a16="http://schemas.microsoft.com/office/drawing/2014/main" id="{0A748E53-C109-48E6-81DE-D7D3560B7594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771429"/>
                    <a:gd name="adj2" fmla="val 2314286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Block Arc 102">
                  <a:extLst>
                    <a:ext uri="{FF2B5EF4-FFF2-40B4-BE49-F238E27FC236}">
                      <a16:creationId xmlns:a16="http://schemas.microsoft.com/office/drawing/2014/main" id="{9832C07F-58D5-42A0-AC09-7EF687E06B7C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20828571"/>
                    <a:gd name="adj2" fmla="val 771429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Block Arc 103">
                  <a:extLst>
                    <a:ext uri="{FF2B5EF4-FFF2-40B4-BE49-F238E27FC236}">
                      <a16:creationId xmlns:a16="http://schemas.microsoft.com/office/drawing/2014/main" id="{F1242208-010F-46D0-94EC-245CD40C0C87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9285714"/>
                    <a:gd name="adj2" fmla="val 20828571"/>
                    <a:gd name="adj3" fmla="val 1987"/>
                  </a:avLst>
                </a:prstGeom>
                <a:solidFill>
                  <a:srgbClr val="AD84C6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Block Arc 104">
                  <a:extLst>
                    <a:ext uri="{FF2B5EF4-FFF2-40B4-BE49-F238E27FC236}">
                      <a16:creationId xmlns:a16="http://schemas.microsoft.com/office/drawing/2014/main" id="{13E1D1BE-F207-4EDC-8EA3-5A421EFE5615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7742857"/>
                    <a:gd name="adj2" fmla="val 19285714"/>
                    <a:gd name="adj3" fmla="val 1987"/>
                  </a:avLst>
                </a:prstGeom>
                <a:solidFill>
                  <a:srgbClr val="A983C6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Block Arc 105">
                  <a:extLst>
                    <a:ext uri="{FF2B5EF4-FFF2-40B4-BE49-F238E27FC236}">
                      <a16:creationId xmlns:a16="http://schemas.microsoft.com/office/drawing/2014/main" id="{382D7D0F-6679-4B60-BB97-549F38C3B99D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6200000"/>
                    <a:gd name="adj2" fmla="val 17742857"/>
                    <a:gd name="adj3" fmla="val 1987"/>
                  </a:avLst>
                </a:prstGeom>
                <a:solidFill>
                  <a:srgbClr val="A983C6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07E9F0BC-04EA-41E2-8BB8-904E2C70A226}"/>
                    </a:ext>
                  </a:extLst>
                </p:cNvPr>
                <p:cNvSpPr/>
                <p:nvPr/>
              </p:nvSpPr>
              <p:spPr>
                <a:xfrm>
                  <a:off x="4324707" y="2964826"/>
                  <a:ext cx="6135916" cy="6135917"/>
                </a:xfrm>
                <a:custGeom>
                  <a:avLst/>
                  <a:gdLst>
                    <a:gd name="connsiteX0" fmla="*/ 0 w 6135917"/>
                    <a:gd name="connsiteY0" fmla="*/ 3067959 h 6135917"/>
                    <a:gd name="connsiteX1" fmla="*/ 3067959 w 6135917"/>
                    <a:gd name="connsiteY1" fmla="*/ 0 h 6135917"/>
                    <a:gd name="connsiteX2" fmla="*/ 6135918 w 6135917"/>
                    <a:gd name="connsiteY2" fmla="*/ 3067959 h 6135917"/>
                    <a:gd name="connsiteX3" fmla="*/ 3067959 w 6135917"/>
                    <a:gd name="connsiteY3" fmla="*/ 6135918 h 6135917"/>
                    <a:gd name="connsiteX4" fmla="*/ 0 w 6135917"/>
                    <a:gd name="connsiteY4" fmla="*/ 3067959 h 6135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35917" h="6135917">
                      <a:moveTo>
                        <a:pt x="0" y="3067959"/>
                      </a:moveTo>
                      <a:cubicBezTo>
                        <a:pt x="0" y="1373572"/>
                        <a:pt x="1373572" y="0"/>
                        <a:pt x="3067959" y="0"/>
                      </a:cubicBezTo>
                      <a:cubicBezTo>
                        <a:pt x="4762346" y="0"/>
                        <a:pt x="6135918" y="1373572"/>
                        <a:pt x="6135918" y="3067959"/>
                      </a:cubicBezTo>
                      <a:cubicBezTo>
                        <a:pt x="6135918" y="4762346"/>
                        <a:pt x="4762346" y="6135918"/>
                        <a:pt x="3067959" y="6135918"/>
                      </a:cubicBezTo>
                      <a:cubicBezTo>
                        <a:pt x="1373572" y="6135918"/>
                        <a:pt x="0" y="4762346"/>
                        <a:pt x="0" y="3067959"/>
                      </a:cubicBezTo>
                      <a:close/>
                    </a:path>
                  </a:pathLst>
                </a:custGeom>
                <a:solidFill>
                  <a:srgbClr val="055A42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54089" tIns="654089" rIns="654089" bIns="654089" numCol="1" spcCol="127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82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4334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ublic Sans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kumimoji="0" lang="en-AU" sz="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6" name="Text Placeholder 64">
                <a:extLst>
                  <a:ext uri="{FF2B5EF4-FFF2-40B4-BE49-F238E27FC236}">
                    <a16:creationId xmlns:a16="http://schemas.microsoft.com/office/drawing/2014/main" id="{4D3025F2-7891-4CEF-8910-79E399083D52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4961403" y="3616761"/>
                <a:ext cx="4857006" cy="4824496"/>
              </a:xfrm>
              <a:custGeom>
                <a:avLst/>
                <a:gdLst>
                  <a:gd name="connsiteX0" fmla="*/ 0 w 6135917"/>
                  <a:gd name="connsiteY0" fmla="*/ 3067959 h 6135917"/>
                  <a:gd name="connsiteX1" fmla="*/ 3067959 w 6135917"/>
                  <a:gd name="connsiteY1" fmla="*/ 0 h 6135917"/>
                  <a:gd name="connsiteX2" fmla="*/ 6135918 w 6135917"/>
                  <a:gd name="connsiteY2" fmla="*/ 3067959 h 6135917"/>
                  <a:gd name="connsiteX3" fmla="*/ 3067959 w 6135917"/>
                  <a:gd name="connsiteY3" fmla="*/ 6135918 h 6135917"/>
                  <a:gd name="connsiteX4" fmla="*/ 0 w 6135917"/>
                  <a:gd name="connsiteY4" fmla="*/ 3067959 h 6135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17" h="6135917">
                    <a:moveTo>
                      <a:pt x="0" y="3067959"/>
                    </a:moveTo>
                    <a:cubicBezTo>
                      <a:pt x="0" y="1373572"/>
                      <a:pt x="1373572" y="0"/>
                      <a:pt x="3067959" y="0"/>
                    </a:cubicBezTo>
                    <a:cubicBezTo>
                      <a:pt x="4762346" y="0"/>
                      <a:pt x="6135918" y="1373572"/>
                      <a:pt x="6135918" y="3067959"/>
                    </a:cubicBezTo>
                    <a:cubicBezTo>
                      <a:pt x="6135918" y="4762346"/>
                      <a:pt x="4762346" y="6135918"/>
                      <a:pt x="3067959" y="6135918"/>
                    </a:cubicBezTo>
                    <a:cubicBezTo>
                      <a:pt x="1373572" y="6135918"/>
                      <a:pt x="0" y="4762346"/>
                      <a:pt x="0" y="3067959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4089" tIns="654089" rIns="654089" bIns="654089" numCol="1" spcCol="1270" rtlCol="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82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4334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78BACB1-0D41-4B50-9AB4-F07FF87948D2}"/>
                  </a:ext>
                </a:extLst>
              </p:cNvPr>
              <p:cNvSpPr/>
              <p:nvPr/>
            </p:nvSpPr>
            <p:spPr>
              <a:xfrm rot="17100000">
                <a:off x="7228353" y="232517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07B2A41-CB39-437B-96D5-712EBF871F99}"/>
                  </a:ext>
                </a:extLst>
              </p:cNvPr>
              <p:cNvGrpSpPr/>
              <p:nvPr/>
            </p:nvGrpSpPr>
            <p:grpSpPr>
              <a:xfrm>
                <a:off x="6675903" y="557331"/>
                <a:ext cx="1446990" cy="1430509"/>
                <a:chOff x="6675903" y="557331"/>
                <a:chExt cx="1446990" cy="1430509"/>
              </a:xfrm>
            </p:grpSpPr>
            <p:sp>
              <p:nvSpPr>
                <p:cNvPr id="91" name="Speech Bubble: Oval 90">
                  <a:extLst>
                    <a:ext uri="{FF2B5EF4-FFF2-40B4-BE49-F238E27FC236}">
                      <a16:creationId xmlns:a16="http://schemas.microsoft.com/office/drawing/2014/main" id="{E2AA785D-0404-4CC5-A351-DDDB90039F10}"/>
                    </a:ext>
                  </a:extLst>
                </p:cNvPr>
                <p:cNvSpPr/>
                <p:nvPr/>
              </p:nvSpPr>
              <p:spPr>
                <a:xfrm rot="20459013">
                  <a:off x="6675903" y="55733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6C3F8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4146B998-0EAF-459D-B246-C27B9DE01459}"/>
                    </a:ext>
                  </a:extLst>
                </p:cNvPr>
                <p:cNvSpPr/>
                <p:nvPr/>
              </p:nvSpPr>
              <p:spPr>
                <a:xfrm rot="3918557">
                  <a:off x="6889488" y="76267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09C7E1-EEE0-41BB-AC08-0384C262BDDF}"/>
                  </a:ext>
                </a:extLst>
              </p:cNvPr>
              <p:cNvSpPr/>
              <p:nvPr/>
            </p:nvSpPr>
            <p:spPr>
              <a:xfrm rot="18660000">
                <a:off x="8775213" y="267569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9E9D4872-513F-406E-87E0-84E6541436A8}"/>
                  </a:ext>
                </a:extLst>
              </p:cNvPr>
              <p:cNvGrpSpPr/>
              <p:nvPr/>
            </p:nvGrpSpPr>
            <p:grpSpPr>
              <a:xfrm>
                <a:off x="8756163" y="1037391"/>
                <a:ext cx="1446990" cy="1430509"/>
                <a:chOff x="8756163" y="1037391"/>
                <a:chExt cx="1446990" cy="1430509"/>
              </a:xfrm>
            </p:grpSpPr>
            <p:sp>
              <p:nvSpPr>
                <p:cNvPr id="89" name="Speech Bubble: Oval 88">
                  <a:extLst>
                    <a:ext uri="{FF2B5EF4-FFF2-40B4-BE49-F238E27FC236}">
                      <a16:creationId xmlns:a16="http://schemas.microsoft.com/office/drawing/2014/main" id="{EA60034D-35E1-4643-B6D3-C214657EDA17}"/>
                    </a:ext>
                  </a:extLst>
                </p:cNvPr>
                <p:cNvSpPr/>
                <p:nvPr/>
              </p:nvSpPr>
              <p:spPr>
                <a:xfrm rot="419013">
                  <a:off x="8756163" y="103739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AD84C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D27B6D13-8704-4DE7-ACC9-B8BD280C5632}"/>
                    </a:ext>
                  </a:extLst>
                </p:cNvPr>
                <p:cNvSpPr/>
                <p:nvPr/>
              </p:nvSpPr>
              <p:spPr>
                <a:xfrm rot="5478557">
                  <a:off x="8969748" y="124273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99FE38A-A740-4A63-B554-287D72A280BA}"/>
                  </a:ext>
                </a:extLst>
              </p:cNvPr>
              <p:cNvSpPr/>
              <p:nvPr/>
            </p:nvSpPr>
            <p:spPr>
              <a:xfrm rot="20160000">
                <a:off x="10024893" y="36739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7FE5952-F55F-4D7E-BC27-DDB652BDBF50}"/>
                  </a:ext>
                </a:extLst>
              </p:cNvPr>
              <p:cNvGrpSpPr/>
              <p:nvPr/>
            </p:nvGrpSpPr>
            <p:grpSpPr>
              <a:xfrm>
                <a:off x="10409703" y="2363271"/>
                <a:ext cx="1446990" cy="1430509"/>
                <a:chOff x="10409703" y="2363271"/>
                <a:chExt cx="1446990" cy="1430509"/>
              </a:xfrm>
            </p:grpSpPr>
            <p:sp>
              <p:nvSpPr>
                <p:cNvPr id="87" name="Speech Bubble: Oval 86">
                  <a:extLst>
                    <a:ext uri="{FF2B5EF4-FFF2-40B4-BE49-F238E27FC236}">
                      <a16:creationId xmlns:a16="http://schemas.microsoft.com/office/drawing/2014/main" id="{021358BD-93AB-4902-A70D-4B71FF346B8E}"/>
                    </a:ext>
                  </a:extLst>
                </p:cNvPr>
                <p:cNvSpPr/>
                <p:nvPr/>
              </p:nvSpPr>
              <p:spPr>
                <a:xfrm rot="1919013">
                  <a:off x="10409703" y="236327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8784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AAC46628-62E8-4671-8FA0-EA66B65A0BF4}"/>
                    </a:ext>
                  </a:extLst>
                </p:cNvPr>
                <p:cNvSpPr/>
                <p:nvPr/>
              </p:nvSpPr>
              <p:spPr>
                <a:xfrm rot="6978557">
                  <a:off x="10623288" y="256861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A232A2E-3D52-4A30-927C-AE2FADBCFCC0}"/>
                  </a:ext>
                </a:extLst>
              </p:cNvPr>
              <p:cNvSpPr/>
              <p:nvPr/>
            </p:nvSpPr>
            <p:spPr>
              <a:xfrm rot="120000">
                <a:off x="10703073" y="50988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10D6F7A-0CBB-4B00-AE26-8528B3089611}"/>
                  </a:ext>
                </a:extLst>
              </p:cNvPr>
              <p:cNvGrpSpPr/>
              <p:nvPr/>
            </p:nvGrpSpPr>
            <p:grpSpPr>
              <a:xfrm>
                <a:off x="11335533" y="4249221"/>
                <a:ext cx="1430509" cy="1446990"/>
                <a:chOff x="11335533" y="4249221"/>
                <a:chExt cx="1430509" cy="1446990"/>
              </a:xfrm>
            </p:grpSpPr>
            <p:sp>
              <p:nvSpPr>
                <p:cNvPr id="85" name="Speech Bubble: Oval 84">
                  <a:extLst>
                    <a:ext uri="{FF2B5EF4-FFF2-40B4-BE49-F238E27FC236}">
                      <a16:creationId xmlns:a16="http://schemas.microsoft.com/office/drawing/2014/main" id="{C3D4FAEF-7D83-4419-9893-E0FF31270D27}"/>
                    </a:ext>
                  </a:extLst>
                </p:cNvPr>
                <p:cNvSpPr/>
                <p:nvPr/>
              </p:nvSpPr>
              <p:spPr>
                <a:xfrm rot="3479013">
                  <a:off x="11327293" y="425746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765D0359-C913-41DE-B2A7-AF475B68F808}"/>
                    </a:ext>
                  </a:extLst>
                </p:cNvPr>
                <p:cNvSpPr/>
                <p:nvPr/>
              </p:nvSpPr>
              <p:spPr>
                <a:xfrm rot="8538557">
                  <a:off x="11540875" y="4462807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0B1939A-FE1B-4EC9-8A7C-3C632B8ECAF2}"/>
                  </a:ext>
                </a:extLst>
              </p:cNvPr>
              <p:cNvSpPr/>
              <p:nvPr/>
            </p:nvSpPr>
            <p:spPr>
              <a:xfrm rot="1680000">
                <a:off x="10703073" y="66838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37899D2-2DA1-482B-B30C-F5FB6349A83C}"/>
                  </a:ext>
                </a:extLst>
              </p:cNvPr>
              <p:cNvGrpSpPr/>
              <p:nvPr/>
            </p:nvGrpSpPr>
            <p:grpSpPr>
              <a:xfrm>
                <a:off x="11327913" y="6401871"/>
                <a:ext cx="1430509" cy="1446990"/>
                <a:chOff x="11327913" y="6401871"/>
                <a:chExt cx="1430509" cy="1446990"/>
              </a:xfrm>
            </p:grpSpPr>
            <p:sp>
              <p:nvSpPr>
                <p:cNvPr id="83" name="Speech Bubble: Oval 82">
                  <a:extLst>
                    <a:ext uri="{FF2B5EF4-FFF2-40B4-BE49-F238E27FC236}">
                      <a16:creationId xmlns:a16="http://schemas.microsoft.com/office/drawing/2014/main" id="{B5E3D474-63F3-4BFF-B335-60A4B73B2AD9}"/>
                    </a:ext>
                  </a:extLst>
                </p:cNvPr>
                <p:cNvSpPr/>
                <p:nvPr/>
              </p:nvSpPr>
              <p:spPr>
                <a:xfrm rot="5039013">
                  <a:off x="11319673" y="641011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072814C1-7F19-4860-8ABA-5E936E82FA8F}"/>
                    </a:ext>
                  </a:extLst>
                </p:cNvPr>
                <p:cNvSpPr/>
                <p:nvPr/>
              </p:nvSpPr>
              <p:spPr>
                <a:xfrm rot="10098557">
                  <a:off x="11533255" y="661545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F83D06F-9693-457C-806F-33415FB27637}"/>
                  </a:ext>
                </a:extLst>
              </p:cNvPr>
              <p:cNvSpPr/>
              <p:nvPr/>
            </p:nvSpPr>
            <p:spPr>
              <a:xfrm rot="3240000">
                <a:off x="10017273" y="81087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83E5DFE-9188-4696-8F1B-0A6002975D57}"/>
                  </a:ext>
                </a:extLst>
              </p:cNvPr>
              <p:cNvGrpSpPr/>
              <p:nvPr/>
            </p:nvGrpSpPr>
            <p:grpSpPr>
              <a:xfrm>
                <a:off x="10398273" y="8303061"/>
                <a:ext cx="1430509" cy="1446990"/>
                <a:chOff x="10398273" y="8303061"/>
                <a:chExt cx="1430509" cy="1446990"/>
              </a:xfrm>
            </p:grpSpPr>
            <p:sp>
              <p:nvSpPr>
                <p:cNvPr id="81" name="Speech Bubble: Oval 80">
                  <a:extLst>
                    <a:ext uri="{FF2B5EF4-FFF2-40B4-BE49-F238E27FC236}">
                      <a16:creationId xmlns:a16="http://schemas.microsoft.com/office/drawing/2014/main" id="{7E7E8302-C409-4029-9346-692B72BD87D0}"/>
                    </a:ext>
                  </a:extLst>
                </p:cNvPr>
                <p:cNvSpPr/>
                <p:nvPr/>
              </p:nvSpPr>
              <p:spPr>
                <a:xfrm rot="6599013">
                  <a:off x="10390033" y="831130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D3AACCB4-889D-4B9F-B62F-255AB8D14D2F}"/>
                    </a:ext>
                  </a:extLst>
                </p:cNvPr>
                <p:cNvSpPr/>
                <p:nvPr/>
              </p:nvSpPr>
              <p:spPr>
                <a:xfrm rot="11658557">
                  <a:off x="10603615" y="8516645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F26C42C-9284-462C-B942-37BB081CEDCC}"/>
                  </a:ext>
                </a:extLst>
              </p:cNvPr>
              <p:cNvSpPr/>
              <p:nvPr/>
            </p:nvSpPr>
            <p:spPr>
              <a:xfrm rot="4740000">
                <a:off x="8775213" y="909173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5A2B316-77EC-4D9D-B143-02870CA44C73}"/>
                  </a:ext>
                </a:extLst>
              </p:cNvPr>
              <p:cNvGrpSpPr/>
              <p:nvPr/>
            </p:nvGrpSpPr>
            <p:grpSpPr>
              <a:xfrm>
                <a:off x="8744733" y="9708951"/>
                <a:ext cx="1430509" cy="1446990"/>
                <a:chOff x="8744733" y="9708951"/>
                <a:chExt cx="1430509" cy="1446990"/>
              </a:xfrm>
            </p:grpSpPr>
            <p:sp>
              <p:nvSpPr>
                <p:cNvPr id="79" name="Speech Bubble: Oval 78">
                  <a:extLst>
                    <a:ext uri="{FF2B5EF4-FFF2-40B4-BE49-F238E27FC236}">
                      <a16:creationId xmlns:a16="http://schemas.microsoft.com/office/drawing/2014/main" id="{9219CAF3-D15F-4869-85F9-29269FA76990}"/>
                    </a:ext>
                  </a:extLst>
                </p:cNvPr>
                <p:cNvSpPr/>
                <p:nvPr/>
              </p:nvSpPr>
              <p:spPr>
                <a:xfrm rot="8099013">
                  <a:off x="8736493" y="971719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359557F3-C4C0-4C3D-AD35-9BB6BED7669D}"/>
                    </a:ext>
                  </a:extLst>
                </p:cNvPr>
                <p:cNvSpPr/>
                <p:nvPr/>
              </p:nvSpPr>
              <p:spPr>
                <a:xfrm rot="13158557">
                  <a:off x="8950077" y="9922534"/>
                  <a:ext cx="1019820" cy="10198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EAF9AE6-CE6B-442A-9AE2-F32F8334BF25}"/>
                  </a:ext>
                </a:extLst>
              </p:cNvPr>
              <p:cNvSpPr/>
              <p:nvPr/>
            </p:nvSpPr>
            <p:spPr>
              <a:xfrm rot="6300000">
                <a:off x="7228353" y="944987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F2592EE-48EE-4D3E-8894-F4C4F9732C80}"/>
                  </a:ext>
                </a:extLst>
              </p:cNvPr>
              <p:cNvGrpSpPr/>
              <p:nvPr/>
            </p:nvGrpSpPr>
            <p:grpSpPr>
              <a:xfrm>
                <a:off x="6660663" y="10303311"/>
                <a:ext cx="1446990" cy="1430509"/>
                <a:chOff x="6660663" y="10303311"/>
                <a:chExt cx="1446990" cy="1430509"/>
              </a:xfrm>
            </p:grpSpPr>
            <p:sp>
              <p:nvSpPr>
                <p:cNvPr id="77" name="Speech Bubble: Oval 76">
                  <a:extLst>
                    <a:ext uri="{FF2B5EF4-FFF2-40B4-BE49-F238E27FC236}">
                      <a16:creationId xmlns:a16="http://schemas.microsoft.com/office/drawing/2014/main" id="{FCF75D10-D9ED-474D-9196-D50D656436CD}"/>
                    </a:ext>
                  </a:extLst>
                </p:cNvPr>
                <p:cNvSpPr/>
                <p:nvPr/>
              </p:nvSpPr>
              <p:spPr>
                <a:xfrm rot="9659013">
                  <a:off x="6660663" y="1030331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BB9584C2-CD32-4BEA-9D56-0D09AD7F7D91}"/>
                    </a:ext>
                  </a:extLst>
                </p:cNvPr>
                <p:cNvSpPr/>
                <p:nvPr/>
              </p:nvSpPr>
              <p:spPr>
                <a:xfrm rot="14718557">
                  <a:off x="6874247" y="10508652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7DC9F58-A83C-4791-8C01-0C57490420BB}"/>
                  </a:ext>
                </a:extLst>
              </p:cNvPr>
              <p:cNvSpPr/>
              <p:nvPr/>
            </p:nvSpPr>
            <p:spPr>
              <a:xfrm rot="7860000">
                <a:off x="5681493" y="90993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14A4383-1535-476B-B8A8-E79416093F90}"/>
                  </a:ext>
                </a:extLst>
              </p:cNvPr>
              <p:cNvGrpSpPr/>
              <p:nvPr/>
            </p:nvGrpSpPr>
            <p:grpSpPr>
              <a:xfrm>
                <a:off x="4580403" y="9728001"/>
                <a:ext cx="1446990" cy="1430509"/>
                <a:chOff x="4580403" y="9728001"/>
                <a:chExt cx="1446990" cy="1430509"/>
              </a:xfrm>
            </p:grpSpPr>
            <p:sp>
              <p:nvSpPr>
                <p:cNvPr id="75" name="Speech Bubble: Oval 74">
                  <a:extLst>
                    <a:ext uri="{FF2B5EF4-FFF2-40B4-BE49-F238E27FC236}">
                      <a16:creationId xmlns:a16="http://schemas.microsoft.com/office/drawing/2014/main" id="{CF7B4F01-E856-4165-838D-EA8E1A84F8F2}"/>
                    </a:ext>
                  </a:extLst>
                </p:cNvPr>
                <p:cNvSpPr/>
                <p:nvPr/>
              </p:nvSpPr>
              <p:spPr>
                <a:xfrm rot="11219013">
                  <a:off x="4580403" y="972800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8BE78B6-577B-4187-9CE0-91D6041D5A3D}"/>
                    </a:ext>
                  </a:extLst>
                </p:cNvPr>
                <p:cNvSpPr/>
                <p:nvPr/>
              </p:nvSpPr>
              <p:spPr>
                <a:xfrm rot="16278557">
                  <a:off x="4793988" y="9933342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2DC7A81-9132-4ADD-B641-77B00C5F319C}"/>
                  </a:ext>
                </a:extLst>
              </p:cNvPr>
              <p:cNvSpPr/>
              <p:nvPr/>
            </p:nvSpPr>
            <p:spPr>
              <a:xfrm rot="9360000">
                <a:off x="4447053" y="81087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C54EF57D-817F-4557-AC16-ED86891C27CD}"/>
                  </a:ext>
                </a:extLst>
              </p:cNvPr>
              <p:cNvGrpSpPr/>
              <p:nvPr/>
            </p:nvGrpSpPr>
            <p:grpSpPr>
              <a:xfrm>
                <a:off x="2934483" y="8314491"/>
                <a:ext cx="1446990" cy="1430509"/>
                <a:chOff x="2934483" y="8314491"/>
                <a:chExt cx="1446990" cy="1430509"/>
              </a:xfrm>
            </p:grpSpPr>
            <p:sp>
              <p:nvSpPr>
                <p:cNvPr id="73" name="Speech Bubble: Oval 72">
                  <a:extLst>
                    <a:ext uri="{FF2B5EF4-FFF2-40B4-BE49-F238E27FC236}">
                      <a16:creationId xmlns:a16="http://schemas.microsoft.com/office/drawing/2014/main" id="{F1B72A11-16A9-41B4-A93B-BFC8D5863029}"/>
                    </a:ext>
                  </a:extLst>
                </p:cNvPr>
                <p:cNvSpPr/>
                <p:nvPr/>
              </p:nvSpPr>
              <p:spPr>
                <a:xfrm rot="12719013">
                  <a:off x="2934483" y="831449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D7DE002-7803-404C-9818-4EE0A20E4DD8}"/>
                    </a:ext>
                  </a:extLst>
                </p:cNvPr>
                <p:cNvSpPr/>
                <p:nvPr/>
              </p:nvSpPr>
              <p:spPr>
                <a:xfrm rot="17778557">
                  <a:off x="3148069" y="8519832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0C189D8-1708-4400-B7E9-53DA49B6921D}"/>
                  </a:ext>
                </a:extLst>
              </p:cNvPr>
              <p:cNvSpPr/>
              <p:nvPr/>
            </p:nvSpPr>
            <p:spPr>
              <a:xfrm rot="10920000">
                <a:off x="3761253" y="66838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3C3FF2B-0692-407C-BE2F-A067E668D53B}"/>
                  </a:ext>
                </a:extLst>
              </p:cNvPr>
              <p:cNvGrpSpPr/>
              <p:nvPr/>
            </p:nvGrpSpPr>
            <p:grpSpPr>
              <a:xfrm>
                <a:off x="2023893" y="6367581"/>
                <a:ext cx="1430509" cy="1446990"/>
                <a:chOff x="2023893" y="6367581"/>
                <a:chExt cx="1430509" cy="1446990"/>
              </a:xfrm>
            </p:grpSpPr>
            <p:sp>
              <p:nvSpPr>
                <p:cNvPr id="71" name="Speech Bubble: Oval 70">
                  <a:extLst>
                    <a:ext uri="{FF2B5EF4-FFF2-40B4-BE49-F238E27FC236}">
                      <a16:creationId xmlns:a16="http://schemas.microsoft.com/office/drawing/2014/main" id="{6CC08A97-623F-4AB6-AF6C-AF10BE1EC81C}"/>
                    </a:ext>
                  </a:extLst>
                </p:cNvPr>
                <p:cNvSpPr/>
                <p:nvPr/>
              </p:nvSpPr>
              <p:spPr>
                <a:xfrm rot="14279013">
                  <a:off x="2015653" y="637582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DF8C7983-BA77-4E2B-8E0F-53EE4EEEFA2E}"/>
                    </a:ext>
                  </a:extLst>
                </p:cNvPr>
                <p:cNvSpPr/>
                <p:nvPr/>
              </p:nvSpPr>
              <p:spPr>
                <a:xfrm rot="19338557">
                  <a:off x="2229241" y="6581163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BD2609D-7862-423A-9492-FED721B4B889}"/>
                  </a:ext>
                </a:extLst>
              </p:cNvPr>
              <p:cNvSpPr/>
              <p:nvPr/>
            </p:nvSpPr>
            <p:spPr>
              <a:xfrm rot="12480000">
                <a:off x="3761253" y="50988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A36E813-C5F0-47EF-87EF-A71216259F37}"/>
                  </a:ext>
                </a:extLst>
              </p:cNvPr>
              <p:cNvGrpSpPr/>
              <p:nvPr/>
            </p:nvGrpSpPr>
            <p:grpSpPr>
              <a:xfrm>
                <a:off x="2023893" y="4253031"/>
                <a:ext cx="1430509" cy="1446990"/>
                <a:chOff x="2023893" y="4253031"/>
                <a:chExt cx="1430509" cy="1446990"/>
              </a:xfrm>
            </p:grpSpPr>
            <p:sp>
              <p:nvSpPr>
                <p:cNvPr id="69" name="Speech Bubble: Oval 68">
                  <a:extLst>
                    <a:ext uri="{FF2B5EF4-FFF2-40B4-BE49-F238E27FC236}">
                      <a16:creationId xmlns:a16="http://schemas.microsoft.com/office/drawing/2014/main" id="{56623C13-3307-4779-AE6B-91E644EBB749}"/>
                    </a:ext>
                  </a:extLst>
                </p:cNvPr>
                <p:cNvSpPr/>
                <p:nvPr/>
              </p:nvSpPr>
              <p:spPr>
                <a:xfrm rot="15839013">
                  <a:off x="2015653" y="426127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B8570E71-52F7-4AE4-B10B-BB94D6C6F9EC}"/>
                    </a:ext>
                  </a:extLst>
                </p:cNvPr>
                <p:cNvSpPr/>
                <p:nvPr/>
              </p:nvSpPr>
              <p:spPr>
                <a:xfrm rot="20898557">
                  <a:off x="2229241" y="4466614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998CA61-C11C-4D82-AF61-674AB3A389DF}"/>
                  </a:ext>
                </a:extLst>
              </p:cNvPr>
              <p:cNvSpPr/>
              <p:nvPr/>
            </p:nvSpPr>
            <p:spPr>
              <a:xfrm rot="14040000">
                <a:off x="4447053" y="36739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79F1BB2-4647-4E0A-8EA3-F5814975A8D2}"/>
                  </a:ext>
                </a:extLst>
              </p:cNvPr>
              <p:cNvGrpSpPr/>
              <p:nvPr/>
            </p:nvGrpSpPr>
            <p:grpSpPr>
              <a:xfrm>
                <a:off x="2953533" y="2321361"/>
                <a:ext cx="1430509" cy="1446990"/>
                <a:chOff x="2953533" y="2321361"/>
                <a:chExt cx="1430509" cy="1446990"/>
              </a:xfrm>
            </p:grpSpPr>
            <p:sp>
              <p:nvSpPr>
                <p:cNvPr id="67" name="Speech Bubble: Oval 66">
                  <a:extLst>
                    <a:ext uri="{FF2B5EF4-FFF2-40B4-BE49-F238E27FC236}">
                      <a16:creationId xmlns:a16="http://schemas.microsoft.com/office/drawing/2014/main" id="{416DB9E1-783A-4BAD-8AD8-7A3960F763CF}"/>
                    </a:ext>
                  </a:extLst>
                </p:cNvPr>
                <p:cNvSpPr/>
                <p:nvPr/>
              </p:nvSpPr>
              <p:spPr>
                <a:xfrm rot="17399013">
                  <a:off x="2945293" y="232960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47EFA53E-FE57-40C6-AEB4-17E52A0092B4}"/>
                    </a:ext>
                  </a:extLst>
                </p:cNvPr>
                <p:cNvSpPr/>
                <p:nvPr/>
              </p:nvSpPr>
              <p:spPr>
                <a:xfrm rot="858557">
                  <a:off x="3158881" y="2534945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60A4811-BF54-4BCD-B0F6-DE13D2AF1A78}"/>
                  </a:ext>
                </a:extLst>
              </p:cNvPr>
              <p:cNvSpPr/>
              <p:nvPr/>
            </p:nvSpPr>
            <p:spPr>
              <a:xfrm rot="15540000">
                <a:off x="5689113" y="26833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019A73F1-CAFD-468C-B615-5CB67F1ADE74}"/>
                  </a:ext>
                </a:extLst>
              </p:cNvPr>
              <p:cNvGrpSpPr/>
              <p:nvPr/>
            </p:nvGrpSpPr>
            <p:grpSpPr>
              <a:xfrm>
                <a:off x="4614693" y="1003101"/>
                <a:ext cx="1430509" cy="1446990"/>
                <a:chOff x="4614693" y="1003101"/>
                <a:chExt cx="1430509" cy="1446990"/>
              </a:xfrm>
            </p:grpSpPr>
            <p:sp>
              <p:nvSpPr>
                <p:cNvPr id="65" name="Speech Bubble: Oval 64">
                  <a:extLst>
                    <a:ext uri="{FF2B5EF4-FFF2-40B4-BE49-F238E27FC236}">
                      <a16:creationId xmlns:a16="http://schemas.microsoft.com/office/drawing/2014/main" id="{25AF927C-15AE-4A4B-B4C9-C38565BC4F86}"/>
                    </a:ext>
                  </a:extLst>
                </p:cNvPr>
                <p:cNvSpPr/>
                <p:nvPr/>
              </p:nvSpPr>
              <p:spPr>
                <a:xfrm rot="18899013">
                  <a:off x="4606453" y="101134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B7FD5F7B-A5B5-4059-8D57-1CD65EA95A3B}"/>
                    </a:ext>
                  </a:extLst>
                </p:cNvPr>
                <p:cNvSpPr/>
                <p:nvPr/>
              </p:nvSpPr>
              <p:spPr>
                <a:xfrm rot="2358557">
                  <a:off x="4820040" y="121668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7" name="Graphic 80" descr="New Wheelchair">
              <a:extLst>
                <a:ext uri="{FF2B5EF4-FFF2-40B4-BE49-F238E27FC236}">
                  <a16:creationId xmlns:a16="http://schemas.microsoft.com/office/drawing/2014/main" id="{8881DF12-165C-4126-8DCF-6881C4ADD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80560" y="693420"/>
              <a:ext cx="437515" cy="437515"/>
            </a:xfrm>
            <a:prstGeom prst="rect">
              <a:avLst/>
            </a:prstGeom>
          </p:spPr>
        </p:pic>
        <p:pic>
          <p:nvPicPr>
            <p:cNvPr id="8" name="Graphic 81" descr="New Wheelchair">
              <a:extLst>
                <a:ext uri="{FF2B5EF4-FFF2-40B4-BE49-F238E27FC236}">
                  <a16:creationId xmlns:a16="http://schemas.microsoft.com/office/drawing/2014/main" id="{A8034902-09F0-45BF-BA8B-20FC395EA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24500" y="937260"/>
              <a:ext cx="437515" cy="437515"/>
            </a:xfrm>
            <a:prstGeom prst="rect">
              <a:avLst/>
            </a:prstGeom>
          </p:spPr>
        </p:pic>
        <p:pic>
          <p:nvPicPr>
            <p:cNvPr id="9" name="Graphic 82" descr="New Wheelchair">
              <a:extLst>
                <a:ext uri="{FF2B5EF4-FFF2-40B4-BE49-F238E27FC236}">
                  <a16:creationId xmlns:a16="http://schemas.microsoft.com/office/drawing/2014/main" id="{7AEF4AE4-BBD0-4375-BDDF-BDE8771F8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47460" y="1600200"/>
              <a:ext cx="437515" cy="437515"/>
            </a:xfrm>
            <a:prstGeom prst="rect">
              <a:avLst/>
            </a:prstGeom>
          </p:spPr>
        </p:pic>
        <p:pic>
          <p:nvPicPr>
            <p:cNvPr id="10" name="Graphic 84" descr="Gavel">
              <a:extLst>
                <a:ext uri="{FF2B5EF4-FFF2-40B4-BE49-F238E27FC236}">
                  <a16:creationId xmlns:a16="http://schemas.microsoft.com/office/drawing/2014/main" id="{A88932C5-20AC-4DAE-81D9-A1430D551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850380" y="2567940"/>
              <a:ext cx="362585" cy="362585"/>
            </a:xfrm>
            <a:prstGeom prst="rect">
              <a:avLst/>
            </a:prstGeom>
          </p:spPr>
        </p:pic>
        <p:pic>
          <p:nvPicPr>
            <p:cNvPr id="11" name="Graphic 87" descr="Police">
              <a:extLst>
                <a:ext uri="{FF2B5EF4-FFF2-40B4-BE49-F238E27FC236}">
                  <a16:creationId xmlns:a16="http://schemas.microsoft.com/office/drawing/2014/main" id="{8B6D05C2-5AC2-414C-999B-1FA7F5DF9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819900" y="3634740"/>
              <a:ext cx="419100" cy="419100"/>
            </a:xfrm>
            <a:prstGeom prst="rect">
              <a:avLst/>
            </a:prstGeom>
          </p:spPr>
        </p:pic>
        <p:pic>
          <p:nvPicPr>
            <p:cNvPr id="12" name="Graphic 89" descr="Jail">
              <a:extLst>
                <a:ext uri="{FF2B5EF4-FFF2-40B4-BE49-F238E27FC236}">
                  <a16:creationId xmlns:a16="http://schemas.microsoft.com/office/drawing/2014/main" id="{875892EC-26B7-4B31-918E-7D74437EB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370320" y="4595328"/>
              <a:ext cx="402590" cy="402590"/>
            </a:xfrm>
            <a:prstGeom prst="rect">
              <a:avLst/>
            </a:prstGeom>
          </p:spPr>
        </p:pic>
        <p:pic>
          <p:nvPicPr>
            <p:cNvPr id="13" name="Graphic 91" descr="Medical">
              <a:extLst>
                <a:ext uri="{FF2B5EF4-FFF2-40B4-BE49-F238E27FC236}">
                  <a16:creationId xmlns:a16="http://schemas.microsoft.com/office/drawing/2014/main" id="{9B452F2C-58BB-43F5-9DCC-72939ED18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516412" y="5296368"/>
              <a:ext cx="420370" cy="420370"/>
            </a:xfrm>
            <a:prstGeom prst="rect">
              <a:avLst/>
            </a:prstGeom>
          </p:spPr>
        </p:pic>
        <p:pic>
          <p:nvPicPr>
            <p:cNvPr id="14" name="Graphic 94" descr="Ambulance">
              <a:extLst>
                <a:ext uri="{FF2B5EF4-FFF2-40B4-BE49-F238E27FC236}">
                  <a16:creationId xmlns:a16="http://schemas.microsoft.com/office/drawing/2014/main" id="{3BD36DC0-9766-479F-847F-A3B14E2B7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495800" y="5601637"/>
              <a:ext cx="408305" cy="408305"/>
            </a:xfrm>
            <a:prstGeom prst="rect">
              <a:avLst/>
            </a:prstGeom>
          </p:spPr>
        </p:pic>
        <p:pic>
          <p:nvPicPr>
            <p:cNvPr id="15" name="Graphic 96" descr="Contract">
              <a:extLst>
                <a:ext uri="{FF2B5EF4-FFF2-40B4-BE49-F238E27FC236}">
                  <a16:creationId xmlns:a16="http://schemas.microsoft.com/office/drawing/2014/main" id="{7DCED15F-1E93-47F0-A470-B9DCD016B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459246" y="5311842"/>
              <a:ext cx="396240" cy="396240"/>
            </a:xfrm>
            <a:prstGeom prst="rect">
              <a:avLst/>
            </a:prstGeom>
          </p:spPr>
        </p:pic>
        <p:pic>
          <p:nvPicPr>
            <p:cNvPr id="16" name="Graphic 98" descr="Call center">
              <a:extLst>
                <a:ext uri="{FF2B5EF4-FFF2-40B4-BE49-F238E27FC236}">
                  <a16:creationId xmlns:a16="http://schemas.microsoft.com/office/drawing/2014/main" id="{05084999-CB3A-48EC-A072-4B276631D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644140" y="4587240"/>
              <a:ext cx="385445" cy="385445"/>
            </a:xfrm>
            <a:prstGeom prst="rect">
              <a:avLst/>
            </a:prstGeom>
          </p:spPr>
        </p:pic>
        <p:pic>
          <p:nvPicPr>
            <p:cNvPr id="17" name="Graphic 100" descr="Suburban scene">
              <a:extLst>
                <a:ext uri="{FF2B5EF4-FFF2-40B4-BE49-F238E27FC236}">
                  <a16:creationId xmlns:a16="http://schemas.microsoft.com/office/drawing/2014/main" id="{ACBC87A5-B3AF-4F52-A715-C2765CAB9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186940" y="3604260"/>
              <a:ext cx="391160" cy="391160"/>
            </a:xfrm>
            <a:prstGeom prst="rect">
              <a:avLst/>
            </a:prstGeom>
          </p:spPr>
        </p:pic>
        <p:pic>
          <p:nvPicPr>
            <p:cNvPr id="18" name="Graphic 104" descr="Rainy scene">
              <a:extLst>
                <a:ext uri="{FF2B5EF4-FFF2-40B4-BE49-F238E27FC236}">
                  <a16:creationId xmlns:a16="http://schemas.microsoft.com/office/drawing/2014/main" id="{0953186F-DE03-4633-A92F-DA1BBF8D8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02180" y="2575560"/>
              <a:ext cx="346075" cy="346075"/>
            </a:xfrm>
            <a:prstGeom prst="rect">
              <a:avLst/>
            </a:prstGeom>
          </p:spPr>
        </p:pic>
        <p:pic>
          <p:nvPicPr>
            <p:cNvPr id="19" name="Graphic 106" descr="Medicine">
              <a:extLst>
                <a:ext uri="{FF2B5EF4-FFF2-40B4-BE49-F238E27FC236}">
                  <a16:creationId xmlns:a16="http://schemas.microsoft.com/office/drawing/2014/main" id="{206F47E1-5C45-414E-971A-3AAAD6012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489960" y="944880"/>
              <a:ext cx="396875" cy="396875"/>
            </a:xfrm>
            <a:prstGeom prst="rect">
              <a:avLst/>
            </a:prstGeom>
          </p:spPr>
        </p:pic>
        <p:pic>
          <p:nvPicPr>
            <p:cNvPr id="20" name="Graphic 108" descr="Stethoscope">
              <a:extLst>
                <a:ext uri="{FF2B5EF4-FFF2-40B4-BE49-F238E27FC236}">
                  <a16:creationId xmlns:a16="http://schemas.microsoft.com/office/drawing/2014/main" id="{96F3CC21-E999-4A67-A1F6-0439FE03A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644140" y="1607820"/>
              <a:ext cx="424180" cy="424180"/>
            </a:xfrm>
            <a:prstGeom prst="rect">
              <a:avLst/>
            </a:prstGeom>
          </p:spPr>
        </p:pic>
        <p:sp>
          <p:nvSpPr>
            <p:cNvPr id="21" name="TextBox 110">
              <a:extLst>
                <a:ext uri="{FF2B5EF4-FFF2-40B4-BE49-F238E27FC236}">
                  <a16:creationId xmlns:a16="http://schemas.microsoft.com/office/drawing/2014/main" id="{6831CF29-76E7-4B3D-AA91-B59AE9F56AB6}"/>
                </a:ext>
              </a:extLst>
            </p:cNvPr>
            <p:cNvSpPr txBox="1"/>
            <p:nvPr/>
          </p:nvSpPr>
          <p:spPr>
            <a:xfrm>
              <a:off x="4602329" y="30478"/>
              <a:ext cx="2202366" cy="56626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6C3F8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Disability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Insurance Scheme (NDIS)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13">
              <a:extLst>
                <a:ext uri="{FF2B5EF4-FFF2-40B4-BE49-F238E27FC236}">
                  <a16:creationId xmlns:a16="http://schemas.microsoft.com/office/drawing/2014/main" id="{68DA51D0-FCB2-4427-B481-23B423462203}"/>
                </a:ext>
              </a:extLst>
            </p:cNvPr>
            <p:cNvSpPr txBox="1"/>
            <p:nvPr/>
          </p:nvSpPr>
          <p:spPr>
            <a:xfrm>
              <a:off x="6118659" y="624808"/>
              <a:ext cx="2533601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AD84C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Disability Services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Minimum Data Set (DSNMDS)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114">
              <a:extLst>
                <a:ext uri="{FF2B5EF4-FFF2-40B4-BE49-F238E27FC236}">
                  <a16:creationId xmlns:a16="http://schemas.microsoft.com/office/drawing/2014/main" id="{3F3D4E76-D4AC-4269-9EB8-CE8697D20DF6}"/>
                </a:ext>
              </a:extLst>
            </p:cNvPr>
            <p:cNvSpPr txBox="1"/>
            <p:nvPr/>
          </p:nvSpPr>
          <p:spPr>
            <a:xfrm>
              <a:off x="6865369" y="1363908"/>
              <a:ext cx="3468471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784C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Department of Social Services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Data Over Multiple Individual Occurrences (DOMINO)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115">
              <a:extLst>
                <a:ext uri="{FF2B5EF4-FFF2-40B4-BE49-F238E27FC236}">
                  <a16:creationId xmlns:a16="http://schemas.microsoft.com/office/drawing/2014/main" id="{A67FD24B-D219-4429-8461-FBFF7B978F5C}"/>
                </a:ext>
              </a:extLst>
            </p:cNvPr>
            <p:cNvSpPr txBox="1"/>
            <p:nvPr/>
          </p:nvSpPr>
          <p:spPr>
            <a:xfrm>
              <a:off x="7440856" y="2499647"/>
              <a:ext cx="2357804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BOCSAR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Re-Offending Database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116">
              <a:extLst>
                <a:ext uri="{FF2B5EF4-FFF2-40B4-BE49-F238E27FC236}">
                  <a16:creationId xmlns:a16="http://schemas.microsoft.com/office/drawing/2014/main" id="{4264DFFE-9E1A-4DA1-87EC-0468DB1842B7}"/>
                </a:ext>
              </a:extLst>
            </p:cNvPr>
            <p:cNvSpPr txBox="1"/>
            <p:nvPr/>
          </p:nvSpPr>
          <p:spPr>
            <a:xfrm>
              <a:off x="7372167" y="3799341"/>
              <a:ext cx="3204417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Police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Computerised Operational Policing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System  (COPS)- victims extract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117">
              <a:extLst>
                <a:ext uri="{FF2B5EF4-FFF2-40B4-BE49-F238E27FC236}">
                  <a16:creationId xmlns:a16="http://schemas.microsoft.com/office/drawing/2014/main" id="{F5011D9E-452D-433F-8136-D3EAFDC58609}"/>
                </a:ext>
              </a:extLst>
            </p:cNvPr>
            <p:cNvSpPr txBox="1"/>
            <p:nvPr/>
          </p:nvSpPr>
          <p:spPr>
            <a:xfrm>
              <a:off x="6878330" y="4828676"/>
              <a:ext cx="2122399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Corrective Services NSW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custodial episodes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118">
              <a:extLst>
                <a:ext uri="{FF2B5EF4-FFF2-40B4-BE49-F238E27FC236}">
                  <a16:creationId xmlns:a16="http://schemas.microsoft.com/office/drawing/2014/main" id="{D37C573E-F055-44A5-B554-62FF1878BF70}"/>
                </a:ext>
              </a:extLst>
            </p:cNvPr>
            <p:cNvSpPr txBox="1"/>
            <p:nvPr/>
          </p:nvSpPr>
          <p:spPr>
            <a:xfrm>
              <a:off x="6041956" y="5672275"/>
              <a:ext cx="2122399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Hospital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Morbidity Database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119">
              <a:extLst>
                <a:ext uri="{FF2B5EF4-FFF2-40B4-BE49-F238E27FC236}">
                  <a16:creationId xmlns:a16="http://schemas.microsoft.com/office/drawing/2014/main" id="{48F4D97D-2811-4C14-A127-9325FACDA415}"/>
                </a:ext>
              </a:extLst>
            </p:cNvPr>
            <p:cNvSpPr txBox="1"/>
            <p:nvPr/>
          </p:nvSpPr>
          <p:spPr>
            <a:xfrm>
              <a:off x="4609958" y="6209970"/>
              <a:ext cx="5362275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Non-admitted Patient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Emergency Department Care Database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120">
              <a:extLst>
                <a:ext uri="{FF2B5EF4-FFF2-40B4-BE49-F238E27FC236}">
                  <a16:creationId xmlns:a16="http://schemas.microsoft.com/office/drawing/2014/main" id="{F78492D3-AE82-45E0-B732-A61148763646}"/>
                </a:ext>
              </a:extLst>
            </p:cNvPr>
            <p:cNvSpPr txBox="1"/>
            <p:nvPr/>
          </p:nvSpPr>
          <p:spPr>
            <a:xfrm>
              <a:off x="2712635" y="5859524"/>
              <a:ext cx="1457507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Death Index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121">
              <a:extLst>
                <a:ext uri="{FF2B5EF4-FFF2-40B4-BE49-F238E27FC236}">
                  <a16:creationId xmlns:a16="http://schemas.microsoft.com/office/drawing/2014/main" id="{67946D76-E6F9-4D41-8856-97927BDC9BD7}"/>
                </a:ext>
              </a:extLst>
            </p:cNvPr>
            <p:cNvSpPr txBox="1"/>
            <p:nvPr/>
          </p:nvSpPr>
          <p:spPr>
            <a:xfrm>
              <a:off x="1278878" y="4910275"/>
              <a:ext cx="1988167" cy="100087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FACS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child protection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and out-of-home care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122">
              <a:extLst>
                <a:ext uri="{FF2B5EF4-FFF2-40B4-BE49-F238E27FC236}">
                  <a16:creationId xmlns:a16="http://schemas.microsoft.com/office/drawing/2014/main" id="{789C81E1-3519-4DFE-9FBA-728C7E3F8B2E}"/>
                </a:ext>
              </a:extLst>
            </p:cNvPr>
            <p:cNvSpPr txBox="1"/>
            <p:nvPr/>
          </p:nvSpPr>
          <p:spPr>
            <a:xfrm>
              <a:off x="502399" y="3792604"/>
              <a:ext cx="1513185" cy="56626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11.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FACS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social housing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123">
              <a:extLst>
                <a:ext uri="{FF2B5EF4-FFF2-40B4-BE49-F238E27FC236}">
                  <a16:creationId xmlns:a16="http://schemas.microsoft.com/office/drawing/2014/main" id="{94CFF070-8FFC-42F4-8884-2C37043AE4C3}"/>
                </a:ext>
              </a:extLst>
            </p:cNvPr>
            <p:cNvSpPr txBox="1"/>
            <p:nvPr/>
          </p:nvSpPr>
          <p:spPr>
            <a:xfrm>
              <a:off x="241318" y="2143539"/>
              <a:ext cx="2379069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Specialist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Homelessness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Services Collection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125">
              <a:extLst>
                <a:ext uri="{FF2B5EF4-FFF2-40B4-BE49-F238E27FC236}">
                  <a16:creationId xmlns:a16="http://schemas.microsoft.com/office/drawing/2014/main" id="{E4595240-3C72-4E0E-9267-7C565E79B245}"/>
                </a:ext>
              </a:extLst>
            </p:cNvPr>
            <p:cNvSpPr txBox="1"/>
            <p:nvPr/>
          </p:nvSpPr>
          <p:spPr>
            <a:xfrm>
              <a:off x="2686923" y="94762"/>
              <a:ext cx="1644042" cy="78356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14.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Pharmaceutical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Benefits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Scheme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8" name="TextBox 124">
            <a:extLst>
              <a:ext uri="{FF2B5EF4-FFF2-40B4-BE49-F238E27FC236}">
                <a16:creationId xmlns:a16="http://schemas.microsoft.com/office/drawing/2014/main" id="{35DB6CAE-F423-41BB-902E-21D586795971}"/>
              </a:ext>
            </a:extLst>
          </p:cNvPr>
          <p:cNvSpPr txBox="1"/>
          <p:nvPr/>
        </p:nvSpPr>
        <p:spPr>
          <a:xfrm>
            <a:off x="3309833" y="1620963"/>
            <a:ext cx="1114692" cy="6335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37925" marR="0" lvl="0" indent="-304815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 </a:t>
            </a:r>
            <a:r>
              <a:rPr kumimoji="0" lang="en-AU" sz="1067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Medicare </a:t>
            </a:r>
            <a:br>
              <a:rPr kumimoji="0" lang="en-AU" sz="1067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AU" sz="1067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</a:t>
            </a:r>
            <a:br>
              <a:rPr kumimoji="0" lang="en-AU" sz="1067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AU" sz="1067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Schedule</a:t>
            </a:r>
            <a:endParaRPr kumimoji="0" lang="en-AU" sz="733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601FC54-110B-4354-BEB5-27E737F789E6}"/>
              </a:ext>
            </a:extLst>
          </p:cNvPr>
          <p:cNvSpPr txBox="1"/>
          <p:nvPr/>
        </p:nvSpPr>
        <p:spPr>
          <a:xfrm>
            <a:off x="5216100" y="3204444"/>
            <a:ext cx="144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Data collections utilised in Justice test case </a:t>
            </a:r>
          </a:p>
        </p:txBody>
      </p:sp>
    </p:spTree>
    <p:extLst>
      <p:ext uri="{BB962C8B-B14F-4D97-AF65-F5344CB8AC3E}">
        <p14:creationId xmlns:p14="http://schemas.microsoft.com/office/powerpoint/2010/main" val="4047267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F6E39-13D1-4837-BA17-6428B0520A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3710" y="27763"/>
            <a:ext cx="8408919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Three criminal justice system datasets were used.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872C4-858D-4174-8DC8-F628FADEB16E}"/>
              </a:ext>
            </a:extLst>
          </p:cNvPr>
          <p:cNvGrpSpPr/>
          <p:nvPr/>
        </p:nvGrpSpPr>
        <p:grpSpPr>
          <a:xfrm>
            <a:off x="2326438" y="859782"/>
            <a:ext cx="8356076" cy="5453880"/>
            <a:chOff x="241318" y="30478"/>
            <a:chExt cx="10335266" cy="67457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06BCFF-64F5-4892-A841-7EED0B4C9105}"/>
                </a:ext>
              </a:extLst>
            </p:cNvPr>
            <p:cNvGrpSpPr/>
            <p:nvPr/>
          </p:nvGrpSpPr>
          <p:grpSpPr>
            <a:xfrm>
              <a:off x="2023110" y="575310"/>
              <a:ext cx="5361439" cy="5578294"/>
              <a:chOff x="2023893" y="557331"/>
              <a:chExt cx="10742149" cy="1117648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03F1016-D833-4503-956E-2F3D0053E950}"/>
                  </a:ext>
                </a:extLst>
              </p:cNvPr>
              <p:cNvGrpSpPr/>
              <p:nvPr/>
            </p:nvGrpSpPr>
            <p:grpSpPr>
              <a:xfrm>
                <a:off x="3795543" y="2435661"/>
                <a:ext cx="7194245" cy="7194245"/>
                <a:chOff x="3795543" y="2435661"/>
                <a:chExt cx="7194245" cy="7194245"/>
              </a:xfrm>
            </p:grpSpPr>
            <p:sp>
              <p:nvSpPr>
                <p:cNvPr id="93" name="Block Arc 92">
                  <a:extLst>
                    <a:ext uri="{FF2B5EF4-FFF2-40B4-BE49-F238E27FC236}">
                      <a16:creationId xmlns:a16="http://schemas.microsoft.com/office/drawing/2014/main" id="{FB694DDE-009D-4C4A-A246-0A8682ECAA16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4657143"/>
                    <a:gd name="adj2" fmla="val 16200000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Block Arc 93">
                  <a:extLst>
                    <a:ext uri="{FF2B5EF4-FFF2-40B4-BE49-F238E27FC236}">
                      <a16:creationId xmlns:a16="http://schemas.microsoft.com/office/drawing/2014/main" id="{6CB30FEB-71B3-4CBF-AAAB-3F5429B830B0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3114286"/>
                    <a:gd name="adj2" fmla="val 14657143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Block Arc 94">
                  <a:extLst>
                    <a:ext uri="{FF2B5EF4-FFF2-40B4-BE49-F238E27FC236}">
                      <a16:creationId xmlns:a16="http://schemas.microsoft.com/office/drawing/2014/main" id="{D362551E-0D0C-4A2D-9488-E2B170D6C19D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1571429"/>
                    <a:gd name="adj2" fmla="val 13114286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Block Arc 95">
                  <a:extLst>
                    <a:ext uri="{FF2B5EF4-FFF2-40B4-BE49-F238E27FC236}">
                      <a16:creationId xmlns:a16="http://schemas.microsoft.com/office/drawing/2014/main" id="{062B132A-1BF7-424B-81CF-262155A19DB2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0028571"/>
                    <a:gd name="adj2" fmla="val 11571429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Block Arc 96">
                  <a:extLst>
                    <a:ext uri="{FF2B5EF4-FFF2-40B4-BE49-F238E27FC236}">
                      <a16:creationId xmlns:a16="http://schemas.microsoft.com/office/drawing/2014/main" id="{AF78D13E-465F-4255-803A-CB822C89AAE7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8485714"/>
                    <a:gd name="adj2" fmla="val 10028571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Block Arc 97">
                  <a:extLst>
                    <a:ext uri="{FF2B5EF4-FFF2-40B4-BE49-F238E27FC236}">
                      <a16:creationId xmlns:a16="http://schemas.microsoft.com/office/drawing/2014/main" id="{3F069A2C-D9EA-4CE3-8629-998F7A99B4A6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6942857"/>
                    <a:gd name="adj2" fmla="val 8485714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Block Arc 98">
                  <a:extLst>
                    <a:ext uri="{FF2B5EF4-FFF2-40B4-BE49-F238E27FC236}">
                      <a16:creationId xmlns:a16="http://schemas.microsoft.com/office/drawing/2014/main" id="{A352EE05-6F18-4BF0-B285-A9D41696A42A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5400000"/>
                    <a:gd name="adj2" fmla="val 6942857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Block Arc 99">
                  <a:extLst>
                    <a:ext uri="{FF2B5EF4-FFF2-40B4-BE49-F238E27FC236}">
                      <a16:creationId xmlns:a16="http://schemas.microsoft.com/office/drawing/2014/main" id="{D3ED5549-E931-429D-9DE5-AAA2811007A9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3857143"/>
                    <a:gd name="adj2" fmla="val 5400000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Block Arc 100">
                  <a:extLst>
                    <a:ext uri="{FF2B5EF4-FFF2-40B4-BE49-F238E27FC236}">
                      <a16:creationId xmlns:a16="http://schemas.microsoft.com/office/drawing/2014/main" id="{E3B28F12-49D3-46E6-859F-6ED34B05116E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2314286"/>
                    <a:gd name="adj2" fmla="val 3857143"/>
                    <a:gd name="adj3" fmla="val 1987"/>
                  </a:avLst>
                </a:prstGeom>
                <a:solidFill>
                  <a:srgbClr val="66A9D9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Block Arc 101">
                  <a:extLst>
                    <a:ext uri="{FF2B5EF4-FFF2-40B4-BE49-F238E27FC236}">
                      <a16:creationId xmlns:a16="http://schemas.microsoft.com/office/drawing/2014/main" id="{0A748E53-C109-48E6-81DE-D7D3560B7594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771429"/>
                    <a:gd name="adj2" fmla="val 2314286"/>
                    <a:gd name="adj3" fmla="val 1987"/>
                  </a:avLst>
                </a:prstGeom>
                <a:solidFill>
                  <a:srgbClr val="66A9D9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Block Arc 102">
                  <a:extLst>
                    <a:ext uri="{FF2B5EF4-FFF2-40B4-BE49-F238E27FC236}">
                      <a16:creationId xmlns:a16="http://schemas.microsoft.com/office/drawing/2014/main" id="{9832C07F-58D5-42A0-AC09-7EF687E06B7C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20828571"/>
                    <a:gd name="adj2" fmla="val 771429"/>
                    <a:gd name="adj3" fmla="val 1987"/>
                  </a:avLst>
                </a:prstGeom>
                <a:solidFill>
                  <a:srgbClr val="66A9D9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Block Arc 103">
                  <a:extLst>
                    <a:ext uri="{FF2B5EF4-FFF2-40B4-BE49-F238E27FC236}">
                      <a16:creationId xmlns:a16="http://schemas.microsoft.com/office/drawing/2014/main" id="{F1242208-010F-46D0-94EC-245CD40C0C87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9285714"/>
                    <a:gd name="adj2" fmla="val 20828571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Block Arc 104">
                  <a:extLst>
                    <a:ext uri="{FF2B5EF4-FFF2-40B4-BE49-F238E27FC236}">
                      <a16:creationId xmlns:a16="http://schemas.microsoft.com/office/drawing/2014/main" id="{13E1D1BE-F207-4EDC-8EA3-5A421EFE5615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7742857"/>
                    <a:gd name="adj2" fmla="val 19285714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Block Arc 105">
                  <a:extLst>
                    <a:ext uri="{FF2B5EF4-FFF2-40B4-BE49-F238E27FC236}">
                      <a16:creationId xmlns:a16="http://schemas.microsoft.com/office/drawing/2014/main" id="{382D7D0F-6679-4B60-BB97-549F38C3B99D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6200000"/>
                    <a:gd name="adj2" fmla="val 17742857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07E9F0BC-04EA-41E2-8BB8-904E2C70A226}"/>
                    </a:ext>
                  </a:extLst>
                </p:cNvPr>
                <p:cNvSpPr/>
                <p:nvPr/>
              </p:nvSpPr>
              <p:spPr>
                <a:xfrm>
                  <a:off x="4324707" y="2964826"/>
                  <a:ext cx="6135916" cy="6135917"/>
                </a:xfrm>
                <a:custGeom>
                  <a:avLst/>
                  <a:gdLst>
                    <a:gd name="connsiteX0" fmla="*/ 0 w 6135917"/>
                    <a:gd name="connsiteY0" fmla="*/ 3067959 h 6135917"/>
                    <a:gd name="connsiteX1" fmla="*/ 3067959 w 6135917"/>
                    <a:gd name="connsiteY1" fmla="*/ 0 h 6135917"/>
                    <a:gd name="connsiteX2" fmla="*/ 6135918 w 6135917"/>
                    <a:gd name="connsiteY2" fmla="*/ 3067959 h 6135917"/>
                    <a:gd name="connsiteX3" fmla="*/ 3067959 w 6135917"/>
                    <a:gd name="connsiteY3" fmla="*/ 6135918 h 6135917"/>
                    <a:gd name="connsiteX4" fmla="*/ 0 w 6135917"/>
                    <a:gd name="connsiteY4" fmla="*/ 3067959 h 6135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35917" h="6135917">
                      <a:moveTo>
                        <a:pt x="0" y="3067959"/>
                      </a:moveTo>
                      <a:cubicBezTo>
                        <a:pt x="0" y="1373572"/>
                        <a:pt x="1373572" y="0"/>
                        <a:pt x="3067959" y="0"/>
                      </a:cubicBezTo>
                      <a:cubicBezTo>
                        <a:pt x="4762346" y="0"/>
                        <a:pt x="6135918" y="1373572"/>
                        <a:pt x="6135918" y="3067959"/>
                      </a:cubicBezTo>
                      <a:cubicBezTo>
                        <a:pt x="6135918" y="4762346"/>
                        <a:pt x="4762346" y="6135918"/>
                        <a:pt x="3067959" y="6135918"/>
                      </a:cubicBezTo>
                      <a:cubicBezTo>
                        <a:pt x="1373572" y="6135918"/>
                        <a:pt x="0" y="4762346"/>
                        <a:pt x="0" y="3067959"/>
                      </a:cubicBezTo>
                      <a:close/>
                    </a:path>
                  </a:pathLst>
                </a:custGeom>
                <a:solidFill>
                  <a:srgbClr val="055A42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54089" tIns="654089" rIns="654089" bIns="654089" numCol="1" spcCol="127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82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4334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ublic Sans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kumimoji="0" lang="en-AU" sz="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6" name="Text Placeholder 64">
                <a:extLst>
                  <a:ext uri="{FF2B5EF4-FFF2-40B4-BE49-F238E27FC236}">
                    <a16:creationId xmlns:a16="http://schemas.microsoft.com/office/drawing/2014/main" id="{4D3025F2-7891-4CEF-8910-79E399083D52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4961403" y="3616761"/>
                <a:ext cx="4857006" cy="4824496"/>
              </a:xfrm>
              <a:custGeom>
                <a:avLst/>
                <a:gdLst>
                  <a:gd name="connsiteX0" fmla="*/ 0 w 6135917"/>
                  <a:gd name="connsiteY0" fmla="*/ 3067959 h 6135917"/>
                  <a:gd name="connsiteX1" fmla="*/ 3067959 w 6135917"/>
                  <a:gd name="connsiteY1" fmla="*/ 0 h 6135917"/>
                  <a:gd name="connsiteX2" fmla="*/ 6135918 w 6135917"/>
                  <a:gd name="connsiteY2" fmla="*/ 3067959 h 6135917"/>
                  <a:gd name="connsiteX3" fmla="*/ 3067959 w 6135917"/>
                  <a:gd name="connsiteY3" fmla="*/ 6135918 h 6135917"/>
                  <a:gd name="connsiteX4" fmla="*/ 0 w 6135917"/>
                  <a:gd name="connsiteY4" fmla="*/ 3067959 h 6135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17" h="6135917">
                    <a:moveTo>
                      <a:pt x="0" y="3067959"/>
                    </a:moveTo>
                    <a:cubicBezTo>
                      <a:pt x="0" y="1373572"/>
                      <a:pt x="1373572" y="0"/>
                      <a:pt x="3067959" y="0"/>
                    </a:cubicBezTo>
                    <a:cubicBezTo>
                      <a:pt x="4762346" y="0"/>
                      <a:pt x="6135918" y="1373572"/>
                      <a:pt x="6135918" y="3067959"/>
                    </a:cubicBezTo>
                    <a:cubicBezTo>
                      <a:pt x="6135918" y="4762346"/>
                      <a:pt x="4762346" y="6135918"/>
                      <a:pt x="3067959" y="6135918"/>
                    </a:cubicBezTo>
                    <a:cubicBezTo>
                      <a:pt x="1373572" y="6135918"/>
                      <a:pt x="0" y="4762346"/>
                      <a:pt x="0" y="3067959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4089" tIns="654089" rIns="654089" bIns="654089" numCol="1" spcCol="1270" rtlCol="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82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4334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78BACB1-0D41-4B50-9AB4-F07FF87948D2}"/>
                  </a:ext>
                </a:extLst>
              </p:cNvPr>
              <p:cNvSpPr/>
              <p:nvPr/>
            </p:nvSpPr>
            <p:spPr>
              <a:xfrm rot="17100000">
                <a:off x="7228353" y="232517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07B2A41-CB39-437B-96D5-712EBF871F99}"/>
                  </a:ext>
                </a:extLst>
              </p:cNvPr>
              <p:cNvGrpSpPr/>
              <p:nvPr/>
            </p:nvGrpSpPr>
            <p:grpSpPr>
              <a:xfrm>
                <a:off x="6675903" y="557331"/>
                <a:ext cx="1446990" cy="1430509"/>
                <a:chOff x="6675903" y="557331"/>
                <a:chExt cx="1446990" cy="1430509"/>
              </a:xfrm>
            </p:grpSpPr>
            <p:sp>
              <p:nvSpPr>
                <p:cNvPr id="91" name="Speech Bubble: Oval 90">
                  <a:extLst>
                    <a:ext uri="{FF2B5EF4-FFF2-40B4-BE49-F238E27FC236}">
                      <a16:creationId xmlns:a16="http://schemas.microsoft.com/office/drawing/2014/main" id="{E2AA785D-0404-4CC5-A351-DDDB90039F10}"/>
                    </a:ext>
                  </a:extLst>
                </p:cNvPr>
                <p:cNvSpPr/>
                <p:nvPr/>
              </p:nvSpPr>
              <p:spPr>
                <a:xfrm rot="20459013">
                  <a:off x="6675903" y="55733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4146B998-0EAF-459D-B246-C27B9DE01459}"/>
                    </a:ext>
                  </a:extLst>
                </p:cNvPr>
                <p:cNvSpPr/>
                <p:nvPr/>
              </p:nvSpPr>
              <p:spPr>
                <a:xfrm rot="3918557">
                  <a:off x="6889488" y="76267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09C7E1-EEE0-41BB-AC08-0384C262BDDF}"/>
                  </a:ext>
                </a:extLst>
              </p:cNvPr>
              <p:cNvSpPr/>
              <p:nvPr/>
            </p:nvSpPr>
            <p:spPr>
              <a:xfrm rot="18660000">
                <a:off x="8775213" y="267569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9E9D4872-513F-406E-87E0-84E6541436A8}"/>
                  </a:ext>
                </a:extLst>
              </p:cNvPr>
              <p:cNvGrpSpPr/>
              <p:nvPr/>
            </p:nvGrpSpPr>
            <p:grpSpPr>
              <a:xfrm>
                <a:off x="8756163" y="1037391"/>
                <a:ext cx="1446990" cy="1430509"/>
                <a:chOff x="8756163" y="1037391"/>
                <a:chExt cx="1446990" cy="1430509"/>
              </a:xfrm>
            </p:grpSpPr>
            <p:sp>
              <p:nvSpPr>
                <p:cNvPr id="89" name="Speech Bubble: Oval 88">
                  <a:extLst>
                    <a:ext uri="{FF2B5EF4-FFF2-40B4-BE49-F238E27FC236}">
                      <a16:creationId xmlns:a16="http://schemas.microsoft.com/office/drawing/2014/main" id="{EA60034D-35E1-4643-B6D3-C214657EDA17}"/>
                    </a:ext>
                  </a:extLst>
                </p:cNvPr>
                <p:cNvSpPr/>
                <p:nvPr/>
              </p:nvSpPr>
              <p:spPr>
                <a:xfrm rot="419013">
                  <a:off x="8756163" y="103739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D27B6D13-8704-4DE7-ACC9-B8BD280C5632}"/>
                    </a:ext>
                  </a:extLst>
                </p:cNvPr>
                <p:cNvSpPr/>
                <p:nvPr/>
              </p:nvSpPr>
              <p:spPr>
                <a:xfrm rot="5478557">
                  <a:off x="8969748" y="124273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99FE38A-A740-4A63-B554-287D72A280BA}"/>
                  </a:ext>
                </a:extLst>
              </p:cNvPr>
              <p:cNvSpPr/>
              <p:nvPr/>
            </p:nvSpPr>
            <p:spPr>
              <a:xfrm rot="20160000">
                <a:off x="10024893" y="36739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7FE5952-F55F-4D7E-BC27-DDB652BDBF50}"/>
                  </a:ext>
                </a:extLst>
              </p:cNvPr>
              <p:cNvGrpSpPr/>
              <p:nvPr/>
            </p:nvGrpSpPr>
            <p:grpSpPr>
              <a:xfrm>
                <a:off x="10409703" y="2363271"/>
                <a:ext cx="1446990" cy="1430509"/>
                <a:chOff x="10409703" y="2363271"/>
                <a:chExt cx="1446990" cy="1430509"/>
              </a:xfrm>
            </p:grpSpPr>
            <p:sp>
              <p:nvSpPr>
                <p:cNvPr id="87" name="Speech Bubble: Oval 86">
                  <a:extLst>
                    <a:ext uri="{FF2B5EF4-FFF2-40B4-BE49-F238E27FC236}">
                      <a16:creationId xmlns:a16="http://schemas.microsoft.com/office/drawing/2014/main" id="{021358BD-93AB-4902-A70D-4B71FF346B8E}"/>
                    </a:ext>
                  </a:extLst>
                </p:cNvPr>
                <p:cNvSpPr/>
                <p:nvPr/>
              </p:nvSpPr>
              <p:spPr>
                <a:xfrm rot="1919013">
                  <a:off x="10409703" y="236327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AAC46628-62E8-4671-8FA0-EA66B65A0BF4}"/>
                    </a:ext>
                  </a:extLst>
                </p:cNvPr>
                <p:cNvSpPr/>
                <p:nvPr/>
              </p:nvSpPr>
              <p:spPr>
                <a:xfrm rot="6978557">
                  <a:off x="10623288" y="256861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A232A2E-3D52-4A30-927C-AE2FADBCFCC0}"/>
                  </a:ext>
                </a:extLst>
              </p:cNvPr>
              <p:cNvSpPr/>
              <p:nvPr/>
            </p:nvSpPr>
            <p:spPr>
              <a:xfrm rot="120000">
                <a:off x="10703073" y="50988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10D6F7A-0CBB-4B00-AE26-8528B3089611}"/>
                  </a:ext>
                </a:extLst>
              </p:cNvPr>
              <p:cNvGrpSpPr/>
              <p:nvPr/>
            </p:nvGrpSpPr>
            <p:grpSpPr>
              <a:xfrm>
                <a:off x="11335533" y="4249221"/>
                <a:ext cx="1430509" cy="1446990"/>
                <a:chOff x="11335533" y="4249221"/>
                <a:chExt cx="1430509" cy="1446990"/>
              </a:xfrm>
            </p:grpSpPr>
            <p:sp>
              <p:nvSpPr>
                <p:cNvPr id="85" name="Speech Bubble: Oval 84">
                  <a:extLst>
                    <a:ext uri="{FF2B5EF4-FFF2-40B4-BE49-F238E27FC236}">
                      <a16:creationId xmlns:a16="http://schemas.microsoft.com/office/drawing/2014/main" id="{C3D4FAEF-7D83-4419-9893-E0FF31270D27}"/>
                    </a:ext>
                  </a:extLst>
                </p:cNvPr>
                <p:cNvSpPr/>
                <p:nvPr/>
              </p:nvSpPr>
              <p:spPr>
                <a:xfrm rot="3479013">
                  <a:off x="11327293" y="425746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6997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765D0359-C913-41DE-B2A7-AF475B68F808}"/>
                    </a:ext>
                  </a:extLst>
                </p:cNvPr>
                <p:cNvSpPr/>
                <p:nvPr/>
              </p:nvSpPr>
              <p:spPr>
                <a:xfrm rot="8538557">
                  <a:off x="11540875" y="4462807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0B1939A-FE1B-4EC9-8A7C-3C632B8ECAF2}"/>
                  </a:ext>
                </a:extLst>
              </p:cNvPr>
              <p:cNvSpPr/>
              <p:nvPr/>
            </p:nvSpPr>
            <p:spPr>
              <a:xfrm rot="1680000">
                <a:off x="10703073" y="66838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37899D2-2DA1-482B-B30C-F5FB6349A83C}"/>
                  </a:ext>
                </a:extLst>
              </p:cNvPr>
              <p:cNvGrpSpPr/>
              <p:nvPr/>
            </p:nvGrpSpPr>
            <p:grpSpPr>
              <a:xfrm>
                <a:off x="11327913" y="6401871"/>
                <a:ext cx="1430509" cy="1446990"/>
                <a:chOff x="11327913" y="6401871"/>
                <a:chExt cx="1430509" cy="1446990"/>
              </a:xfrm>
            </p:grpSpPr>
            <p:sp>
              <p:nvSpPr>
                <p:cNvPr id="83" name="Speech Bubble: Oval 82">
                  <a:extLst>
                    <a:ext uri="{FF2B5EF4-FFF2-40B4-BE49-F238E27FC236}">
                      <a16:creationId xmlns:a16="http://schemas.microsoft.com/office/drawing/2014/main" id="{B5E3D474-63F3-4BFF-B335-60A4B73B2AD9}"/>
                    </a:ext>
                  </a:extLst>
                </p:cNvPr>
                <p:cNvSpPr/>
                <p:nvPr/>
              </p:nvSpPr>
              <p:spPr>
                <a:xfrm rot="5039013">
                  <a:off x="11319673" y="641011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84AC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072814C1-7F19-4860-8ABA-5E936E82FA8F}"/>
                    </a:ext>
                  </a:extLst>
                </p:cNvPr>
                <p:cNvSpPr/>
                <p:nvPr/>
              </p:nvSpPr>
              <p:spPr>
                <a:xfrm rot="10098557">
                  <a:off x="11533255" y="661545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F83D06F-9693-457C-806F-33415FB27637}"/>
                  </a:ext>
                </a:extLst>
              </p:cNvPr>
              <p:cNvSpPr/>
              <p:nvPr/>
            </p:nvSpPr>
            <p:spPr>
              <a:xfrm rot="3240000">
                <a:off x="10017273" y="81087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83E5DFE-9188-4696-8F1B-0A6002975D57}"/>
                  </a:ext>
                </a:extLst>
              </p:cNvPr>
              <p:cNvGrpSpPr/>
              <p:nvPr/>
            </p:nvGrpSpPr>
            <p:grpSpPr>
              <a:xfrm>
                <a:off x="10398273" y="8303061"/>
                <a:ext cx="1430509" cy="1446990"/>
                <a:chOff x="10398273" y="8303061"/>
                <a:chExt cx="1430509" cy="1446990"/>
              </a:xfrm>
            </p:grpSpPr>
            <p:sp>
              <p:nvSpPr>
                <p:cNvPr id="81" name="Speech Bubble: Oval 80">
                  <a:extLst>
                    <a:ext uri="{FF2B5EF4-FFF2-40B4-BE49-F238E27FC236}">
                      <a16:creationId xmlns:a16="http://schemas.microsoft.com/office/drawing/2014/main" id="{7E7E8302-C409-4029-9346-692B72BD87D0}"/>
                    </a:ext>
                  </a:extLst>
                </p:cNvPr>
                <p:cNvSpPr/>
                <p:nvPr/>
              </p:nvSpPr>
              <p:spPr>
                <a:xfrm rot="6599013">
                  <a:off x="10390033" y="831130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6F81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D3AACCB4-889D-4B9F-B62F-255AB8D14D2F}"/>
                    </a:ext>
                  </a:extLst>
                </p:cNvPr>
                <p:cNvSpPr/>
                <p:nvPr/>
              </p:nvSpPr>
              <p:spPr>
                <a:xfrm rot="11658557">
                  <a:off x="10603615" y="8516645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F26C42C-9284-462C-B942-37BB081CEDCC}"/>
                  </a:ext>
                </a:extLst>
              </p:cNvPr>
              <p:cNvSpPr/>
              <p:nvPr/>
            </p:nvSpPr>
            <p:spPr>
              <a:xfrm rot="4740000">
                <a:off x="8775213" y="909173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5A2B316-77EC-4D9D-B143-02870CA44C73}"/>
                  </a:ext>
                </a:extLst>
              </p:cNvPr>
              <p:cNvGrpSpPr/>
              <p:nvPr/>
            </p:nvGrpSpPr>
            <p:grpSpPr>
              <a:xfrm>
                <a:off x="8744733" y="9708951"/>
                <a:ext cx="1430509" cy="1446990"/>
                <a:chOff x="8744733" y="9708951"/>
                <a:chExt cx="1430509" cy="1446990"/>
              </a:xfrm>
            </p:grpSpPr>
            <p:sp>
              <p:nvSpPr>
                <p:cNvPr id="79" name="Speech Bubble: Oval 78">
                  <a:extLst>
                    <a:ext uri="{FF2B5EF4-FFF2-40B4-BE49-F238E27FC236}">
                      <a16:creationId xmlns:a16="http://schemas.microsoft.com/office/drawing/2014/main" id="{9219CAF3-D15F-4869-85F9-29269FA76990}"/>
                    </a:ext>
                  </a:extLst>
                </p:cNvPr>
                <p:cNvSpPr/>
                <p:nvPr/>
              </p:nvSpPr>
              <p:spPr>
                <a:xfrm rot="8099013">
                  <a:off x="8736493" y="971719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359557F3-C4C0-4C3D-AD35-9BB6BED7669D}"/>
                    </a:ext>
                  </a:extLst>
                </p:cNvPr>
                <p:cNvSpPr/>
                <p:nvPr/>
              </p:nvSpPr>
              <p:spPr>
                <a:xfrm rot="13158557">
                  <a:off x="8950077" y="9922534"/>
                  <a:ext cx="1019820" cy="10198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EAF9AE6-CE6B-442A-9AE2-F32F8334BF25}"/>
                  </a:ext>
                </a:extLst>
              </p:cNvPr>
              <p:cNvSpPr/>
              <p:nvPr/>
            </p:nvSpPr>
            <p:spPr>
              <a:xfrm rot="6300000">
                <a:off x="7228353" y="944987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F2592EE-48EE-4D3E-8894-F4C4F9732C80}"/>
                  </a:ext>
                </a:extLst>
              </p:cNvPr>
              <p:cNvGrpSpPr/>
              <p:nvPr/>
            </p:nvGrpSpPr>
            <p:grpSpPr>
              <a:xfrm>
                <a:off x="6660663" y="10303311"/>
                <a:ext cx="1446990" cy="1430509"/>
                <a:chOff x="6660663" y="10303311"/>
                <a:chExt cx="1446990" cy="1430509"/>
              </a:xfrm>
            </p:grpSpPr>
            <p:sp>
              <p:nvSpPr>
                <p:cNvPr id="77" name="Speech Bubble: Oval 76">
                  <a:extLst>
                    <a:ext uri="{FF2B5EF4-FFF2-40B4-BE49-F238E27FC236}">
                      <a16:creationId xmlns:a16="http://schemas.microsoft.com/office/drawing/2014/main" id="{FCF75D10-D9ED-474D-9196-D50D656436CD}"/>
                    </a:ext>
                  </a:extLst>
                </p:cNvPr>
                <p:cNvSpPr/>
                <p:nvPr/>
              </p:nvSpPr>
              <p:spPr>
                <a:xfrm rot="9659013">
                  <a:off x="6660663" y="1030331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BB9584C2-CD32-4BEA-9D56-0D09AD7F7D91}"/>
                    </a:ext>
                  </a:extLst>
                </p:cNvPr>
                <p:cNvSpPr/>
                <p:nvPr/>
              </p:nvSpPr>
              <p:spPr>
                <a:xfrm rot="14718557">
                  <a:off x="6874247" y="10508652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7DC9F58-A83C-4791-8C01-0C57490420BB}"/>
                  </a:ext>
                </a:extLst>
              </p:cNvPr>
              <p:cNvSpPr/>
              <p:nvPr/>
            </p:nvSpPr>
            <p:spPr>
              <a:xfrm rot="7860000">
                <a:off x="5681493" y="90993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14A4383-1535-476B-B8A8-E79416093F90}"/>
                  </a:ext>
                </a:extLst>
              </p:cNvPr>
              <p:cNvGrpSpPr/>
              <p:nvPr/>
            </p:nvGrpSpPr>
            <p:grpSpPr>
              <a:xfrm>
                <a:off x="4580403" y="9728001"/>
                <a:ext cx="1446990" cy="1430509"/>
                <a:chOff x="4580403" y="9728001"/>
                <a:chExt cx="1446990" cy="1430509"/>
              </a:xfrm>
            </p:grpSpPr>
            <p:sp>
              <p:nvSpPr>
                <p:cNvPr id="75" name="Speech Bubble: Oval 74">
                  <a:extLst>
                    <a:ext uri="{FF2B5EF4-FFF2-40B4-BE49-F238E27FC236}">
                      <a16:creationId xmlns:a16="http://schemas.microsoft.com/office/drawing/2014/main" id="{CF7B4F01-E856-4165-838D-EA8E1A84F8F2}"/>
                    </a:ext>
                  </a:extLst>
                </p:cNvPr>
                <p:cNvSpPr/>
                <p:nvPr/>
              </p:nvSpPr>
              <p:spPr>
                <a:xfrm rot="11219013">
                  <a:off x="4580403" y="972800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8BE78B6-577B-4187-9CE0-91D6041D5A3D}"/>
                    </a:ext>
                  </a:extLst>
                </p:cNvPr>
                <p:cNvSpPr/>
                <p:nvPr/>
              </p:nvSpPr>
              <p:spPr>
                <a:xfrm rot="16278557">
                  <a:off x="4793988" y="9933342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2DC7A81-9132-4ADD-B641-77B00C5F319C}"/>
                  </a:ext>
                </a:extLst>
              </p:cNvPr>
              <p:cNvSpPr/>
              <p:nvPr/>
            </p:nvSpPr>
            <p:spPr>
              <a:xfrm rot="9360000">
                <a:off x="4447053" y="81087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C54EF57D-817F-4557-AC16-ED86891C27CD}"/>
                  </a:ext>
                </a:extLst>
              </p:cNvPr>
              <p:cNvGrpSpPr/>
              <p:nvPr/>
            </p:nvGrpSpPr>
            <p:grpSpPr>
              <a:xfrm>
                <a:off x="2934483" y="8314491"/>
                <a:ext cx="1446990" cy="1430509"/>
                <a:chOff x="2934483" y="8314491"/>
                <a:chExt cx="1446990" cy="1430509"/>
              </a:xfrm>
            </p:grpSpPr>
            <p:sp>
              <p:nvSpPr>
                <p:cNvPr id="73" name="Speech Bubble: Oval 72">
                  <a:extLst>
                    <a:ext uri="{FF2B5EF4-FFF2-40B4-BE49-F238E27FC236}">
                      <a16:creationId xmlns:a16="http://schemas.microsoft.com/office/drawing/2014/main" id="{F1B72A11-16A9-41B4-A93B-BFC8D5863029}"/>
                    </a:ext>
                  </a:extLst>
                </p:cNvPr>
                <p:cNvSpPr/>
                <p:nvPr/>
              </p:nvSpPr>
              <p:spPr>
                <a:xfrm rot="12719013">
                  <a:off x="2934483" y="831449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D7DE002-7803-404C-9818-4EE0A20E4DD8}"/>
                    </a:ext>
                  </a:extLst>
                </p:cNvPr>
                <p:cNvSpPr/>
                <p:nvPr/>
              </p:nvSpPr>
              <p:spPr>
                <a:xfrm rot="17778557">
                  <a:off x="3148069" y="8519832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0C189D8-1708-4400-B7E9-53DA49B6921D}"/>
                  </a:ext>
                </a:extLst>
              </p:cNvPr>
              <p:cNvSpPr/>
              <p:nvPr/>
            </p:nvSpPr>
            <p:spPr>
              <a:xfrm rot="10920000">
                <a:off x="3761253" y="66838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3C3FF2B-0692-407C-BE2F-A067E668D53B}"/>
                  </a:ext>
                </a:extLst>
              </p:cNvPr>
              <p:cNvGrpSpPr/>
              <p:nvPr/>
            </p:nvGrpSpPr>
            <p:grpSpPr>
              <a:xfrm>
                <a:off x="2023893" y="6367581"/>
                <a:ext cx="1430509" cy="1446990"/>
                <a:chOff x="2023893" y="6367581"/>
                <a:chExt cx="1430509" cy="1446990"/>
              </a:xfrm>
            </p:grpSpPr>
            <p:sp>
              <p:nvSpPr>
                <p:cNvPr id="71" name="Speech Bubble: Oval 70">
                  <a:extLst>
                    <a:ext uri="{FF2B5EF4-FFF2-40B4-BE49-F238E27FC236}">
                      <a16:creationId xmlns:a16="http://schemas.microsoft.com/office/drawing/2014/main" id="{6CC08A97-623F-4AB6-AF6C-AF10BE1EC81C}"/>
                    </a:ext>
                  </a:extLst>
                </p:cNvPr>
                <p:cNvSpPr/>
                <p:nvPr/>
              </p:nvSpPr>
              <p:spPr>
                <a:xfrm rot="14279013">
                  <a:off x="2015653" y="637582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DF8C7983-BA77-4E2B-8E0F-53EE4EEEFA2E}"/>
                    </a:ext>
                  </a:extLst>
                </p:cNvPr>
                <p:cNvSpPr/>
                <p:nvPr/>
              </p:nvSpPr>
              <p:spPr>
                <a:xfrm rot="19338557">
                  <a:off x="2229241" y="6581163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BD2609D-7862-423A-9492-FED721B4B889}"/>
                  </a:ext>
                </a:extLst>
              </p:cNvPr>
              <p:cNvSpPr/>
              <p:nvPr/>
            </p:nvSpPr>
            <p:spPr>
              <a:xfrm rot="12480000">
                <a:off x="3761253" y="50988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A36E813-C5F0-47EF-87EF-A71216259F37}"/>
                  </a:ext>
                </a:extLst>
              </p:cNvPr>
              <p:cNvGrpSpPr/>
              <p:nvPr/>
            </p:nvGrpSpPr>
            <p:grpSpPr>
              <a:xfrm>
                <a:off x="2023893" y="4253031"/>
                <a:ext cx="1430509" cy="1446990"/>
                <a:chOff x="2023893" y="4253031"/>
                <a:chExt cx="1430509" cy="1446990"/>
              </a:xfrm>
            </p:grpSpPr>
            <p:sp>
              <p:nvSpPr>
                <p:cNvPr id="69" name="Speech Bubble: Oval 68">
                  <a:extLst>
                    <a:ext uri="{FF2B5EF4-FFF2-40B4-BE49-F238E27FC236}">
                      <a16:creationId xmlns:a16="http://schemas.microsoft.com/office/drawing/2014/main" id="{56623C13-3307-4779-AE6B-91E644EBB749}"/>
                    </a:ext>
                  </a:extLst>
                </p:cNvPr>
                <p:cNvSpPr/>
                <p:nvPr/>
              </p:nvSpPr>
              <p:spPr>
                <a:xfrm rot="15839013">
                  <a:off x="2015653" y="426127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B8570E71-52F7-4AE4-B10B-BB94D6C6F9EC}"/>
                    </a:ext>
                  </a:extLst>
                </p:cNvPr>
                <p:cNvSpPr/>
                <p:nvPr/>
              </p:nvSpPr>
              <p:spPr>
                <a:xfrm rot="20898557">
                  <a:off x="2229241" y="4466614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998CA61-C11C-4D82-AF61-674AB3A389DF}"/>
                  </a:ext>
                </a:extLst>
              </p:cNvPr>
              <p:cNvSpPr/>
              <p:nvPr/>
            </p:nvSpPr>
            <p:spPr>
              <a:xfrm rot="14040000">
                <a:off x="4447053" y="36739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79F1BB2-4647-4E0A-8EA3-F5814975A8D2}"/>
                  </a:ext>
                </a:extLst>
              </p:cNvPr>
              <p:cNvGrpSpPr/>
              <p:nvPr/>
            </p:nvGrpSpPr>
            <p:grpSpPr>
              <a:xfrm>
                <a:off x="2953533" y="2321361"/>
                <a:ext cx="1430509" cy="1446990"/>
                <a:chOff x="2953533" y="2321361"/>
                <a:chExt cx="1430509" cy="1446990"/>
              </a:xfrm>
            </p:grpSpPr>
            <p:sp>
              <p:nvSpPr>
                <p:cNvPr id="67" name="Speech Bubble: Oval 66">
                  <a:extLst>
                    <a:ext uri="{FF2B5EF4-FFF2-40B4-BE49-F238E27FC236}">
                      <a16:creationId xmlns:a16="http://schemas.microsoft.com/office/drawing/2014/main" id="{416DB9E1-783A-4BAD-8AD8-7A3960F763CF}"/>
                    </a:ext>
                  </a:extLst>
                </p:cNvPr>
                <p:cNvSpPr/>
                <p:nvPr/>
              </p:nvSpPr>
              <p:spPr>
                <a:xfrm rot="17399013">
                  <a:off x="2945293" y="232960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47EFA53E-FE57-40C6-AEB4-17E52A0092B4}"/>
                    </a:ext>
                  </a:extLst>
                </p:cNvPr>
                <p:cNvSpPr/>
                <p:nvPr/>
              </p:nvSpPr>
              <p:spPr>
                <a:xfrm rot="858557">
                  <a:off x="3158881" y="2534945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60A4811-BF54-4BCD-B0F6-DE13D2AF1A78}"/>
                  </a:ext>
                </a:extLst>
              </p:cNvPr>
              <p:cNvSpPr/>
              <p:nvPr/>
            </p:nvSpPr>
            <p:spPr>
              <a:xfrm rot="15540000">
                <a:off x="5689113" y="26833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019A73F1-CAFD-468C-B615-5CB67F1ADE74}"/>
                  </a:ext>
                </a:extLst>
              </p:cNvPr>
              <p:cNvGrpSpPr/>
              <p:nvPr/>
            </p:nvGrpSpPr>
            <p:grpSpPr>
              <a:xfrm>
                <a:off x="4614693" y="1003101"/>
                <a:ext cx="1430509" cy="1446990"/>
                <a:chOff x="4614693" y="1003101"/>
                <a:chExt cx="1430509" cy="1446990"/>
              </a:xfrm>
            </p:grpSpPr>
            <p:sp>
              <p:nvSpPr>
                <p:cNvPr id="65" name="Speech Bubble: Oval 64">
                  <a:extLst>
                    <a:ext uri="{FF2B5EF4-FFF2-40B4-BE49-F238E27FC236}">
                      <a16:creationId xmlns:a16="http://schemas.microsoft.com/office/drawing/2014/main" id="{25AF927C-15AE-4A4B-B4C9-C38565BC4F86}"/>
                    </a:ext>
                  </a:extLst>
                </p:cNvPr>
                <p:cNvSpPr/>
                <p:nvPr/>
              </p:nvSpPr>
              <p:spPr>
                <a:xfrm rot="18899013">
                  <a:off x="4606453" y="101134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B7FD5F7B-A5B5-4059-8D57-1CD65EA95A3B}"/>
                    </a:ext>
                  </a:extLst>
                </p:cNvPr>
                <p:cNvSpPr/>
                <p:nvPr/>
              </p:nvSpPr>
              <p:spPr>
                <a:xfrm rot="2358557">
                  <a:off x="4820040" y="121668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7" name="Graphic 80" descr="New Wheelchair">
              <a:extLst>
                <a:ext uri="{FF2B5EF4-FFF2-40B4-BE49-F238E27FC236}">
                  <a16:creationId xmlns:a16="http://schemas.microsoft.com/office/drawing/2014/main" id="{8881DF12-165C-4126-8DCF-6881C4ADD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80560" y="693420"/>
              <a:ext cx="437515" cy="437515"/>
            </a:xfrm>
            <a:prstGeom prst="rect">
              <a:avLst/>
            </a:prstGeom>
          </p:spPr>
        </p:pic>
        <p:pic>
          <p:nvPicPr>
            <p:cNvPr id="8" name="Graphic 81" descr="New Wheelchair">
              <a:extLst>
                <a:ext uri="{FF2B5EF4-FFF2-40B4-BE49-F238E27FC236}">
                  <a16:creationId xmlns:a16="http://schemas.microsoft.com/office/drawing/2014/main" id="{A8034902-09F0-45BF-BA8B-20FC395EA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4500" y="937260"/>
              <a:ext cx="437515" cy="437515"/>
            </a:xfrm>
            <a:prstGeom prst="rect">
              <a:avLst/>
            </a:prstGeom>
          </p:spPr>
        </p:pic>
        <p:pic>
          <p:nvPicPr>
            <p:cNvPr id="9" name="Graphic 82" descr="New Wheelchair">
              <a:extLst>
                <a:ext uri="{FF2B5EF4-FFF2-40B4-BE49-F238E27FC236}">
                  <a16:creationId xmlns:a16="http://schemas.microsoft.com/office/drawing/2014/main" id="{7AEF4AE4-BBD0-4375-BDDF-BDE8771F8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47460" y="1600200"/>
              <a:ext cx="437515" cy="437515"/>
            </a:xfrm>
            <a:prstGeom prst="rect">
              <a:avLst/>
            </a:prstGeom>
          </p:spPr>
        </p:pic>
        <p:pic>
          <p:nvPicPr>
            <p:cNvPr id="10" name="Graphic 84" descr="Gavel">
              <a:extLst>
                <a:ext uri="{FF2B5EF4-FFF2-40B4-BE49-F238E27FC236}">
                  <a16:creationId xmlns:a16="http://schemas.microsoft.com/office/drawing/2014/main" id="{A88932C5-20AC-4DAE-81D9-A1430D551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50380" y="2567940"/>
              <a:ext cx="362585" cy="362585"/>
            </a:xfrm>
            <a:prstGeom prst="rect">
              <a:avLst/>
            </a:prstGeom>
          </p:spPr>
        </p:pic>
        <p:pic>
          <p:nvPicPr>
            <p:cNvPr id="11" name="Graphic 87" descr="Police">
              <a:extLst>
                <a:ext uri="{FF2B5EF4-FFF2-40B4-BE49-F238E27FC236}">
                  <a16:creationId xmlns:a16="http://schemas.microsoft.com/office/drawing/2014/main" id="{8B6D05C2-5AC2-414C-999B-1FA7F5DF9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819900" y="3634740"/>
              <a:ext cx="419100" cy="419100"/>
            </a:xfrm>
            <a:prstGeom prst="rect">
              <a:avLst/>
            </a:prstGeom>
          </p:spPr>
        </p:pic>
        <p:pic>
          <p:nvPicPr>
            <p:cNvPr id="12" name="Graphic 89" descr="Jail">
              <a:extLst>
                <a:ext uri="{FF2B5EF4-FFF2-40B4-BE49-F238E27FC236}">
                  <a16:creationId xmlns:a16="http://schemas.microsoft.com/office/drawing/2014/main" id="{875892EC-26B7-4B31-918E-7D74437EB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370320" y="4595328"/>
              <a:ext cx="402590" cy="402590"/>
            </a:xfrm>
            <a:prstGeom prst="rect">
              <a:avLst/>
            </a:prstGeom>
          </p:spPr>
        </p:pic>
        <p:pic>
          <p:nvPicPr>
            <p:cNvPr id="13" name="Graphic 91" descr="Medical">
              <a:extLst>
                <a:ext uri="{FF2B5EF4-FFF2-40B4-BE49-F238E27FC236}">
                  <a16:creationId xmlns:a16="http://schemas.microsoft.com/office/drawing/2014/main" id="{9B452F2C-58BB-43F5-9DCC-72939ED18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516412" y="5296368"/>
              <a:ext cx="420370" cy="420370"/>
            </a:xfrm>
            <a:prstGeom prst="rect">
              <a:avLst/>
            </a:prstGeom>
          </p:spPr>
        </p:pic>
        <p:pic>
          <p:nvPicPr>
            <p:cNvPr id="14" name="Graphic 94" descr="Ambulance">
              <a:extLst>
                <a:ext uri="{FF2B5EF4-FFF2-40B4-BE49-F238E27FC236}">
                  <a16:creationId xmlns:a16="http://schemas.microsoft.com/office/drawing/2014/main" id="{3BD36DC0-9766-479F-847F-A3B14E2B7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495800" y="5601637"/>
              <a:ext cx="408305" cy="408305"/>
            </a:xfrm>
            <a:prstGeom prst="rect">
              <a:avLst/>
            </a:prstGeom>
          </p:spPr>
        </p:pic>
        <p:pic>
          <p:nvPicPr>
            <p:cNvPr id="15" name="Graphic 96" descr="Contract">
              <a:extLst>
                <a:ext uri="{FF2B5EF4-FFF2-40B4-BE49-F238E27FC236}">
                  <a16:creationId xmlns:a16="http://schemas.microsoft.com/office/drawing/2014/main" id="{7DCED15F-1E93-47F0-A470-B9DCD016B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459246" y="5311842"/>
              <a:ext cx="396240" cy="396240"/>
            </a:xfrm>
            <a:prstGeom prst="rect">
              <a:avLst/>
            </a:prstGeom>
          </p:spPr>
        </p:pic>
        <p:pic>
          <p:nvPicPr>
            <p:cNvPr id="16" name="Graphic 98" descr="Call center">
              <a:extLst>
                <a:ext uri="{FF2B5EF4-FFF2-40B4-BE49-F238E27FC236}">
                  <a16:creationId xmlns:a16="http://schemas.microsoft.com/office/drawing/2014/main" id="{05084999-CB3A-48EC-A072-4B276631D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644140" y="4587240"/>
              <a:ext cx="385445" cy="385445"/>
            </a:xfrm>
            <a:prstGeom prst="rect">
              <a:avLst/>
            </a:prstGeom>
          </p:spPr>
        </p:pic>
        <p:pic>
          <p:nvPicPr>
            <p:cNvPr id="17" name="Graphic 100" descr="Suburban scene">
              <a:extLst>
                <a:ext uri="{FF2B5EF4-FFF2-40B4-BE49-F238E27FC236}">
                  <a16:creationId xmlns:a16="http://schemas.microsoft.com/office/drawing/2014/main" id="{ACBC87A5-B3AF-4F52-A715-C2765CAB9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186940" y="3604260"/>
              <a:ext cx="391160" cy="391160"/>
            </a:xfrm>
            <a:prstGeom prst="rect">
              <a:avLst/>
            </a:prstGeom>
          </p:spPr>
        </p:pic>
        <p:pic>
          <p:nvPicPr>
            <p:cNvPr id="18" name="Graphic 104" descr="Rainy scene">
              <a:extLst>
                <a:ext uri="{FF2B5EF4-FFF2-40B4-BE49-F238E27FC236}">
                  <a16:creationId xmlns:a16="http://schemas.microsoft.com/office/drawing/2014/main" id="{0953186F-DE03-4633-A92F-DA1BBF8D8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02180" y="2575560"/>
              <a:ext cx="346075" cy="346075"/>
            </a:xfrm>
            <a:prstGeom prst="rect">
              <a:avLst/>
            </a:prstGeom>
          </p:spPr>
        </p:pic>
        <p:pic>
          <p:nvPicPr>
            <p:cNvPr id="19" name="Graphic 106" descr="Medicine">
              <a:extLst>
                <a:ext uri="{FF2B5EF4-FFF2-40B4-BE49-F238E27FC236}">
                  <a16:creationId xmlns:a16="http://schemas.microsoft.com/office/drawing/2014/main" id="{206F47E1-5C45-414E-971A-3AAAD6012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489960" y="944880"/>
              <a:ext cx="396875" cy="396875"/>
            </a:xfrm>
            <a:prstGeom prst="rect">
              <a:avLst/>
            </a:prstGeom>
          </p:spPr>
        </p:pic>
        <p:pic>
          <p:nvPicPr>
            <p:cNvPr id="20" name="Graphic 108" descr="Stethoscope">
              <a:extLst>
                <a:ext uri="{FF2B5EF4-FFF2-40B4-BE49-F238E27FC236}">
                  <a16:creationId xmlns:a16="http://schemas.microsoft.com/office/drawing/2014/main" id="{96F3CC21-E999-4A67-A1F6-0439FE03A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644140" y="1607820"/>
              <a:ext cx="424180" cy="424180"/>
            </a:xfrm>
            <a:prstGeom prst="rect">
              <a:avLst/>
            </a:prstGeom>
          </p:spPr>
        </p:pic>
        <p:sp>
          <p:nvSpPr>
            <p:cNvPr id="21" name="TextBox 110">
              <a:extLst>
                <a:ext uri="{FF2B5EF4-FFF2-40B4-BE49-F238E27FC236}">
                  <a16:creationId xmlns:a16="http://schemas.microsoft.com/office/drawing/2014/main" id="{6831CF29-76E7-4B3D-AA91-B59AE9F56AB6}"/>
                </a:ext>
              </a:extLst>
            </p:cNvPr>
            <p:cNvSpPr txBox="1"/>
            <p:nvPr/>
          </p:nvSpPr>
          <p:spPr>
            <a:xfrm>
              <a:off x="4602329" y="30478"/>
              <a:ext cx="2202366" cy="56626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Disability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Insurance Scheme (NDIS)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13">
              <a:extLst>
                <a:ext uri="{FF2B5EF4-FFF2-40B4-BE49-F238E27FC236}">
                  <a16:creationId xmlns:a16="http://schemas.microsoft.com/office/drawing/2014/main" id="{68DA51D0-FCB2-4427-B481-23B423462203}"/>
                </a:ext>
              </a:extLst>
            </p:cNvPr>
            <p:cNvSpPr txBox="1"/>
            <p:nvPr/>
          </p:nvSpPr>
          <p:spPr>
            <a:xfrm>
              <a:off x="6118659" y="624808"/>
              <a:ext cx="2533601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Disability Services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Minimum Data Set (DSNMDS)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114">
              <a:extLst>
                <a:ext uri="{FF2B5EF4-FFF2-40B4-BE49-F238E27FC236}">
                  <a16:creationId xmlns:a16="http://schemas.microsoft.com/office/drawing/2014/main" id="{3F3D4E76-D4AC-4269-9EB8-CE8697D20DF6}"/>
                </a:ext>
              </a:extLst>
            </p:cNvPr>
            <p:cNvSpPr txBox="1"/>
            <p:nvPr/>
          </p:nvSpPr>
          <p:spPr>
            <a:xfrm>
              <a:off x="6865369" y="1363908"/>
              <a:ext cx="3468471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Department of Social Services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Data Over Multiple Individual Occurrences (DOMINO)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115">
              <a:extLst>
                <a:ext uri="{FF2B5EF4-FFF2-40B4-BE49-F238E27FC236}">
                  <a16:creationId xmlns:a16="http://schemas.microsoft.com/office/drawing/2014/main" id="{A67FD24B-D219-4429-8461-FBFF7B978F5C}"/>
                </a:ext>
              </a:extLst>
            </p:cNvPr>
            <p:cNvSpPr txBox="1"/>
            <p:nvPr/>
          </p:nvSpPr>
          <p:spPr>
            <a:xfrm>
              <a:off x="7440856" y="2499647"/>
              <a:ext cx="2357804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6997A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BOCSAR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Re-Offending Database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116">
              <a:extLst>
                <a:ext uri="{FF2B5EF4-FFF2-40B4-BE49-F238E27FC236}">
                  <a16:creationId xmlns:a16="http://schemas.microsoft.com/office/drawing/2014/main" id="{4264DFFE-9E1A-4DA1-87EC-0468DB1842B7}"/>
                </a:ext>
              </a:extLst>
            </p:cNvPr>
            <p:cNvSpPr txBox="1"/>
            <p:nvPr/>
          </p:nvSpPr>
          <p:spPr>
            <a:xfrm>
              <a:off x="7372167" y="3799341"/>
              <a:ext cx="3204417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4ACB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Police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Computerised Operational Policing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System  (COPS)- victims extract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117">
              <a:extLst>
                <a:ext uri="{FF2B5EF4-FFF2-40B4-BE49-F238E27FC236}">
                  <a16:creationId xmlns:a16="http://schemas.microsoft.com/office/drawing/2014/main" id="{F5011D9E-452D-433F-8136-D3EAFDC58609}"/>
                </a:ext>
              </a:extLst>
            </p:cNvPr>
            <p:cNvSpPr txBox="1"/>
            <p:nvPr/>
          </p:nvSpPr>
          <p:spPr>
            <a:xfrm>
              <a:off x="6878330" y="4828676"/>
              <a:ext cx="2122399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4ACB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Corrective Services NSW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custodial episodes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118">
              <a:extLst>
                <a:ext uri="{FF2B5EF4-FFF2-40B4-BE49-F238E27FC236}">
                  <a16:creationId xmlns:a16="http://schemas.microsoft.com/office/drawing/2014/main" id="{D37C573E-F055-44A5-B554-62FF1878BF70}"/>
                </a:ext>
              </a:extLst>
            </p:cNvPr>
            <p:cNvSpPr txBox="1"/>
            <p:nvPr/>
          </p:nvSpPr>
          <p:spPr>
            <a:xfrm>
              <a:off x="6041956" y="5672275"/>
              <a:ext cx="2122399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Hospital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Morbidity Database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119">
              <a:extLst>
                <a:ext uri="{FF2B5EF4-FFF2-40B4-BE49-F238E27FC236}">
                  <a16:creationId xmlns:a16="http://schemas.microsoft.com/office/drawing/2014/main" id="{48F4D97D-2811-4C14-A127-9325FACDA415}"/>
                </a:ext>
              </a:extLst>
            </p:cNvPr>
            <p:cNvSpPr txBox="1"/>
            <p:nvPr/>
          </p:nvSpPr>
          <p:spPr>
            <a:xfrm>
              <a:off x="4609958" y="6209970"/>
              <a:ext cx="5362275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Non-admitted Patient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Emergency Department Care Database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120">
              <a:extLst>
                <a:ext uri="{FF2B5EF4-FFF2-40B4-BE49-F238E27FC236}">
                  <a16:creationId xmlns:a16="http://schemas.microsoft.com/office/drawing/2014/main" id="{F78492D3-AE82-45E0-B732-A61148763646}"/>
                </a:ext>
              </a:extLst>
            </p:cNvPr>
            <p:cNvSpPr txBox="1"/>
            <p:nvPr/>
          </p:nvSpPr>
          <p:spPr>
            <a:xfrm>
              <a:off x="2712636" y="5859524"/>
              <a:ext cx="1296280" cy="56626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Death Index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121">
              <a:extLst>
                <a:ext uri="{FF2B5EF4-FFF2-40B4-BE49-F238E27FC236}">
                  <a16:creationId xmlns:a16="http://schemas.microsoft.com/office/drawing/2014/main" id="{67946D76-E6F9-4D41-8856-97927BDC9BD7}"/>
                </a:ext>
              </a:extLst>
            </p:cNvPr>
            <p:cNvSpPr txBox="1"/>
            <p:nvPr/>
          </p:nvSpPr>
          <p:spPr>
            <a:xfrm>
              <a:off x="1278878" y="4910275"/>
              <a:ext cx="2036153" cy="100087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FACS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child protection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and out-of-home care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122">
              <a:extLst>
                <a:ext uri="{FF2B5EF4-FFF2-40B4-BE49-F238E27FC236}">
                  <a16:creationId xmlns:a16="http://schemas.microsoft.com/office/drawing/2014/main" id="{789C81E1-3519-4DFE-9FBA-728C7E3F8B2E}"/>
                </a:ext>
              </a:extLst>
            </p:cNvPr>
            <p:cNvSpPr txBox="1"/>
            <p:nvPr/>
          </p:nvSpPr>
          <p:spPr>
            <a:xfrm>
              <a:off x="502399" y="3792604"/>
              <a:ext cx="1513185" cy="56626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11.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FACS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social housing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123">
              <a:extLst>
                <a:ext uri="{FF2B5EF4-FFF2-40B4-BE49-F238E27FC236}">
                  <a16:creationId xmlns:a16="http://schemas.microsoft.com/office/drawing/2014/main" id="{94CFF070-8FFC-42F4-8884-2C37043AE4C3}"/>
                </a:ext>
              </a:extLst>
            </p:cNvPr>
            <p:cNvSpPr txBox="1"/>
            <p:nvPr/>
          </p:nvSpPr>
          <p:spPr>
            <a:xfrm>
              <a:off x="241318" y="2143539"/>
              <a:ext cx="1836363" cy="78356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Specialist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Homelessness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Services Collection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124">
              <a:extLst>
                <a:ext uri="{FF2B5EF4-FFF2-40B4-BE49-F238E27FC236}">
                  <a16:creationId xmlns:a16="http://schemas.microsoft.com/office/drawing/2014/main" id="{F2A46866-5DFB-456F-A9AE-C64BFFDCB3C0}"/>
                </a:ext>
              </a:extLst>
            </p:cNvPr>
            <p:cNvSpPr txBox="1"/>
            <p:nvPr/>
          </p:nvSpPr>
          <p:spPr>
            <a:xfrm>
              <a:off x="1457636" y="971962"/>
              <a:ext cx="1378714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13.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Medicare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Benefits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Schedule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125">
              <a:extLst>
                <a:ext uri="{FF2B5EF4-FFF2-40B4-BE49-F238E27FC236}">
                  <a16:creationId xmlns:a16="http://schemas.microsoft.com/office/drawing/2014/main" id="{E4595240-3C72-4E0E-9267-7C565E79B245}"/>
                </a:ext>
              </a:extLst>
            </p:cNvPr>
            <p:cNvSpPr txBox="1"/>
            <p:nvPr/>
          </p:nvSpPr>
          <p:spPr>
            <a:xfrm>
              <a:off x="2686923" y="94762"/>
              <a:ext cx="1644042" cy="78356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14.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Pharmaceutical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Benefits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Scheme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98977D09-A051-474F-996D-1D3E4DCD1230}"/>
              </a:ext>
            </a:extLst>
          </p:cNvPr>
          <p:cNvSpPr txBox="1"/>
          <p:nvPr/>
        </p:nvSpPr>
        <p:spPr>
          <a:xfrm>
            <a:off x="5216100" y="3204444"/>
            <a:ext cx="144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Data collections utilised in Justice test case </a:t>
            </a:r>
          </a:p>
        </p:txBody>
      </p:sp>
    </p:spTree>
    <p:extLst>
      <p:ext uri="{BB962C8B-B14F-4D97-AF65-F5344CB8AC3E}">
        <p14:creationId xmlns:p14="http://schemas.microsoft.com/office/powerpoint/2010/main" val="2235729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F6E39-13D1-4837-BA17-6428B0520A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3710" y="27763"/>
            <a:ext cx="8408919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Eight other mainstream service datasets were used.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872C4-858D-4174-8DC8-F628FADEB16E}"/>
              </a:ext>
            </a:extLst>
          </p:cNvPr>
          <p:cNvGrpSpPr/>
          <p:nvPr/>
        </p:nvGrpSpPr>
        <p:grpSpPr>
          <a:xfrm>
            <a:off x="2326438" y="859782"/>
            <a:ext cx="8356076" cy="5453880"/>
            <a:chOff x="241318" y="30478"/>
            <a:chExt cx="10335266" cy="67457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06BCFF-64F5-4892-A841-7EED0B4C9105}"/>
                </a:ext>
              </a:extLst>
            </p:cNvPr>
            <p:cNvGrpSpPr/>
            <p:nvPr/>
          </p:nvGrpSpPr>
          <p:grpSpPr>
            <a:xfrm>
              <a:off x="2023110" y="575310"/>
              <a:ext cx="5361439" cy="5578294"/>
              <a:chOff x="2023893" y="557331"/>
              <a:chExt cx="10742149" cy="1117648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03F1016-D833-4503-956E-2F3D0053E950}"/>
                  </a:ext>
                </a:extLst>
              </p:cNvPr>
              <p:cNvGrpSpPr/>
              <p:nvPr/>
            </p:nvGrpSpPr>
            <p:grpSpPr>
              <a:xfrm>
                <a:off x="3795543" y="2435661"/>
                <a:ext cx="7194245" cy="7194245"/>
                <a:chOff x="3795543" y="2435661"/>
                <a:chExt cx="7194245" cy="7194245"/>
              </a:xfrm>
            </p:grpSpPr>
            <p:sp>
              <p:nvSpPr>
                <p:cNvPr id="93" name="Block Arc 92">
                  <a:extLst>
                    <a:ext uri="{FF2B5EF4-FFF2-40B4-BE49-F238E27FC236}">
                      <a16:creationId xmlns:a16="http://schemas.microsoft.com/office/drawing/2014/main" id="{FB694DDE-009D-4C4A-A246-0A8682ECAA16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4657143"/>
                    <a:gd name="adj2" fmla="val 16200000"/>
                    <a:gd name="adj3" fmla="val 1987"/>
                  </a:avLst>
                </a:prstGeom>
                <a:solidFill>
                  <a:srgbClr val="D76213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Block Arc 93">
                  <a:extLst>
                    <a:ext uri="{FF2B5EF4-FFF2-40B4-BE49-F238E27FC236}">
                      <a16:creationId xmlns:a16="http://schemas.microsoft.com/office/drawing/2014/main" id="{6CB30FEB-71B3-4CBF-AAAB-3F5429B830B0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3114286"/>
                    <a:gd name="adj2" fmla="val 14657143"/>
                    <a:gd name="adj3" fmla="val 1987"/>
                  </a:avLst>
                </a:prstGeom>
                <a:solidFill>
                  <a:srgbClr val="D76213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Block Arc 94">
                  <a:extLst>
                    <a:ext uri="{FF2B5EF4-FFF2-40B4-BE49-F238E27FC236}">
                      <a16:creationId xmlns:a16="http://schemas.microsoft.com/office/drawing/2014/main" id="{D362551E-0D0C-4A2D-9488-E2B170D6C19D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1571429"/>
                    <a:gd name="adj2" fmla="val 13114286"/>
                    <a:gd name="adj3" fmla="val 1987"/>
                  </a:avLst>
                </a:prstGeom>
                <a:solidFill>
                  <a:srgbClr val="D76213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Block Arc 95">
                  <a:extLst>
                    <a:ext uri="{FF2B5EF4-FFF2-40B4-BE49-F238E27FC236}">
                      <a16:creationId xmlns:a16="http://schemas.microsoft.com/office/drawing/2014/main" id="{062B132A-1BF7-424B-81CF-262155A19DB2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0028571"/>
                    <a:gd name="adj2" fmla="val 11571429"/>
                    <a:gd name="adj3" fmla="val 1987"/>
                  </a:avLst>
                </a:prstGeom>
                <a:solidFill>
                  <a:srgbClr val="D76213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Block Arc 96">
                  <a:extLst>
                    <a:ext uri="{FF2B5EF4-FFF2-40B4-BE49-F238E27FC236}">
                      <a16:creationId xmlns:a16="http://schemas.microsoft.com/office/drawing/2014/main" id="{AF78D13E-465F-4255-803A-CB822C89AAE7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8485714"/>
                    <a:gd name="adj2" fmla="val 10028571"/>
                    <a:gd name="adj3" fmla="val 1987"/>
                  </a:avLst>
                </a:prstGeom>
                <a:solidFill>
                  <a:srgbClr val="D76213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Block Arc 97">
                  <a:extLst>
                    <a:ext uri="{FF2B5EF4-FFF2-40B4-BE49-F238E27FC236}">
                      <a16:creationId xmlns:a16="http://schemas.microsoft.com/office/drawing/2014/main" id="{3F069A2C-D9EA-4CE3-8629-998F7A99B4A6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6942857"/>
                    <a:gd name="adj2" fmla="val 8485714"/>
                    <a:gd name="adj3" fmla="val 1987"/>
                  </a:avLst>
                </a:prstGeom>
                <a:solidFill>
                  <a:srgbClr val="D76213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Block Arc 98">
                  <a:extLst>
                    <a:ext uri="{FF2B5EF4-FFF2-40B4-BE49-F238E27FC236}">
                      <a16:creationId xmlns:a16="http://schemas.microsoft.com/office/drawing/2014/main" id="{A352EE05-6F18-4BF0-B285-A9D41696A42A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5400000"/>
                    <a:gd name="adj2" fmla="val 6942857"/>
                    <a:gd name="adj3" fmla="val 1987"/>
                  </a:avLst>
                </a:prstGeom>
                <a:solidFill>
                  <a:srgbClr val="D76213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Block Arc 99">
                  <a:extLst>
                    <a:ext uri="{FF2B5EF4-FFF2-40B4-BE49-F238E27FC236}">
                      <a16:creationId xmlns:a16="http://schemas.microsoft.com/office/drawing/2014/main" id="{D3ED5549-E931-429D-9DE5-AAA2811007A9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3857143"/>
                    <a:gd name="adj2" fmla="val 5400000"/>
                    <a:gd name="adj3" fmla="val 1987"/>
                  </a:avLst>
                </a:prstGeom>
                <a:solidFill>
                  <a:srgbClr val="D76213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Block Arc 100">
                  <a:extLst>
                    <a:ext uri="{FF2B5EF4-FFF2-40B4-BE49-F238E27FC236}">
                      <a16:creationId xmlns:a16="http://schemas.microsoft.com/office/drawing/2014/main" id="{E3B28F12-49D3-46E6-859F-6ED34B05116E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2314286"/>
                    <a:gd name="adj2" fmla="val 3857143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Block Arc 101">
                  <a:extLst>
                    <a:ext uri="{FF2B5EF4-FFF2-40B4-BE49-F238E27FC236}">
                      <a16:creationId xmlns:a16="http://schemas.microsoft.com/office/drawing/2014/main" id="{0A748E53-C109-48E6-81DE-D7D3560B7594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771429"/>
                    <a:gd name="adj2" fmla="val 2314286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Block Arc 102">
                  <a:extLst>
                    <a:ext uri="{FF2B5EF4-FFF2-40B4-BE49-F238E27FC236}">
                      <a16:creationId xmlns:a16="http://schemas.microsoft.com/office/drawing/2014/main" id="{9832C07F-58D5-42A0-AC09-7EF687E06B7C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20828571"/>
                    <a:gd name="adj2" fmla="val 771429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Block Arc 103">
                  <a:extLst>
                    <a:ext uri="{FF2B5EF4-FFF2-40B4-BE49-F238E27FC236}">
                      <a16:creationId xmlns:a16="http://schemas.microsoft.com/office/drawing/2014/main" id="{F1242208-010F-46D0-94EC-245CD40C0C87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9285714"/>
                    <a:gd name="adj2" fmla="val 20828571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Block Arc 104">
                  <a:extLst>
                    <a:ext uri="{FF2B5EF4-FFF2-40B4-BE49-F238E27FC236}">
                      <a16:creationId xmlns:a16="http://schemas.microsoft.com/office/drawing/2014/main" id="{13E1D1BE-F207-4EDC-8EA3-5A421EFE5615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7742857"/>
                    <a:gd name="adj2" fmla="val 19285714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Block Arc 105">
                  <a:extLst>
                    <a:ext uri="{FF2B5EF4-FFF2-40B4-BE49-F238E27FC236}">
                      <a16:creationId xmlns:a16="http://schemas.microsoft.com/office/drawing/2014/main" id="{382D7D0F-6679-4B60-BB97-549F38C3B99D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6200000"/>
                    <a:gd name="adj2" fmla="val 17742857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07E9F0BC-04EA-41E2-8BB8-904E2C70A226}"/>
                    </a:ext>
                  </a:extLst>
                </p:cNvPr>
                <p:cNvSpPr/>
                <p:nvPr/>
              </p:nvSpPr>
              <p:spPr>
                <a:xfrm>
                  <a:off x="4324707" y="2964826"/>
                  <a:ext cx="6135916" cy="6135917"/>
                </a:xfrm>
                <a:custGeom>
                  <a:avLst/>
                  <a:gdLst>
                    <a:gd name="connsiteX0" fmla="*/ 0 w 6135917"/>
                    <a:gd name="connsiteY0" fmla="*/ 3067959 h 6135917"/>
                    <a:gd name="connsiteX1" fmla="*/ 3067959 w 6135917"/>
                    <a:gd name="connsiteY1" fmla="*/ 0 h 6135917"/>
                    <a:gd name="connsiteX2" fmla="*/ 6135918 w 6135917"/>
                    <a:gd name="connsiteY2" fmla="*/ 3067959 h 6135917"/>
                    <a:gd name="connsiteX3" fmla="*/ 3067959 w 6135917"/>
                    <a:gd name="connsiteY3" fmla="*/ 6135918 h 6135917"/>
                    <a:gd name="connsiteX4" fmla="*/ 0 w 6135917"/>
                    <a:gd name="connsiteY4" fmla="*/ 3067959 h 6135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35917" h="6135917">
                      <a:moveTo>
                        <a:pt x="0" y="3067959"/>
                      </a:moveTo>
                      <a:cubicBezTo>
                        <a:pt x="0" y="1373572"/>
                        <a:pt x="1373572" y="0"/>
                        <a:pt x="3067959" y="0"/>
                      </a:cubicBezTo>
                      <a:cubicBezTo>
                        <a:pt x="4762346" y="0"/>
                        <a:pt x="6135918" y="1373572"/>
                        <a:pt x="6135918" y="3067959"/>
                      </a:cubicBezTo>
                      <a:cubicBezTo>
                        <a:pt x="6135918" y="4762346"/>
                        <a:pt x="4762346" y="6135918"/>
                        <a:pt x="3067959" y="6135918"/>
                      </a:cubicBezTo>
                      <a:cubicBezTo>
                        <a:pt x="1373572" y="6135918"/>
                        <a:pt x="0" y="4762346"/>
                        <a:pt x="0" y="3067959"/>
                      </a:cubicBezTo>
                      <a:close/>
                    </a:path>
                  </a:pathLst>
                </a:custGeom>
                <a:solidFill>
                  <a:srgbClr val="055A42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54089" tIns="654089" rIns="654089" bIns="654089" numCol="1" spcCol="127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82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4334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ublic Sans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kumimoji="0" lang="en-AU" sz="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6" name="Text Placeholder 64">
                <a:extLst>
                  <a:ext uri="{FF2B5EF4-FFF2-40B4-BE49-F238E27FC236}">
                    <a16:creationId xmlns:a16="http://schemas.microsoft.com/office/drawing/2014/main" id="{4D3025F2-7891-4CEF-8910-79E399083D52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4961403" y="3616761"/>
                <a:ext cx="4857006" cy="4824496"/>
              </a:xfrm>
              <a:custGeom>
                <a:avLst/>
                <a:gdLst>
                  <a:gd name="connsiteX0" fmla="*/ 0 w 6135917"/>
                  <a:gd name="connsiteY0" fmla="*/ 3067959 h 6135917"/>
                  <a:gd name="connsiteX1" fmla="*/ 3067959 w 6135917"/>
                  <a:gd name="connsiteY1" fmla="*/ 0 h 6135917"/>
                  <a:gd name="connsiteX2" fmla="*/ 6135918 w 6135917"/>
                  <a:gd name="connsiteY2" fmla="*/ 3067959 h 6135917"/>
                  <a:gd name="connsiteX3" fmla="*/ 3067959 w 6135917"/>
                  <a:gd name="connsiteY3" fmla="*/ 6135918 h 6135917"/>
                  <a:gd name="connsiteX4" fmla="*/ 0 w 6135917"/>
                  <a:gd name="connsiteY4" fmla="*/ 3067959 h 6135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17" h="6135917">
                    <a:moveTo>
                      <a:pt x="0" y="3067959"/>
                    </a:moveTo>
                    <a:cubicBezTo>
                      <a:pt x="0" y="1373572"/>
                      <a:pt x="1373572" y="0"/>
                      <a:pt x="3067959" y="0"/>
                    </a:cubicBezTo>
                    <a:cubicBezTo>
                      <a:pt x="4762346" y="0"/>
                      <a:pt x="6135918" y="1373572"/>
                      <a:pt x="6135918" y="3067959"/>
                    </a:cubicBezTo>
                    <a:cubicBezTo>
                      <a:pt x="6135918" y="4762346"/>
                      <a:pt x="4762346" y="6135918"/>
                      <a:pt x="3067959" y="6135918"/>
                    </a:cubicBezTo>
                    <a:cubicBezTo>
                      <a:pt x="1373572" y="6135918"/>
                      <a:pt x="0" y="4762346"/>
                      <a:pt x="0" y="3067959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4089" tIns="654089" rIns="654089" bIns="654089" numCol="1" spcCol="1270" rtlCol="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82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4334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78BACB1-0D41-4B50-9AB4-F07FF87948D2}"/>
                  </a:ext>
                </a:extLst>
              </p:cNvPr>
              <p:cNvSpPr/>
              <p:nvPr/>
            </p:nvSpPr>
            <p:spPr>
              <a:xfrm rot="17100000">
                <a:off x="7228353" y="232517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07B2A41-CB39-437B-96D5-712EBF871F99}"/>
                  </a:ext>
                </a:extLst>
              </p:cNvPr>
              <p:cNvGrpSpPr/>
              <p:nvPr/>
            </p:nvGrpSpPr>
            <p:grpSpPr>
              <a:xfrm>
                <a:off x="6675903" y="557331"/>
                <a:ext cx="1446990" cy="1430509"/>
                <a:chOff x="6675903" y="557331"/>
                <a:chExt cx="1446990" cy="1430509"/>
              </a:xfrm>
            </p:grpSpPr>
            <p:sp>
              <p:nvSpPr>
                <p:cNvPr id="91" name="Speech Bubble: Oval 90">
                  <a:extLst>
                    <a:ext uri="{FF2B5EF4-FFF2-40B4-BE49-F238E27FC236}">
                      <a16:creationId xmlns:a16="http://schemas.microsoft.com/office/drawing/2014/main" id="{E2AA785D-0404-4CC5-A351-DDDB90039F10}"/>
                    </a:ext>
                  </a:extLst>
                </p:cNvPr>
                <p:cNvSpPr/>
                <p:nvPr/>
              </p:nvSpPr>
              <p:spPr>
                <a:xfrm rot="20459013">
                  <a:off x="6675903" y="55733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4146B998-0EAF-459D-B246-C27B9DE01459}"/>
                    </a:ext>
                  </a:extLst>
                </p:cNvPr>
                <p:cNvSpPr/>
                <p:nvPr/>
              </p:nvSpPr>
              <p:spPr>
                <a:xfrm rot="3918557">
                  <a:off x="6889488" y="76267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09C7E1-EEE0-41BB-AC08-0384C262BDDF}"/>
                  </a:ext>
                </a:extLst>
              </p:cNvPr>
              <p:cNvSpPr/>
              <p:nvPr/>
            </p:nvSpPr>
            <p:spPr>
              <a:xfrm rot="18660000">
                <a:off x="8775213" y="267569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9E9D4872-513F-406E-87E0-84E6541436A8}"/>
                  </a:ext>
                </a:extLst>
              </p:cNvPr>
              <p:cNvGrpSpPr/>
              <p:nvPr/>
            </p:nvGrpSpPr>
            <p:grpSpPr>
              <a:xfrm>
                <a:off x="8756163" y="1037391"/>
                <a:ext cx="1446990" cy="1430509"/>
                <a:chOff x="8756163" y="1037391"/>
                <a:chExt cx="1446990" cy="1430509"/>
              </a:xfrm>
            </p:grpSpPr>
            <p:sp>
              <p:nvSpPr>
                <p:cNvPr id="89" name="Speech Bubble: Oval 88">
                  <a:extLst>
                    <a:ext uri="{FF2B5EF4-FFF2-40B4-BE49-F238E27FC236}">
                      <a16:creationId xmlns:a16="http://schemas.microsoft.com/office/drawing/2014/main" id="{EA60034D-35E1-4643-B6D3-C214657EDA17}"/>
                    </a:ext>
                  </a:extLst>
                </p:cNvPr>
                <p:cNvSpPr/>
                <p:nvPr/>
              </p:nvSpPr>
              <p:spPr>
                <a:xfrm rot="419013">
                  <a:off x="8756163" y="103739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D27B6D13-8704-4DE7-ACC9-B8BD280C5632}"/>
                    </a:ext>
                  </a:extLst>
                </p:cNvPr>
                <p:cNvSpPr/>
                <p:nvPr/>
              </p:nvSpPr>
              <p:spPr>
                <a:xfrm rot="5478557">
                  <a:off x="8969748" y="124273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99FE38A-A740-4A63-B554-287D72A280BA}"/>
                  </a:ext>
                </a:extLst>
              </p:cNvPr>
              <p:cNvSpPr/>
              <p:nvPr/>
            </p:nvSpPr>
            <p:spPr>
              <a:xfrm rot="20160000">
                <a:off x="10024893" y="36739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7FE5952-F55F-4D7E-BC27-DDB652BDBF50}"/>
                  </a:ext>
                </a:extLst>
              </p:cNvPr>
              <p:cNvGrpSpPr/>
              <p:nvPr/>
            </p:nvGrpSpPr>
            <p:grpSpPr>
              <a:xfrm>
                <a:off x="10409703" y="2363271"/>
                <a:ext cx="1446990" cy="1430509"/>
                <a:chOff x="10409703" y="2363271"/>
                <a:chExt cx="1446990" cy="1430509"/>
              </a:xfrm>
            </p:grpSpPr>
            <p:sp>
              <p:nvSpPr>
                <p:cNvPr id="87" name="Speech Bubble: Oval 86">
                  <a:extLst>
                    <a:ext uri="{FF2B5EF4-FFF2-40B4-BE49-F238E27FC236}">
                      <a16:creationId xmlns:a16="http://schemas.microsoft.com/office/drawing/2014/main" id="{021358BD-93AB-4902-A70D-4B71FF346B8E}"/>
                    </a:ext>
                  </a:extLst>
                </p:cNvPr>
                <p:cNvSpPr/>
                <p:nvPr/>
              </p:nvSpPr>
              <p:spPr>
                <a:xfrm rot="1919013">
                  <a:off x="10409703" y="236327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AAC46628-62E8-4671-8FA0-EA66B65A0BF4}"/>
                    </a:ext>
                  </a:extLst>
                </p:cNvPr>
                <p:cNvSpPr/>
                <p:nvPr/>
              </p:nvSpPr>
              <p:spPr>
                <a:xfrm rot="6978557">
                  <a:off x="10623288" y="256861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A232A2E-3D52-4A30-927C-AE2FADBCFCC0}"/>
                  </a:ext>
                </a:extLst>
              </p:cNvPr>
              <p:cNvSpPr/>
              <p:nvPr/>
            </p:nvSpPr>
            <p:spPr>
              <a:xfrm rot="120000">
                <a:off x="10703073" y="50988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10D6F7A-0CBB-4B00-AE26-8528B3089611}"/>
                  </a:ext>
                </a:extLst>
              </p:cNvPr>
              <p:cNvGrpSpPr/>
              <p:nvPr/>
            </p:nvGrpSpPr>
            <p:grpSpPr>
              <a:xfrm>
                <a:off x="11335533" y="4249221"/>
                <a:ext cx="1430509" cy="1446990"/>
                <a:chOff x="11335533" y="4249221"/>
                <a:chExt cx="1430509" cy="1446990"/>
              </a:xfrm>
            </p:grpSpPr>
            <p:sp>
              <p:nvSpPr>
                <p:cNvPr id="85" name="Speech Bubble: Oval 84">
                  <a:extLst>
                    <a:ext uri="{FF2B5EF4-FFF2-40B4-BE49-F238E27FC236}">
                      <a16:creationId xmlns:a16="http://schemas.microsoft.com/office/drawing/2014/main" id="{C3D4FAEF-7D83-4419-9893-E0FF31270D27}"/>
                    </a:ext>
                  </a:extLst>
                </p:cNvPr>
                <p:cNvSpPr/>
                <p:nvPr/>
              </p:nvSpPr>
              <p:spPr>
                <a:xfrm rot="3479013">
                  <a:off x="11327293" y="425746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765D0359-C913-41DE-B2A7-AF475B68F808}"/>
                    </a:ext>
                  </a:extLst>
                </p:cNvPr>
                <p:cNvSpPr/>
                <p:nvPr/>
              </p:nvSpPr>
              <p:spPr>
                <a:xfrm rot="8538557">
                  <a:off x="11540875" y="4462807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0B1939A-FE1B-4EC9-8A7C-3C632B8ECAF2}"/>
                  </a:ext>
                </a:extLst>
              </p:cNvPr>
              <p:cNvSpPr/>
              <p:nvPr/>
            </p:nvSpPr>
            <p:spPr>
              <a:xfrm rot="1680000">
                <a:off x="10703073" y="66838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37899D2-2DA1-482B-B30C-F5FB6349A83C}"/>
                  </a:ext>
                </a:extLst>
              </p:cNvPr>
              <p:cNvGrpSpPr/>
              <p:nvPr/>
            </p:nvGrpSpPr>
            <p:grpSpPr>
              <a:xfrm>
                <a:off x="11327913" y="6401871"/>
                <a:ext cx="1430509" cy="1446990"/>
                <a:chOff x="11327913" y="6401871"/>
                <a:chExt cx="1430509" cy="1446990"/>
              </a:xfrm>
            </p:grpSpPr>
            <p:sp>
              <p:nvSpPr>
                <p:cNvPr id="83" name="Speech Bubble: Oval 82">
                  <a:extLst>
                    <a:ext uri="{FF2B5EF4-FFF2-40B4-BE49-F238E27FC236}">
                      <a16:creationId xmlns:a16="http://schemas.microsoft.com/office/drawing/2014/main" id="{B5E3D474-63F3-4BFF-B335-60A4B73B2AD9}"/>
                    </a:ext>
                  </a:extLst>
                </p:cNvPr>
                <p:cNvSpPr/>
                <p:nvPr/>
              </p:nvSpPr>
              <p:spPr>
                <a:xfrm rot="5039013">
                  <a:off x="11319673" y="641011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072814C1-7F19-4860-8ABA-5E936E82FA8F}"/>
                    </a:ext>
                  </a:extLst>
                </p:cNvPr>
                <p:cNvSpPr/>
                <p:nvPr/>
              </p:nvSpPr>
              <p:spPr>
                <a:xfrm rot="10098557">
                  <a:off x="11533255" y="661545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F83D06F-9693-457C-806F-33415FB27637}"/>
                  </a:ext>
                </a:extLst>
              </p:cNvPr>
              <p:cNvSpPr/>
              <p:nvPr/>
            </p:nvSpPr>
            <p:spPr>
              <a:xfrm rot="3240000">
                <a:off x="10017273" y="81087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83E5DFE-9188-4696-8F1B-0A6002975D57}"/>
                  </a:ext>
                </a:extLst>
              </p:cNvPr>
              <p:cNvGrpSpPr/>
              <p:nvPr/>
            </p:nvGrpSpPr>
            <p:grpSpPr>
              <a:xfrm>
                <a:off x="10398273" y="8303061"/>
                <a:ext cx="1430509" cy="1446990"/>
                <a:chOff x="10398273" y="8303061"/>
                <a:chExt cx="1430509" cy="1446990"/>
              </a:xfrm>
            </p:grpSpPr>
            <p:sp>
              <p:nvSpPr>
                <p:cNvPr id="81" name="Speech Bubble: Oval 80">
                  <a:extLst>
                    <a:ext uri="{FF2B5EF4-FFF2-40B4-BE49-F238E27FC236}">
                      <a16:creationId xmlns:a16="http://schemas.microsoft.com/office/drawing/2014/main" id="{7E7E8302-C409-4029-9346-692B72BD87D0}"/>
                    </a:ext>
                  </a:extLst>
                </p:cNvPr>
                <p:cNvSpPr/>
                <p:nvPr/>
              </p:nvSpPr>
              <p:spPr>
                <a:xfrm rot="6599013">
                  <a:off x="10390033" y="831130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D3AACCB4-889D-4B9F-B62F-255AB8D14D2F}"/>
                    </a:ext>
                  </a:extLst>
                </p:cNvPr>
                <p:cNvSpPr/>
                <p:nvPr/>
              </p:nvSpPr>
              <p:spPr>
                <a:xfrm rot="11658557">
                  <a:off x="10603615" y="8516645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F26C42C-9284-462C-B942-37BB081CEDCC}"/>
                  </a:ext>
                </a:extLst>
              </p:cNvPr>
              <p:cNvSpPr/>
              <p:nvPr/>
            </p:nvSpPr>
            <p:spPr>
              <a:xfrm rot="4740000">
                <a:off x="8775213" y="909173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5A2B316-77EC-4D9D-B143-02870CA44C73}"/>
                  </a:ext>
                </a:extLst>
              </p:cNvPr>
              <p:cNvGrpSpPr/>
              <p:nvPr/>
            </p:nvGrpSpPr>
            <p:grpSpPr>
              <a:xfrm>
                <a:off x="8744733" y="9708951"/>
                <a:ext cx="1430509" cy="1446990"/>
                <a:chOff x="8744733" y="9708951"/>
                <a:chExt cx="1430509" cy="1446990"/>
              </a:xfrm>
            </p:grpSpPr>
            <p:sp>
              <p:nvSpPr>
                <p:cNvPr id="79" name="Speech Bubble: Oval 78">
                  <a:extLst>
                    <a:ext uri="{FF2B5EF4-FFF2-40B4-BE49-F238E27FC236}">
                      <a16:creationId xmlns:a16="http://schemas.microsoft.com/office/drawing/2014/main" id="{9219CAF3-D15F-4869-85F9-29269FA76990}"/>
                    </a:ext>
                  </a:extLst>
                </p:cNvPr>
                <p:cNvSpPr/>
                <p:nvPr/>
              </p:nvSpPr>
              <p:spPr>
                <a:xfrm rot="8099013">
                  <a:off x="8736493" y="971719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5F3F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359557F3-C4C0-4C3D-AD35-9BB6BED7669D}"/>
                    </a:ext>
                  </a:extLst>
                </p:cNvPr>
                <p:cNvSpPr/>
                <p:nvPr/>
              </p:nvSpPr>
              <p:spPr>
                <a:xfrm rot="13158557">
                  <a:off x="8950077" y="9922534"/>
                  <a:ext cx="1019820" cy="10198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EAF9AE6-CE6B-442A-9AE2-F32F8334BF25}"/>
                  </a:ext>
                </a:extLst>
              </p:cNvPr>
              <p:cNvSpPr/>
              <p:nvPr/>
            </p:nvSpPr>
            <p:spPr>
              <a:xfrm rot="6300000">
                <a:off x="7228353" y="944987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F2592EE-48EE-4D3E-8894-F4C4F9732C80}"/>
                  </a:ext>
                </a:extLst>
              </p:cNvPr>
              <p:cNvGrpSpPr/>
              <p:nvPr/>
            </p:nvGrpSpPr>
            <p:grpSpPr>
              <a:xfrm>
                <a:off x="6660663" y="10303311"/>
                <a:ext cx="1446990" cy="1430509"/>
                <a:chOff x="6660663" y="10303311"/>
                <a:chExt cx="1446990" cy="1430509"/>
              </a:xfrm>
            </p:grpSpPr>
            <p:sp>
              <p:nvSpPr>
                <p:cNvPr id="77" name="Speech Bubble: Oval 76">
                  <a:extLst>
                    <a:ext uri="{FF2B5EF4-FFF2-40B4-BE49-F238E27FC236}">
                      <a16:creationId xmlns:a16="http://schemas.microsoft.com/office/drawing/2014/main" id="{FCF75D10-D9ED-474D-9196-D50D656436CD}"/>
                    </a:ext>
                  </a:extLst>
                </p:cNvPr>
                <p:cNvSpPr/>
                <p:nvPr/>
              </p:nvSpPr>
              <p:spPr>
                <a:xfrm rot="9659013">
                  <a:off x="6660663" y="1030331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46200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BB9584C2-CD32-4BEA-9D56-0D09AD7F7D91}"/>
                    </a:ext>
                  </a:extLst>
                </p:cNvPr>
                <p:cNvSpPr/>
                <p:nvPr/>
              </p:nvSpPr>
              <p:spPr>
                <a:xfrm rot="14718557">
                  <a:off x="6874247" y="10508652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7DC9F58-A83C-4791-8C01-0C57490420BB}"/>
                  </a:ext>
                </a:extLst>
              </p:cNvPr>
              <p:cNvSpPr/>
              <p:nvPr/>
            </p:nvSpPr>
            <p:spPr>
              <a:xfrm rot="7860000">
                <a:off x="5681493" y="90993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14A4383-1535-476B-B8A8-E79416093F90}"/>
                  </a:ext>
                </a:extLst>
              </p:cNvPr>
              <p:cNvGrpSpPr/>
              <p:nvPr/>
            </p:nvGrpSpPr>
            <p:grpSpPr>
              <a:xfrm>
                <a:off x="4580403" y="9728001"/>
                <a:ext cx="1446990" cy="1430509"/>
                <a:chOff x="4580403" y="9728001"/>
                <a:chExt cx="1446990" cy="1430509"/>
              </a:xfrm>
            </p:grpSpPr>
            <p:sp>
              <p:nvSpPr>
                <p:cNvPr id="75" name="Speech Bubble: Oval 74">
                  <a:extLst>
                    <a:ext uri="{FF2B5EF4-FFF2-40B4-BE49-F238E27FC236}">
                      <a16:creationId xmlns:a16="http://schemas.microsoft.com/office/drawing/2014/main" id="{CF7B4F01-E856-4165-838D-EA8E1A84F8F2}"/>
                    </a:ext>
                  </a:extLst>
                </p:cNvPr>
                <p:cNvSpPr/>
                <p:nvPr/>
              </p:nvSpPr>
              <p:spPr>
                <a:xfrm rot="11219013">
                  <a:off x="4580403" y="972800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672F0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8BE78B6-577B-4187-9CE0-91D6041D5A3D}"/>
                    </a:ext>
                  </a:extLst>
                </p:cNvPr>
                <p:cNvSpPr/>
                <p:nvPr/>
              </p:nvSpPr>
              <p:spPr>
                <a:xfrm rot="16278557">
                  <a:off x="4793988" y="9933342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2DC7A81-9132-4ADD-B641-77B00C5F319C}"/>
                  </a:ext>
                </a:extLst>
              </p:cNvPr>
              <p:cNvSpPr/>
              <p:nvPr/>
            </p:nvSpPr>
            <p:spPr>
              <a:xfrm rot="9360000">
                <a:off x="4447053" y="81087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C54EF57D-817F-4557-AC16-ED86891C27CD}"/>
                  </a:ext>
                </a:extLst>
              </p:cNvPr>
              <p:cNvGrpSpPr/>
              <p:nvPr/>
            </p:nvGrpSpPr>
            <p:grpSpPr>
              <a:xfrm>
                <a:off x="2934483" y="8314491"/>
                <a:ext cx="1446990" cy="1430509"/>
                <a:chOff x="2934483" y="8314491"/>
                <a:chExt cx="1446990" cy="1430509"/>
              </a:xfrm>
            </p:grpSpPr>
            <p:sp>
              <p:nvSpPr>
                <p:cNvPr id="73" name="Speech Bubble: Oval 72">
                  <a:extLst>
                    <a:ext uri="{FF2B5EF4-FFF2-40B4-BE49-F238E27FC236}">
                      <a16:creationId xmlns:a16="http://schemas.microsoft.com/office/drawing/2014/main" id="{F1B72A11-16A9-41B4-A93B-BFC8D5863029}"/>
                    </a:ext>
                  </a:extLst>
                </p:cNvPr>
                <p:cNvSpPr/>
                <p:nvPr/>
              </p:nvSpPr>
              <p:spPr>
                <a:xfrm rot="12719013">
                  <a:off x="2934483" y="831449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843C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D7DE002-7803-404C-9818-4EE0A20E4DD8}"/>
                    </a:ext>
                  </a:extLst>
                </p:cNvPr>
                <p:cNvSpPr/>
                <p:nvPr/>
              </p:nvSpPr>
              <p:spPr>
                <a:xfrm rot="17778557">
                  <a:off x="3148069" y="8519832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0C189D8-1708-4400-B7E9-53DA49B6921D}"/>
                  </a:ext>
                </a:extLst>
              </p:cNvPr>
              <p:cNvSpPr/>
              <p:nvPr/>
            </p:nvSpPr>
            <p:spPr>
              <a:xfrm rot="10920000">
                <a:off x="3761253" y="66838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3C3FF2B-0692-407C-BE2F-A067E668D53B}"/>
                  </a:ext>
                </a:extLst>
              </p:cNvPr>
              <p:cNvGrpSpPr/>
              <p:nvPr/>
            </p:nvGrpSpPr>
            <p:grpSpPr>
              <a:xfrm>
                <a:off x="2023893" y="6367581"/>
                <a:ext cx="1430509" cy="1446990"/>
                <a:chOff x="2023893" y="6367581"/>
                <a:chExt cx="1430509" cy="1446990"/>
              </a:xfrm>
            </p:grpSpPr>
            <p:sp>
              <p:nvSpPr>
                <p:cNvPr id="71" name="Speech Bubble: Oval 70">
                  <a:extLst>
                    <a:ext uri="{FF2B5EF4-FFF2-40B4-BE49-F238E27FC236}">
                      <a16:creationId xmlns:a16="http://schemas.microsoft.com/office/drawing/2014/main" id="{6CC08A97-623F-4AB6-AF6C-AF10BE1EC81C}"/>
                    </a:ext>
                  </a:extLst>
                </p:cNvPr>
                <p:cNvSpPr/>
                <p:nvPr/>
              </p:nvSpPr>
              <p:spPr>
                <a:xfrm rot="14279013">
                  <a:off x="2015653" y="637582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C55A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DF8C7983-BA77-4E2B-8E0F-53EE4EEEFA2E}"/>
                    </a:ext>
                  </a:extLst>
                </p:cNvPr>
                <p:cNvSpPr/>
                <p:nvPr/>
              </p:nvSpPr>
              <p:spPr>
                <a:xfrm rot="19338557">
                  <a:off x="2229241" y="6581163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BD2609D-7862-423A-9492-FED721B4B889}"/>
                  </a:ext>
                </a:extLst>
              </p:cNvPr>
              <p:cNvSpPr/>
              <p:nvPr/>
            </p:nvSpPr>
            <p:spPr>
              <a:xfrm rot="12480000">
                <a:off x="3761253" y="50988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A36E813-C5F0-47EF-87EF-A71216259F37}"/>
                  </a:ext>
                </a:extLst>
              </p:cNvPr>
              <p:cNvGrpSpPr/>
              <p:nvPr/>
            </p:nvGrpSpPr>
            <p:grpSpPr>
              <a:xfrm>
                <a:off x="2023893" y="4253031"/>
                <a:ext cx="1430509" cy="1446990"/>
                <a:chOff x="2023893" y="4253031"/>
                <a:chExt cx="1430509" cy="1446990"/>
              </a:xfrm>
            </p:grpSpPr>
            <p:sp>
              <p:nvSpPr>
                <p:cNvPr id="69" name="Speech Bubble: Oval 68">
                  <a:extLst>
                    <a:ext uri="{FF2B5EF4-FFF2-40B4-BE49-F238E27FC236}">
                      <a16:creationId xmlns:a16="http://schemas.microsoft.com/office/drawing/2014/main" id="{56623C13-3307-4779-AE6B-91E644EBB749}"/>
                    </a:ext>
                  </a:extLst>
                </p:cNvPr>
                <p:cNvSpPr/>
                <p:nvPr/>
              </p:nvSpPr>
              <p:spPr>
                <a:xfrm rot="15839013">
                  <a:off x="2015653" y="426127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B8570E71-52F7-4AE4-B10B-BB94D6C6F9EC}"/>
                    </a:ext>
                  </a:extLst>
                </p:cNvPr>
                <p:cNvSpPr/>
                <p:nvPr/>
              </p:nvSpPr>
              <p:spPr>
                <a:xfrm rot="20898557">
                  <a:off x="2229241" y="4466614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998CA61-C11C-4D82-AF61-674AB3A389DF}"/>
                  </a:ext>
                </a:extLst>
              </p:cNvPr>
              <p:cNvSpPr/>
              <p:nvPr/>
            </p:nvSpPr>
            <p:spPr>
              <a:xfrm rot="14040000">
                <a:off x="4447053" y="36739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79F1BB2-4647-4E0A-8EA3-F5814975A8D2}"/>
                  </a:ext>
                </a:extLst>
              </p:cNvPr>
              <p:cNvGrpSpPr/>
              <p:nvPr/>
            </p:nvGrpSpPr>
            <p:grpSpPr>
              <a:xfrm>
                <a:off x="2953533" y="2321361"/>
                <a:ext cx="1430509" cy="1446990"/>
                <a:chOff x="2953533" y="2321361"/>
                <a:chExt cx="1430509" cy="1446990"/>
              </a:xfrm>
            </p:grpSpPr>
            <p:sp>
              <p:nvSpPr>
                <p:cNvPr id="67" name="Speech Bubble: Oval 66">
                  <a:extLst>
                    <a:ext uri="{FF2B5EF4-FFF2-40B4-BE49-F238E27FC236}">
                      <a16:creationId xmlns:a16="http://schemas.microsoft.com/office/drawing/2014/main" id="{416DB9E1-783A-4BAD-8AD8-7A3960F763CF}"/>
                    </a:ext>
                  </a:extLst>
                </p:cNvPr>
                <p:cNvSpPr/>
                <p:nvPr/>
              </p:nvSpPr>
              <p:spPr>
                <a:xfrm rot="17399013">
                  <a:off x="2945293" y="232960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F8CB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47EFA53E-FE57-40C6-AEB4-17E52A0092B4}"/>
                    </a:ext>
                  </a:extLst>
                </p:cNvPr>
                <p:cNvSpPr/>
                <p:nvPr/>
              </p:nvSpPr>
              <p:spPr>
                <a:xfrm rot="858557">
                  <a:off x="3158881" y="2534945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60A4811-BF54-4BCD-B0F6-DE13D2AF1A78}"/>
                  </a:ext>
                </a:extLst>
              </p:cNvPr>
              <p:cNvSpPr/>
              <p:nvPr/>
            </p:nvSpPr>
            <p:spPr>
              <a:xfrm rot="15540000">
                <a:off x="5689113" y="26833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019A73F1-CAFD-468C-B615-5CB67F1ADE74}"/>
                  </a:ext>
                </a:extLst>
              </p:cNvPr>
              <p:cNvGrpSpPr/>
              <p:nvPr/>
            </p:nvGrpSpPr>
            <p:grpSpPr>
              <a:xfrm>
                <a:off x="4614693" y="1003101"/>
                <a:ext cx="1430509" cy="1446990"/>
                <a:chOff x="4614693" y="1003101"/>
                <a:chExt cx="1430509" cy="1446990"/>
              </a:xfrm>
            </p:grpSpPr>
            <p:sp>
              <p:nvSpPr>
                <p:cNvPr id="65" name="Speech Bubble: Oval 64">
                  <a:extLst>
                    <a:ext uri="{FF2B5EF4-FFF2-40B4-BE49-F238E27FC236}">
                      <a16:creationId xmlns:a16="http://schemas.microsoft.com/office/drawing/2014/main" id="{25AF927C-15AE-4A4B-B4C9-C38565BC4F86}"/>
                    </a:ext>
                  </a:extLst>
                </p:cNvPr>
                <p:cNvSpPr/>
                <p:nvPr/>
              </p:nvSpPr>
              <p:spPr>
                <a:xfrm rot="18899013">
                  <a:off x="4606453" y="101134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B7FD5F7B-A5B5-4059-8D57-1CD65EA95A3B}"/>
                    </a:ext>
                  </a:extLst>
                </p:cNvPr>
                <p:cNvSpPr/>
                <p:nvPr/>
              </p:nvSpPr>
              <p:spPr>
                <a:xfrm rot="2358557">
                  <a:off x="4820040" y="121668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7" name="Graphic 80" descr="New Wheelchair">
              <a:extLst>
                <a:ext uri="{FF2B5EF4-FFF2-40B4-BE49-F238E27FC236}">
                  <a16:creationId xmlns:a16="http://schemas.microsoft.com/office/drawing/2014/main" id="{8881DF12-165C-4126-8DCF-6881C4ADD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80560" y="693420"/>
              <a:ext cx="437515" cy="437515"/>
            </a:xfrm>
            <a:prstGeom prst="rect">
              <a:avLst/>
            </a:prstGeom>
          </p:spPr>
        </p:pic>
        <p:pic>
          <p:nvPicPr>
            <p:cNvPr id="8" name="Graphic 81" descr="New Wheelchair">
              <a:extLst>
                <a:ext uri="{FF2B5EF4-FFF2-40B4-BE49-F238E27FC236}">
                  <a16:creationId xmlns:a16="http://schemas.microsoft.com/office/drawing/2014/main" id="{A8034902-09F0-45BF-BA8B-20FC395EA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4500" y="937260"/>
              <a:ext cx="437515" cy="437515"/>
            </a:xfrm>
            <a:prstGeom prst="rect">
              <a:avLst/>
            </a:prstGeom>
          </p:spPr>
        </p:pic>
        <p:pic>
          <p:nvPicPr>
            <p:cNvPr id="9" name="Graphic 82" descr="New Wheelchair">
              <a:extLst>
                <a:ext uri="{FF2B5EF4-FFF2-40B4-BE49-F238E27FC236}">
                  <a16:creationId xmlns:a16="http://schemas.microsoft.com/office/drawing/2014/main" id="{7AEF4AE4-BBD0-4375-BDDF-BDE8771F8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47460" y="1600200"/>
              <a:ext cx="437515" cy="437515"/>
            </a:xfrm>
            <a:prstGeom prst="rect">
              <a:avLst/>
            </a:prstGeom>
          </p:spPr>
        </p:pic>
        <p:pic>
          <p:nvPicPr>
            <p:cNvPr id="10" name="Graphic 84" descr="Gavel">
              <a:extLst>
                <a:ext uri="{FF2B5EF4-FFF2-40B4-BE49-F238E27FC236}">
                  <a16:creationId xmlns:a16="http://schemas.microsoft.com/office/drawing/2014/main" id="{A88932C5-20AC-4DAE-81D9-A1430D551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50380" y="2567940"/>
              <a:ext cx="362585" cy="362585"/>
            </a:xfrm>
            <a:prstGeom prst="rect">
              <a:avLst/>
            </a:prstGeom>
          </p:spPr>
        </p:pic>
        <p:pic>
          <p:nvPicPr>
            <p:cNvPr id="11" name="Graphic 87" descr="Police">
              <a:extLst>
                <a:ext uri="{FF2B5EF4-FFF2-40B4-BE49-F238E27FC236}">
                  <a16:creationId xmlns:a16="http://schemas.microsoft.com/office/drawing/2014/main" id="{8B6D05C2-5AC2-414C-999B-1FA7F5DF9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819900" y="3634740"/>
              <a:ext cx="419100" cy="419100"/>
            </a:xfrm>
            <a:prstGeom prst="rect">
              <a:avLst/>
            </a:prstGeom>
          </p:spPr>
        </p:pic>
        <p:pic>
          <p:nvPicPr>
            <p:cNvPr id="12" name="Graphic 89" descr="Jail">
              <a:extLst>
                <a:ext uri="{FF2B5EF4-FFF2-40B4-BE49-F238E27FC236}">
                  <a16:creationId xmlns:a16="http://schemas.microsoft.com/office/drawing/2014/main" id="{875892EC-26B7-4B31-918E-7D74437EB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370320" y="4595328"/>
              <a:ext cx="402590" cy="402590"/>
            </a:xfrm>
            <a:prstGeom prst="rect">
              <a:avLst/>
            </a:prstGeom>
          </p:spPr>
        </p:pic>
        <p:pic>
          <p:nvPicPr>
            <p:cNvPr id="13" name="Graphic 91" descr="Medical">
              <a:extLst>
                <a:ext uri="{FF2B5EF4-FFF2-40B4-BE49-F238E27FC236}">
                  <a16:creationId xmlns:a16="http://schemas.microsoft.com/office/drawing/2014/main" id="{9B452F2C-58BB-43F5-9DCC-72939ED18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516412" y="5296368"/>
              <a:ext cx="420370" cy="420370"/>
            </a:xfrm>
            <a:prstGeom prst="rect">
              <a:avLst/>
            </a:prstGeom>
          </p:spPr>
        </p:pic>
        <p:pic>
          <p:nvPicPr>
            <p:cNvPr id="14" name="Graphic 94" descr="Ambulance">
              <a:extLst>
                <a:ext uri="{FF2B5EF4-FFF2-40B4-BE49-F238E27FC236}">
                  <a16:creationId xmlns:a16="http://schemas.microsoft.com/office/drawing/2014/main" id="{3BD36DC0-9766-479F-847F-A3B14E2B7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495800" y="5601637"/>
              <a:ext cx="408305" cy="408305"/>
            </a:xfrm>
            <a:prstGeom prst="rect">
              <a:avLst/>
            </a:prstGeom>
          </p:spPr>
        </p:pic>
        <p:pic>
          <p:nvPicPr>
            <p:cNvPr id="15" name="Graphic 96" descr="Contract">
              <a:extLst>
                <a:ext uri="{FF2B5EF4-FFF2-40B4-BE49-F238E27FC236}">
                  <a16:creationId xmlns:a16="http://schemas.microsoft.com/office/drawing/2014/main" id="{7DCED15F-1E93-47F0-A470-B9DCD016B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459246" y="5311842"/>
              <a:ext cx="396240" cy="396240"/>
            </a:xfrm>
            <a:prstGeom prst="rect">
              <a:avLst/>
            </a:prstGeom>
          </p:spPr>
        </p:pic>
        <p:pic>
          <p:nvPicPr>
            <p:cNvPr id="16" name="Graphic 98" descr="Call center">
              <a:extLst>
                <a:ext uri="{FF2B5EF4-FFF2-40B4-BE49-F238E27FC236}">
                  <a16:creationId xmlns:a16="http://schemas.microsoft.com/office/drawing/2014/main" id="{05084999-CB3A-48EC-A072-4B276631D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644140" y="4587240"/>
              <a:ext cx="385445" cy="385445"/>
            </a:xfrm>
            <a:prstGeom prst="rect">
              <a:avLst/>
            </a:prstGeom>
          </p:spPr>
        </p:pic>
        <p:pic>
          <p:nvPicPr>
            <p:cNvPr id="17" name="Graphic 100" descr="Suburban scene">
              <a:extLst>
                <a:ext uri="{FF2B5EF4-FFF2-40B4-BE49-F238E27FC236}">
                  <a16:creationId xmlns:a16="http://schemas.microsoft.com/office/drawing/2014/main" id="{ACBC87A5-B3AF-4F52-A715-C2765CAB9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186940" y="3604260"/>
              <a:ext cx="391160" cy="391160"/>
            </a:xfrm>
            <a:prstGeom prst="rect">
              <a:avLst/>
            </a:prstGeom>
          </p:spPr>
        </p:pic>
        <p:pic>
          <p:nvPicPr>
            <p:cNvPr id="18" name="Graphic 104" descr="Rainy scene">
              <a:extLst>
                <a:ext uri="{FF2B5EF4-FFF2-40B4-BE49-F238E27FC236}">
                  <a16:creationId xmlns:a16="http://schemas.microsoft.com/office/drawing/2014/main" id="{0953186F-DE03-4633-A92F-DA1BBF8D8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02180" y="2575560"/>
              <a:ext cx="346075" cy="346075"/>
            </a:xfrm>
            <a:prstGeom prst="rect">
              <a:avLst/>
            </a:prstGeom>
          </p:spPr>
        </p:pic>
        <p:pic>
          <p:nvPicPr>
            <p:cNvPr id="19" name="Graphic 106" descr="Medicine">
              <a:extLst>
                <a:ext uri="{FF2B5EF4-FFF2-40B4-BE49-F238E27FC236}">
                  <a16:creationId xmlns:a16="http://schemas.microsoft.com/office/drawing/2014/main" id="{206F47E1-5C45-414E-971A-3AAAD6012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489960" y="944880"/>
              <a:ext cx="396875" cy="396875"/>
            </a:xfrm>
            <a:prstGeom prst="rect">
              <a:avLst/>
            </a:prstGeom>
          </p:spPr>
        </p:pic>
        <p:pic>
          <p:nvPicPr>
            <p:cNvPr id="20" name="Graphic 108" descr="Stethoscope">
              <a:extLst>
                <a:ext uri="{FF2B5EF4-FFF2-40B4-BE49-F238E27FC236}">
                  <a16:creationId xmlns:a16="http://schemas.microsoft.com/office/drawing/2014/main" id="{96F3CC21-E999-4A67-A1F6-0439FE03A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644140" y="1607820"/>
              <a:ext cx="424180" cy="424180"/>
            </a:xfrm>
            <a:prstGeom prst="rect">
              <a:avLst/>
            </a:prstGeom>
          </p:spPr>
        </p:pic>
        <p:sp>
          <p:nvSpPr>
            <p:cNvPr id="21" name="TextBox 110">
              <a:extLst>
                <a:ext uri="{FF2B5EF4-FFF2-40B4-BE49-F238E27FC236}">
                  <a16:creationId xmlns:a16="http://schemas.microsoft.com/office/drawing/2014/main" id="{6831CF29-76E7-4B3D-AA91-B59AE9F56AB6}"/>
                </a:ext>
              </a:extLst>
            </p:cNvPr>
            <p:cNvSpPr txBox="1"/>
            <p:nvPr/>
          </p:nvSpPr>
          <p:spPr>
            <a:xfrm>
              <a:off x="4602329" y="30478"/>
              <a:ext cx="5731510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Disability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Insurance Scheme (NDIS)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13">
              <a:extLst>
                <a:ext uri="{FF2B5EF4-FFF2-40B4-BE49-F238E27FC236}">
                  <a16:creationId xmlns:a16="http://schemas.microsoft.com/office/drawing/2014/main" id="{68DA51D0-FCB2-4427-B481-23B423462203}"/>
                </a:ext>
              </a:extLst>
            </p:cNvPr>
            <p:cNvSpPr txBox="1"/>
            <p:nvPr/>
          </p:nvSpPr>
          <p:spPr>
            <a:xfrm>
              <a:off x="6118659" y="624808"/>
              <a:ext cx="2533601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Disability Services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Minimum Data Set (DSNMDS)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114">
              <a:extLst>
                <a:ext uri="{FF2B5EF4-FFF2-40B4-BE49-F238E27FC236}">
                  <a16:creationId xmlns:a16="http://schemas.microsoft.com/office/drawing/2014/main" id="{3F3D4E76-D4AC-4269-9EB8-CE8697D20DF6}"/>
                </a:ext>
              </a:extLst>
            </p:cNvPr>
            <p:cNvSpPr txBox="1"/>
            <p:nvPr/>
          </p:nvSpPr>
          <p:spPr>
            <a:xfrm>
              <a:off x="6865369" y="1363908"/>
              <a:ext cx="3468471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Department of Social Services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Data Over Multiple Individual Occurrences (DOMINO)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115">
              <a:extLst>
                <a:ext uri="{FF2B5EF4-FFF2-40B4-BE49-F238E27FC236}">
                  <a16:creationId xmlns:a16="http://schemas.microsoft.com/office/drawing/2014/main" id="{A67FD24B-D219-4429-8461-FBFF7B978F5C}"/>
                </a:ext>
              </a:extLst>
            </p:cNvPr>
            <p:cNvSpPr txBox="1"/>
            <p:nvPr/>
          </p:nvSpPr>
          <p:spPr>
            <a:xfrm>
              <a:off x="7440856" y="2499647"/>
              <a:ext cx="2357804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BOCSAR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Re-Offending Database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116">
              <a:extLst>
                <a:ext uri="{FF2B5EF4-FFF2-40B4-BE49-F238E27FC236}">
                  <a16:creationId xmlns:a16="http://schemas.microsoft.com/office/drawing/2014/main" id="{4264DFFE-9E1A-4DA1-87EC-0468DB1842B7}"/>
                </a:ext>
              </a:extLst>
            </p:cNvPr>
            <p:cNvSpPr txBox="1"/>
            <p:nvPr/>
          </p:nvSpPr>
          <p:spPr>
            <a:xfrm>
              <a:off x="7372167" y="3799341"/>
              <a:ext cx="3204417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Police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Computerised Operational Policing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System  (COPS)- victims extract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117">
              <a:extLst>
                <a:ext uri="{FF2B5EF4-FFF2-40B4-BE49-F238E27FC236}">
                  <a16:creationId xmlns:a16="http://schemas.microsoft.com/office/drawing/2014/main" id="{F5011D9E-452D-433F-8136-D3EAFDC58609}"/>
                </a:ext>
              </a:extLst>
            </p:cNvPr>
            <p:cNvSpPr txBox="1"/>
            <p:nvPr/>
          </p:nvSpPr>
          <p:spPr>
            <a:xfrm>
              <a:off x="6878330" y="4828676"/>
              <a:ext cx="2122399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Corrective Services NSW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custodial episodes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118">
              <a:extLst>
                <a:ext uri="{FF2B5EF4-FFF2-40B4-BE49-F238E27FC236}">
                  <a16:creationId xmlns:a16="http://schemas.microsoft.com/office/drawing/2014/main" id="{D37C573E-F055-44A5-B554-62FF1878BF70}"/>
                </a:ext>
              </a:extLst>
            </p:cNvPr>
            <p:cNvSpPr txBox="1"/>
            <p:nvPr/>
          </p:nvSpPr>
          <p:spPr>
            <a:xfrm>
              <a:off x="6041956" y="5672275"/>
              <a:ext cx="2122399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F3F1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Hospital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Morbidity Database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119">
              <a:extLst>
                <a:ext uri="{FF2B5EF4-FFF2-40B4-BE49-F238E27FC236}">
                  <a16:creationId xmlns:a16="http://schemas.microsoft.com/office/drawing/2014/main" id="{48F4D97D-2811-4C14-A127-9325FACDA415}"/>
                </a:ext>
              </a:extLst>
            </p:cNvPr>
            <p:cNvSpPr txBox="1"/>
            <p:nvPr/>
          </p:nvSpPr>
          <p:spPr>
            <a:xfrm>
              <a:off x="4609958" y="6209970"/>
              <a:ext cx="5362275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>
                  <a:ln>
                    <a:noFill/>
                  </a:ln>
                  <a:solidFill>
                    <a:srgbClr val="46200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8. </a:t>
              </a:r>
              <a:r>
                <a:rPr kumimoji="0" lang="en-AU" sz="106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Non-admitted Patient </a:t>
              </a:r>
              <a:br>
                <a:rPr kumimoji="0" lang="en-AU" sz="106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Emergency Department Care Database</a:t>
              </a:r>
              <a:endParaRPr kumimoji="0" lang="en-AU" sz="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120">
              <a:extLst>
                <a:ext uri="{FF2B5EF4-FFF2-40B4-BE49-F238E27FC236}">
                  <a16:creationId xmlns:a16="http://schemas.microsoft.com/office/drawing/2014/main" id="{F78492D3-AE82-45E0-B732-A61148763646}"/>
                </a:ext>
              </a:extLst>
            </p:cNvPr>
            <p:cNvSpPr txBox="1"/>
            <p:nvPr/>
          </p:nvSpPr>
          <p:spPr>
            <a:xfrm>
              <a:off x="2712636" y="5859524"/>
              <a:ext cx="1296280" cy="56626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>
                  <a:ln>
                    <a:noFill/>
                  </a:ln>
                  <a:solidFill>
                    <a:srgbClr val="672F0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9. </a:t>
              </a:r>
              <a:r>
                <a:rPr kumimoji="0" lang="en-AU" sz="106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</a:t>
              </a:r>
              <a:br>
                <a:rPr kumimoji="0" lang="en-AU" sz="106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Death Index</a:t>
              </a:r>
              <a:endParaRPr kumimoji="0" lang="en-AU" sz="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121">
              <a:extLst>
                <a:ext uri="{FF2B5EF4-FFF2-40B4-BE49-F238E27FC236}">
                  <a16:creationId xmlns:a16="http://schemas.microsoft.com/office/drawing/2014/main" id="{67946D76-E6F9-4D41-8856-97927BDC9BD7}"/>
                </a:ext>
              </a:extLst>
            </p:cNvPr>
            <p:cNvSpPr txBox="1"/>
            <p:nvPr/>
          </p:nvSpPr>
          <p:spPr>
            <a:xfrm>
              <a:off x="1278878" y="4910275"/>
              <a:ext cx="4328160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43C0C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FACS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child protection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and out-of-home care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122">
              <a:extLst>
                <a:ext uri="{FF2B5EF4-FFF2-40B4-BE49-F238E27FC236}">
                  <a16:creationId xmlns:a16="http://schemas.microsoft.com/office/drawing/2014/main" id="{789C81E1-3519-4DFE-9FBA-728C7E3F8B2E}"/>
                </a:ext>
              </a:extLst>
            </p:cNvPr>
            <p:cNvSpPr txBox="1"/>
            <p:nvPr/>
          </p:nvSpPr>
          <p:spPr>
            <a:xfrm>
              <a:off x="502399" y="3792604"/>
              <a:ext cx="1513185" cy="56626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11.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FACS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social housing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123">
              <a:extLst>
                <a:ext uri="{FF2B5EF4-FFF2-40B4-BE49-F238E27FC236}">
                  <a16:creationId xmlns:a16="http://schemas.microsoft.com/office/drawing/2014/main" id="{94CFF070-8FFC-42F4-8884-2C37043AE4C3}"/>
                </a:ext>
              </a:extLst>
            </p:cNvPr>
            <p:cNvSpPr txBox="1"/>
            <p:nvPr/>
          </p:nvSpPr>
          <p:spPr>
            <a:xfrm>
              <a:off x="241318" y="2143539"/>
              <a:ext cx="1836363" cy="78356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4B18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Specialist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Homelessness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Services Collection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124">
              <a:extLst>
                <a:ext uri="{FF2B5EF4-FFF2-40B4-BE49-F238E27FC236}">
                  <a16:creationId xmlns:a16="http://schemas.microsoft.com/office/drawing/2014/main" id="{F2A46866-5DFB-456F-A9AE-C64BFFDCB3C0}"/>
                </a:ext>
              </a:extLst>
            </p:cNvPr>
            <p:cNvSpPr txBox="1"/>
            <p:nvPr/>
          </p:nvSpPr>
          <p:spPr>
            <a:xfrm>
              <a:off x="1457636" y="971962"/>
              <a:ext cx="1270981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8CBA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13.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Medicare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Benefits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Schedule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125">
              <a:extLst>
                <a:ext uri="{FF2B5EF4-FFF2-40B4-BE49-F238E27FC236}">
                  <a16:creationId xmlns:a16="http://schemas.microsoft.com/office/drawing/2014/main" id="{E4595240-3C72-4E0E-9267-7C565E79B245}"/>
                </a:ext>
              </a:extLst>
            </p:cNvPr>
            <p:cNvSpPr txBox="1"/>
            <p:nvPr/>
          </p:nvSpPr>
          <p:spPr>
            <a:xfrm>
              <a:off x="2686923" y="94762"/>
              <a:ext cx="1639040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8CBA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14.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Pharmaceutical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Benefits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Scheme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F765CFF8-2E51-4716-B56C-5378D452E2D2}"/>
              </a:ext>
            </a:extLst>
          </p:cNvPr>
          <p:cNvSpPr txBox="1"/>
          <p:nvPr/>
        </p:nvSpPr>
        <p:spPr>
          <a:xfrm>
            <a:off x="5216100" y="3204444"/>
            <a:ext cx="144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Data collections utilised in Justice test case </a:t>
            </a:r>
          </a:p>
        </p:txBody>
      </p:sp>
    </p:spTree>
    <p:extLst>
      <p:ext uri="{BB962C8B-B14F-4D97-AF65-F5344CB8AC3E}">
        <p14:creationId xmlns:p14="http://schemas.microsoft.com/office/powerpoint/2010/main" val="226496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F6E39-13D1-4837-BA17-6428B0520A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3709" y="27763"/>
            <a:ext cx="10561116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dirty="0"/>
              <a:t>The initial disability cohort likely underestimates the true number of people with disability.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872C4-858D-4174-8DC8-F628FADEB16E}"/>
              </a:ext>
            </a:extLst>
          </p:cNvPr>
          <p:cNvGrpSpPr/>
          <p:nvPr/>
        </p:nvGrpSpPr>
        <p:grpSpPr>
          <a:xfrm>
            <a:off x="2326438" y="859782"/>
            <a:ext cx="8356076" cy="5453880"/>
            <a:chOff x="241318" y="30478"/>
            <a:chExt cx="10335266" cy="67457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06BCFF-64F5-4892-A841-7EED0B4C9105}"/>
                </a:ext>
              </a:extLst>
            </p:cNvPr>
            <p:cNvGrpSpPr/>
            <p:nvPr/>
          </p:nvGrpSpPr>
          <p:grpSpPr>
            <a:xfrm>
              <a:off x="2023110" y="575310"/>
              <a:ext cx="5361439" cy="5578294"/>
              <a:chOff x="2023893" y="557331"/>
              <a:chExt cx="10742149" cy="1117648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03F1016-D833-4503-956E-2F3D0053E950}"/>
                  </a:ext>
                </a:extLst>
              </p:cNvPr>
              <p:cNvGrpSpPr/>
              <p:nvPr/>
            </p:nvGrpSpPr>
            <p:grpSpPr>
              <a:xfrm>
                <a:off x="3795543" y="2435661"/>
                <a:ext cx="7194245" cy="7194245"/>
                <a:chOff x="3795543" y="2435661"/>
                <a:chExt cx="7194245" cy="7194245"/>
              </a:xfrm>
            </p:grpSpPr>
            <p:sp>
              <p:nvSpPr>
                <p:cNvPr id="93" name="Block Arc 92">
                  <a:extLst>
                    <a:ext uri="{FF2B5EF4-FFF2-40B4-BE49-F238E27FC236}">
                      <a16:creationId xmlns:a16="http://schemas.microsoft.com/office/drawing/2014/main" id="{FB694DDE-009D-4C4A-A246-0A8682ECAA16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4657143"/>
                    <a:gd name="adj2" fmla="val 16200000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Block Arc 93">
                  <a:extLst>
                    <a:ext uri="{FF2B5EF4-FFF2-40B4-BE49-F238E27FC236}">
                      <a16:creationId xmlns:a16="http://schemas.microsoft.com/office/drawing/2014/main" id="{6CB30FEB-71B3-4CBF-AAAB-3F5429B830B0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3114286"/>
                    <a:gd name="adj2" fmla="val 14657143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Block Arc 94">
                  <a:extLst>
                    <a:ext uri="{FF2B5EF4-FFF2-40B4-BE49-F238E27FC236}">
                      <a16:creationId xmlns:a16="http://schemas.microsoft.com/office/drawing/2014/main" id="{D362551E-0D0C-4A2D-9488-E2B170D6C19D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1571429"/>
                    <a:gd name="adj2" fmla="val 13114286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Block Arc 95">
                  <a:extLst>
                    <a:ext uri="{FF2B5EF4-FFF2-40B4-BE49-F238E27FC236}">
                      <a16:creationId xmlns:a16="http://schemas.microsoft.com/office/drawing/2014/main" id="{062B132A-1BF7-424B-81CF-262155A19DB2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0028571"/>
                    <a:gd name="adj2" fmla="val 11571429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Block Arc 96">
                  <a:extLst>
                    <a:ext uri="{FF2B5EF4-FFF2-40B4-BE49-F238E27FC236}">
                      <a16:creationId xmlns:a16="http://schemas.microsoft.com/office/drawing/2014/main" id="{AF78D13E-465F-4255-803A-CB822C89AAE7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8485714"/>
                    <a:gd name="adj2" fmla="val 10028571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Block Arc 97">
                  <a:extLst>
                    <a:ext uri="{FF2B5EF4-FFF2-40B4-BE49-F238E27FC236}">
                      <a16:creationId xmlns:a16="http://schemas.microsoft.com/office/drawing/2014/main" id="{3F069A2C-D9EA-4CE3-8629-998F7A99B4A6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6942857"/>
                    <a:gd name="adj2" fmla="val 8485714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Block Arc 98">
                  <a:extLst>
                    <a:ext uri="{FF2B5EF4-FFF2-40B4-BE49-F238E27FC236}">
                      <a16:creationId xmlns:a16="http://schemas.microsoft.com/office/drawing/2014/main" id="{A352EE05-6F18-4BF0-B285-A9D41696A42A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5400000"/>
                    <a:gd name="adj2" fmla="val 6942857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Block Arc 99">
                  <a:extLst>
                    <a:ext uri="{FF2B5EF4-FFF2-40B4-BE49-F238E27FC236}">
                      <a16:creationId xmlns:a16="http://schemas.microsoft.com/office/drawing/2014/main" id="{D3ED5549-E931-429D-9DE5-AAA2811007A9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3857143"/>
                    <a:gd name="adj2" fmla="val 5400000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Block Arc 100">
                  <a:extLst>
                    <a:ext uri="{FF2B5EF4-FFF2-40B4-BE49-F238E27FC236}">
                      <a16:creationId xmlns:a16="http://schemas.microsoft.com/office/drawing/2014/main" id="{E3B28F12-49D3-46E6-859F-6ED34B05116E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2314286"/>
                    <a:gd name="adj2" fmla="val 3857143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Block Arc 101">
                  <a:extLst>
                    <a:ext uri="{FF2B5EF4-FFF2-40B4-BE49-F238E27FC236}">
                      <a16:creationId xmlns:a16="http://schemas.microsoft.com/office/drawing/2014/main" id="{0A748E53-C109-48E6-81DE-D7D3560B7594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771429"/>
                    <a:gd name="adj2" fmla="val 2314286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Block Arc 102">
                  <a:extLst>
                    <a:ext uri="{FF2B5EF4-FFF2-40B4-BE49-F238E27FC236}">
                      <a16:creationId xmlns:a16="http://schemas.microsoft.com/office/drawing/2014/main" id="{9832C07F-58D5-42A0-AC09-7EF687E06B7C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20828571"/>
                    <a:gd name="adj2" fmla="val 771429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Block Arc 103">
                  <a:extLst>
                    <a:ext uri="{FF2B5EF4-FFF2-40B4-BE49-F238E27FC236}">
                      <a16:creationId xmlns:a16="http://schemas.microsoft.com/office/drawing/2014/main" id="{F1242208-010F-46D0-94EC-245CD40C0C87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9285714"/>
                    <a:gd name="adj2" fmla="val 20828571"/>
                    <a:gd name="adj3" fmla="val 1987"/>
                  </a:avLst>
                </a:prstGeom>
                <a:solidFill>
                  <a:srgbClr val="AD84C6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Block Arc 104">
                  <a:extLst>
                    <a:ext uri="{FF2B5EF4-FFF2-40B4-BE49-F238E27FC236}">
                      <a16:creationId xmlns:a16="http://schemas.microsoft.com/office/drawing/2014/main" id="{13E1D1BE-F207-4EDC-8EA3-5A421EFE5615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7742857"/>
                    <a:gd name="adj2" fmla="val 19285714"/>
                    <a:gd name="adj3" fmla="val 1987"/>
                  </a:avLst>
                </a:prstGeom>
                <a:solidFill>
                  <a:srgbClr val="A983C6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Block Arc 105">
                  <a:extLst>
                    <a:ext uri="{FF2B5EF4-FFF2-40B4-BE49-F238E27FC236}">
                      <a16:creationId xmlns:a16="http://schemas.microsoft.com/office/drawing/2014/main" id="{382D7D0F-6679-4B60-BB97-549F38C3B99D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6200000"/>
                    <a:gd name="adj2" fmla="val 17742857"/>
                    <a:gd name="adj3" fmla="val 1987"/>
                  </a:avLst>
                </a:prstGeom>
                <a:solidFill>
                  <a:srgbClr val="A983C6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07E9F0BC-04EA-41E2-8BB8-904E2C70A226}"/>
                    </a:ext>
                  </a:extLst>
                </p:cNvPr>
                <p:cNvSpPr/>
                <p:nvPr/>
              </p:nvSpPr>
              <p:spPr>
                <a:xfrm>
                  <a:off x="4324707" y="2964826"/>
                  <a:ext cx="6135916" cy="6135917"/>
                </a:xfrm>
                <a:custGeom>
                  <a:avLst/>
                  <a:gdLst>
                    <a:gd name="connsiteX0" fmla="*/ 0 w 6135917"/>
                    <a:gd name="connsiteY0" fmla="*/ 3067959 h 6135917"/>
                    <a:gd name="connsiteX1" fmla="*/ 3067959 w 6135917"/>
                    <a:gd name="connsiteY1" fmla="*/ 0 h 6135917"/>
                    <a:gd name="connsiteX2" fmla="*/ 6135918 w 6135917"/>
                    <a:gd name="connsiteY2" fmla="*/ 3067959 h 6135917"/>
                    <a:gd name="connsiteX3" fmla="*/ 3067959 w 6135917"/>
                    <a:gd name="connsiteY3" fmla="*/ 6135918 h 6135917"/>
                    <a:gd name="connsiteX4" fmla="*/ 0 w 6135917"/>
                    <a:gd name="connsiteY4" fmla="*/ 3067959 h 6135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35917" h="6135917">
                      <a:moveTo>
                        <a:pt x="0" y="3067959"/>
                      </a:moveTo>
                      <a:cubicBezTo>
                        <a:pt x="0" y="1373572"/>
                        <a:pt x="1373572" y="0"/>
                        <a:pt x="3067959" y="0"/>
                      </a:cubicBezTo>
                      <a:cubicBezTo>
                        <a:pt x="4762346" y="0"/>
                        <a:pt x="6135918" y="1373572"/>
                        <a:pt x="6135918" y="3067959"/>
                      </a:cubicBezTo>
                      <a:cubicBezTo>
                        <a:pt x="6135918" y="4762346"/>
                        <a:pt x="4762346" y="6135918"/>
                        <a:pt x="3067959" y="6135918"/>
                      </a:cubicBezTo>
                      <a:cubicBezTo>
                        <a:pt x="1373572" y="6135918"/>
                        <a:pt x="0" y="4762346"/>
                        <a:pt x="0" y="3067959"/>
                      </a:cubicBezTo>
                      <a:close/>
                    </a:path>
                  </a:pathLst>
                </a:custGeom>
                <a:solidFill>
                  <a:srgbClr val="055A42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54089" tIns="654089" rIns="654089" bIns="654089" numCol="1" spcCol="127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82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4334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ublic Sans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kumimoji="0" lang="en-AU" sz="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6" name="Text Placeholder 64">
                <a:extLst>
                  <a:ext uri="{FF2B5EF4-FFF2-40B4-BE49-F238E27FC236}">
                    <a16:creationId xmlns:a16="http://schemas.microsoft.com/office/drawing/2014/main" id="{4D3025F2-7891-4CEF-8910-79E399083D52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4961403" y="3616761"/>
                <a:ext cx="4857006" cy="4824496"/>
              </a:xfrm>
              <a:custGeom>
                <a:avLst/>
                <a:gdLst>
                  <a:gd name="connsiteX0" fmla="*/ 0 w 6135917"/>
                  <a:gd name="connsiteY0" fmla="*/ 3067959 h 6135917"/>
                  <a:gd name="connsiteX1" fmla="*/ 3067959 w 6135917"/>
                  <a:gd name="connsiteY1" fmla="*/ 0 h 6135917"/>
                  <a:gd name="connsiteX2" fmla="*/ 6135918 w 6135917"/>
                  <a:gd name="connsiteY2" fmla="*/ 3067959 h 6135917"/>
                  <a:gd name="connsiteX3" fmla="*/ 3067959 w 6135917"/>
                  <a:gd name="connsiteY3" fmla="*/ 6135918 h 6135917"/>
                  <a:gd name="connsiteX4" fmla="*/ 0 w 6135917"/>
                  <a:gd name="connsiteY4" fmla="*/ 3067959 h 6135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17" h="6135917">
                    <a:moveTo>
                      <a:pt x="0" y="3067959"/>
                    </a:moveTo>
                    <a:cubicBezTo>
                      <a:pt x="0" y="1373572"/>
                      <a:pt x="1373572" y="0"/>
                      <a:pt x="3067959" y="0"/>
                    </a:cubicBezTo>
                    <a:cubicBezTo>
                      <a:pt x="4762346" y="0"/>
                      <a:pt x="6135918" y="1373572"/>
                      <a:pt x="6135918" y="3067959"/>
                    </a:cubicBezTo>
                    <a:cubicBezTo>
                      <a:pt x="6135918" y="4762346"/>
                      <a:pt x="4762346" y="6135918"/>
                      <a:pt x="3067959" y="6135918"/>
                    </a:cubicBezTo>
                    <a:cubicBezTo>
                      <a:pt x="1373572" y="6135918"/>
                      <a:pt x="0" y="4762346"/>
                      <a:pt x="0" y="3067959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4089" tIns="654089" rIns="654089" bIns="654089" numCol="1" spcCol="1270" rtlCol="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82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4334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78BACB1-0D41-4B50-9AB4-F07FF87948D2}"/>
                  </a:ext>
                </a:extLst>
              </p:cNvPr>
              <p:cNvSpPr/>
              <p:nvPr/>
            </p:nvSpPr>
            <p:spPr>
              <a:xfrm rot="17100000">
                <a:off x="7228353" y="232517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07B2A41-CB39-437B-96D5-712EBF871F99}"/>
                  </a:ext>
                </a:extLst>
              </p:cNvPr>
              <p:cNvGrpSpPr/>
              <p:nvPr/>
            </p:nvGrpSpPr>
            <p:grpSpPr>
              <a:xfrm>
                <a:off x="6675903" y="557331"/>
                <a:ext cx="1446990" cy="1430509"/>
                <a:chOff x="6675903" y="557331"/>
                <a:chExt cx="1446990" cy="1430509"/>
              </a:xfrm>
            </p:grpSpPr>
            <p:sp>
              <p:nvSpPr>
                <p:cNvPr id="91" name="Speech Bubble: Oval 90">
                  <a:extLst>
                    <a:ext uri="{FF2B5EF4-FFF2-40B4-BE49-F238E27FC236}">
                      <a16:creationId xmlns:a16="http://schemas.microsoft.com/office/drawing/2014/main" id="{E2AA785D-0404-4CC5-A351-DDDB90039F10}"/>
                    </a:ext>
                  </a:extLst>
                </p:cNvPr>
                <p:cNvSpPr/>
                <p:nvPr/>
              </p:nvSpPr>
              <p:spPr>
                <a:xfrm rot="20459013">
                  <a:off x="6675903" y="55733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6C3F8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4146B998-0EAF-459D-B246-C27B9DE01459}"/>
                    </a:ext>
                  </a:extLst>
                </p:cNvPr>
                <p:cNvSpPr/>
                <p:nvPr/>
              </p:nvSpPr>
              <p:spPr>
                <a:xfrm rot="3918557">
                  <a:off x="6889488" y="76267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09C7E1-EEE0-41BB-AC08-0384C262BDDF}"/>
                  </a:ext>
                </a:extLst>
              </p:cNvPr>
              <p:cNvSpPr/>
              <p:nvPr/>
            </p:nvSpPr>
            <p:spPr>
              <a:xfrm rot="18660000">
                <a:off x="8775213" y="267569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9E9D4872-513F-406E-87E0-84E6541436A8}"/>
                  </a:ext>
                </a:extLst>
              </p:cNvPr>
              <p:cNvGrpSpPr/>
              <p:nvPr/>
            </p:nvGrpSpPr>
            <p:grpSpPr>
              <a:xfrm>
                <a:off x="8756163" y="1037391"/>
                <a:ext cx="1446990" cy="1430509"/>
                <a:chOff x="8756163" y="1037391"/>
                <a:chExt cx="1446990" cy="1430509"/>
              </a:xfrm>
            </p:grpSpPr>
            <p:sp>
              <p:nvSpPr>
                <p:cNvPr id="89" name="Speech Bubble: Oval 88">
                  <a:extLst>
                    <a:ext uri="{FF2B5EF4-FFF2-40B4-BE49-F238E27FC236}">
                      <a16:creationId xmlns:a16="http://schemas.microsoft.com/office/drawing/2014/main" id="{EA60034D-35E1-4643-B6D3-C214657EDA17}"/>
                    </a:ext>
                  </a:extLst>
                </p:cNvPr>
                <p:cNvSpPr/>
                <p:nvPr/>
              </p:nvSpPr>
              <p:spPr>
                <a:xfrm rot="419013">
                  <a:off x="8756163" y="103739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AD84C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D27B6D13-8704-4DE7-ACC9-B8BD280C5632}"/>
                    </a:ext>
                  </a:extLst>
                </p:cNvPr>
                <p:cNvSpPr/>
                <p:nvPr/>
              </p:nvSpPr>
              <p:spPr>
                <a:xfrm rot="5478557">
                  <a:off x="8969748" y="124273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99FE38A-A740-4A63-B554-287D72A280BA}"/>
                  </a:ext>
                </a:extLst>
              </p:cNvPr>
              <p:cNvSpPr/>
              <p:nvPr/>
            </p:nvSpPr>
            <p:spPr>
              <a:xfrm rot="20160000">
                <a:off x="10024893" y="36739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7FE5952-F55F-4D7E-BC27-DDB652BDBF50}"/>
                  </a:ext>
                </a:extLst>
              </p:cNvPr>
              <p:cNvGrpSpPr/>
              <p:nvPr/>
            </p:nvGrpSpPr>
            <p:grpSpPr>
              <a:xfrm>
                <a:off x="10409703" y="2363271"/>
                <a:ext cx="1446990" cy="1430509"/>
                <a:chOff x="10409703" y="2363271"/>
                <a:chExt cx="1446990" cy="1430509"/>
              </a:xfrm>
            </p:grpSpPr>
            <p:sp>
              <p:nvSpPr>
                <p:cNvPr id="87" name="Speech Bubble: Oval 86">
                  <a:extLst>
                    <a:ext uri="{FF2B5EF4-FFF2-40B4-BE49-F238E27FC236}">
                      <a16:creationId xmlns:a16="http://schemas.microsoft.com/office/drawing/2014/main" id="{021358BD-93AB-4902-A70D-4B71FF346B8E}"/>
                    </a:ext>
                  </a:extLst>
                </p:cNvPr>
                <p:cNvSpPr/>
                <p:nvPr/>
              </p:nvSpPr>
              <p:spPr>
                <a:xfrm rot="1919013">
                  <a:off x="10409703" y="236327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8784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AAC46628-62E8-4671-8FA0-EA66B65A0BF4}"/>
                    </a:ext>
                  </a:extLst>
                </p:cNvPr>
                <p:cNvSpPr/>
                <p:nvPr/>
              </p:nvSpPr>
              <p:spPr>
                <a:xfrm rot="6978557">
                  <a:off x="10623288" y="256861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A232A2E-3D52-4A30-927C-AE2FADBCFCC0}"/>
                  </a:ext>
                </a:extLst>
              </p:cNvPr>
              <p:cNvSpPr/>
              <p:nvPr/>
            </p:nvSpPr>
            <p:spPr>
              <a:xfrm rot="120000">
                <a:off x="10703073" y="50988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10D6F7A-0CBB-4B00-AE26-8528B3089611}"/>
                  </a:ext>
                </a:extLst>
              </p:cNvPr>
              <p:cNvGrpSpPr/>
              <p:nvPr/>
            </p:nvGrpSpPr>
            <p:grpSpPr>
              <a:xfrm>
                <a:off x="11335533" y="4249221"/>
                <a:ext cx="1430509" cy="1446990"/>
                <a:chOff x="11335533" y="4249221"/>
                <a:chExt cx="1430509" cy="1446990"/>
              </a:xfrm>
            </p:grpSpPr>
            <p:sp>
              <p:nvSpPr>
                <p:cNvPr id="85" name="Speech Bubble: Oval 84">
                  <a:extLst>
                    <a:ext uri="{FF2B5EF4-FFF2-40B4-BE49-F238E27FC236}">
                      <a16:creationId xmlns:a16="http://schemas.microsoft.com/office/drawing/2014/main" id="{C3D4FAEF-7D83-4419-9893-E0FF31270D27}"/>
                    </a:ext>
                  </a:extLst>
                </p:cNvPr>
                <p:cNvSpPr/>
                <p:nvPr/>
              </p:nvSpPr>
              <p:spPr>
                <a:xfrm rot="3479013">
                  <a:off x="11327293" y="425746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765D0359-C913-41DE-B2A7-AF475B68F808}"/>
                    </a:ext>
                  </a:extLst>
                </p:cNvPr>
                <p:cNvSpPr/>
                <p:nvPr/>
              </p:nvSpPr>
              <p:spPr>
                <a:xfrm rot="8538557">
                  <a:off x="11540875" y="4462807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0B1939A-FE1B-4EC9-8A7C-3C632B8ECAF2}"/>
                  </a:ext>
                </a:extLst>
              </p:cNvPr>
              <p:cNvSpPr/>
              <p:nvPr/>
            </p:nvSpPr>
            <p:spPr>
              <a:xfrm rot="1680000">
                <a:off x="10703073" y="66838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37899D2-2DA1-482B-B30C-F5FB6349A83C}"/>
                  </a:ext>
                </a:extLst>
              </p:cNvPr>
              <p:cNvGrpSpPr/>
              <p:nvPr/>
            </p:nvGrpSpPr>
            <p:grpSpPr>
              <a:xfrm>
                <a:off x="11327913" y="6401871"/>
                <a:ext cx="1430509" cy="1446990"/>
                <a:chOff x="11327913" y="6401871"/>
                <a:chExt cx="1430509" cy="1446990"/>
              </a:xfrm>
            </p:grpSpPr>
            <p:sp>
              <p:nvSpPr>
                <p:cNvPr id="83" name="Speech Bubble: Oval 82">
                  <a:extLst>
                    <a:ext uri="{FF2B5EF4-FFF2-40B4-BE49-F238E27FC236}">
                      <a16:creationId xmlns:a16="http://schemas.microsoft.com/office/drawing/2014/main" id="{B5E3D474-63F3-4BFF-B335-60A4B73B2AD9}"/>
                    </a:ext>
                  </a:extLst>
                </p:cNvPr>
                <p:cNvSpPr/>
                <p:nvPr/>
              </p:nvSpPr>
              <p:spPr>
                <a:xfrm rot="5039013">
                  <a:off x="11319673" y="641011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072814C1-7F19-4860-8ABA-5E936E82FA8F}"/>
                    </a:ext>
                  </a:extLst>
                </p:cNvPr>
                <p:cNvSpPr/>
                <p:nvPr/>
              </p:nvSpPr>
              <p:spPr>
                <a:xfrm rot="10098557">
                  <a:off x="11533255" y="661545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F83D06F-9693-457C-806F-33415FB27637}"/>
                  </a:ext>
                </a:extLst>
              </p:cNvPr>
              <p:cNvSpPr/>
              <p:nvPr/>
            </p:nvSpPr>
            <p:spPr>
              <a:xfrm rot="3240000">
                <a:off x="10017273" y="81087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83E5DFE-9188-4696-8F1B-0A6002975D57}"/>
                  </a:ext>
                </a:extLst>
              </p:cNvPr>
              <p:cNvGrpSpPr/>
              <p:nvPr/>
            </p:nvGrpSpPr>
            <p:grpSpPr>
              <a:xfrm>
                <a:off x="10398273" y="8303061"/>
                <a:ext cx="1430509" cy="1446990"/>
                <a:chOff x="10398273" y="8303061"/>
                <a:chExt cx="1430509" cy="1446990"/>
              </a:xfrm>
            </p:grpSpPr>
            <p:sp>
              <p:nvSpPr>
                <p:cNvPr id="81" name="Speech Bubble: Oval 80">
                  <a:extLst>
                    <a:ext uri="{FF2B5EF4-FFF2-40B4-BE49-F238E27FC236}">
                      <a16:creationId xmlns:a16="http://schemas.microsoft.com/office/drawing/2014/main" id="{7E7E8302-C409-4029-9346-692B72BD87D0}"/>
                    </a:ext>
                  </a:extLst>
                </p:cNvPr>
                <p:cNvSpPr/>
                <p:nvPr/>
              </p:nvSpPr>
              <p:spPr>
                <a:xfrm rot="6599013">
                  <a:off x="10390033" y="831130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D3AACCB4-889D-4B9F-B62F-255AB8D14D2F}"/>
                    </a:ext>
                  </a:extLst>
                </p:cNvPr>
                <p:cNvSpPr/>
                <p:nvPr/>
              </p:nvSpPr>
              <p:spPr>
                <a:xfrm rot="11658557">
                  <a:off x="10603615" y="8516645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F26C42C-9284-462C-B942-37BB081CEDCC}"/>
                  </a:ext>
                </a:extLst>
              </p:cNvPr>
              <p:cNvSpPr/>
              <p:nvPr/>
            </p:nvSpPr>
            <p:spPr>
              <a:xfrm rot="4740000">
                <a:off x="8775213" y="909173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5A2B316-77EC-4D9D-B143-02870CA44C73}"/>
                  </a:ext>
                </a:extLst>
              </p:cNvPr>
              <p:cNvGrpSpPr/>
              <p:nvPr/>
            </p:nvGrpSpPr>
            <p:grpSpPr>
              <a:xfrm>
                <a:off x="8744733" y="9708951"/>
                <a:ext cx="1430509" cy="1446990"/>
                <a:chOff x="8744733" y="9708951"/>
                <a:chExt cx="1430509" cy="1446990"/>
              </a:xfrm>
            </p:grpSpPr>
            <p:sp>
              <p:nvSpPr>
                <p:cNvPr id="79" name="Speech Bubble: Oval 78">
                  <a:extLst>
                    <a:ext uri="{FF2B5EF4-FFF2-40B4-BE49-F238E27FC236}">
                      <a16:creationId xmlns:a16="http://schemas.microsoft.com/office/drawing/2014/main" id="{9219CAF3-D15F-4869-85F9-29269FA76990}"/>
                    </a:ext>
                  </a:extLst>
                </p:cNvPr>
                <p:cNvSpPr/>
                <p:nvPr/>
              </p:nvSpPr>
              <p:spPr>
                <a:xfrm rot="8099013">
                  <a:off x="8736493" y="971719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359557F3-C4C0-4C3D-AD35-9BB6BED7669D}"/>
                    </a:ext>
                  </a:extLst>
                </p:cNvPr>
                <p:cNvSpPr/>
                <p:nvPr/>
              </p:nvSpPr>
              <p:spPr>
                <a:xfrm rot="13158557">
                  <a:off x="8950077" y="9922534"/>
                  <a:ext cx="1019820" cy="10198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EAF9AE6-CE6B-442A-9AE2-F32F8334BF25}"/>
                  </a:ext>
                </a:extLst>
              </p:cNvPr>
              <p:cNvSpPr/>
              <p:nvPr/>
            </p:nvSpPr>
            <p:spPr>
              <a:xfrm rot="6300000">
                <a:off x="7228353" y="944987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F2592EE-48EE-4D3E-8894-F4C4F9732C80}"/>
                  </a:ext>
                </a:extLst>
              </p:cNvPr>
              <p:cNvGrpSpPr/>
              <p:nvPr/>
            </p:nvGrpSpPr>
            <p:grpSpPr>
              <a:xfrm>
                <a:off x="6660663" y="10303311"/>
                <a:ext cx="1446990" cy="1430509"/>
                <a:chOff x="6660663" y="10303311"/>
                <a:chExt cx="1446990" cy="1430509"/>
              </a:xfrm>
            </p:grpSpPr>
            <p:sp>
              <p:nvSpPr>
                <p:cNvPr id="77" name="Speech Bubble: Oval 76">
                  <a:extLst>
                    <a:ext uri="{FF2B5EF4-FFF2-40B4-BE49-F238E27FC236}">
                      <a16:creationId xmlns:a16="http://schemas.microsoft.com/office/drawing/2014/main" id="{FCF75D10-D9ED-474D-9196-D50D656436CD}"/>
                    </a:ext>
                  </a:extLst>
                </p:cNvPr>
                <p:cNvSpPr/>
                <p:nvPr/>
              </p:nvSpPr>
              <p:spPr>
                <a:xfrm rot="9659013">
                  <a:off x="6660663" y="1030331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BB9584C2-CD32-4BEA-9D56-0D09AD7F7D91}"/>
                    </a:ext>
                  </a:extLst>
                </p:cNvPr>
                <p:cNvSpPr/>
                <p:nvPr/>
              </p:nvSpPr>
              <p:spPr>
                <a:xfrm rot="14718557">
                  <a:off x="6874247" y="10508652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7DC9F58-A83C-4791-8C01-0C57490420BB}"/>
                  </a:ext>
                </a:extLst>
              </p:cNvPr>
              <p:cNvSpPr/>
              <p:nvPr/>
            </p:nvSpPr>
            <p:spPr>
              <a:xfrm rot="7860000">
                <a:off x="5681493" y="90993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14A4383-1535-476B-B8A8-E79416093F90}"/>
                  </a:ext>
                </a:extLst>
              </p:cNvPr>
              <p:cNvGrpSpPr/>
              <p:nvPr/>
            </p:nvGrpSpPr>
            <p:grpSpPr>
              <a:xfrm>
                <a:off x="4580403" y="9728001"/>
                <a:ext cx="1446990" cy="1430509"/>
                <a:chOff x="4580403" y="9728001"/>
                <a:chExt cx="1446990" cy="1430509"/>
              </a:xfrm>
            </p:grpSpPr>
            <p:sp>
              <p:nvSpPr>
                <p:cNvPr id="75" name="Speech Bubble: Oval 74">
                  <a:extLst>
                    <a:ext uri="{FF2B5EF4-FFF2-40B4-BE49-F238E27FC236}">
                      <a16:creationId xmlns:a16="http://schemas.microsoft.com/office/drawing/2014/main" id="{CF7B4F01-E856-4165-838D-EA8E1A84F8F2}"/>
                    </a:ext>
                  </a:extLst>
                </p:cNvPr>
                <p:cNvSpPr/>
                <p:nvPr/>
              </p:nvSpPr>
              <p:spPr>
                <a:xfrm rot="11219013">
                  <a:off x="4580403" y="972800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8BE78B6-577B-4187-9CE0-91D6041D5A3D}"/>
                    </a:ext>
                  </a:extLst>
                </p:cNvPr>
                <p:cNvSpPr/>
                <p:nvPr/>
              </p:nvSpPr>
              <p:spPr>
                <a:xfrm rot="16278557">
                  <a:off x="4793988" y="9933342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2DC7A81-9132-4ADD-B641-77B00C5F319C}"/>
                  </a:ext>
                </a:extLst>
              </p:cNvPr>
              <p:cNvSpPr/>
              <p:nvPr/>
            </p:nvSpPr>
            <p:spPr>
              <a:xfrm rot="9360000">
                <a:off x="4447053" y="81087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C54EF57D-817F-4557-AC16-ED86891C27CD}"/>
                  </a:ext>
                </a:extLst>
              </p:cNvPr>
              <p:cNvGrpSpPr/>
              <p:nvPr/>
            </p:nvGrpSpPr>
            <p:grpSpPr>
              <a:xfrm>
                <a:off x="2934483" y="8314491"/>
                <a:ext cx="1446990" cy="1430509"/>
                <a:chOff x="2934483" y="8314491"/>
                <a:chExt cx="1446990" cy="1430509"/>
              </a:xfrm>
            </p:grpSpPr>
            <p:sp>
              <p:nvSpPr>
                <p:cNvPr id="73" name="Speech Bubble: Oval 72">
                  <a:extLst>
                    <a:ext uri="{FF2B5EF4-FFF2-40B4-BE49-F238E27FC236}">
                      <a16:creationId xmlns:a16="http://schemas.microsoft.com/office/drawing/2014/main" id="{F1B72A11-16A9-41B4-A93B-BFC8D5863029}"/>
                    </a:ext>
                  </a:extLst>
                </p:cNvPr>
                <p:cNvSpPr/>
                <p:nvPr/>
              </p:nvSpPr>
              <p:spPr>
                <a:xfrm rot="12719013">
                  <a:off x="2934483" y="831449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D7DE002-7803-404C-9818-4EE0A20E4DD8}"/>
                    </a:ext>
                  </a:extLst>
                </p:cNvPr>
                <p:cNvSpPr/>
                <p:nvPr/>
              </p:nvSpPr>
              <p:spPr>
                <a:xfrm rot="17778557">
                  <a:off x="3148069" y="8519832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0C189D8-1708-4400-B7E9-53DA49B6921D}"/>
                  </a:ext>
                </a:extLst>
              </p:cNvPr>
              <p:cNvSpPr/>
              <p:nvPr/>
            </p:nvSpPr>
            <p:spPr>
              <a:xfrm rot="10920000">
                <a:off x="3761253" y="66838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3C3FF2B-0692-407C-BE2F-A067E668D53B}"/>
                  </a:ext>
                </a:extLst>
              </p:cNvPr>
              <p:cNvGrpSpPr/>
              <p:nvPr/>
            </p:nvGrpSpPr>
            <p:grpSpPr>
              <a:xfrm>
                <a:off x="2023893" y="6367581"/>
                <a:ext cx="1430509" cy="1446990"/>
                <a:chOff x="2023893" y="6367581"/>
                <a:chExt cx="1430509" cy="1446990"/>
              </a:xfrm>
            </p:grpSpPr>
            <p:sp>
              <p:nvSpPr>
                <p:cNvPr id="71" name="Speech Bubble: Oval 70">
                  <a:extLst>
                    <a:ext uri="{FF2B5EF4-FFF2-40B4-BE49-F238E27FC236}">
                      <a16:creationId xmlns:a16="http://schemas.microsoft.com/office/drawing/2014/main" id="{6CC08A97-623F-4AB6-AF6C-AF10BE1EC81C}"/>
                    </a:ext>
                  </a:extLst>
                </p:cNvPr>
                <p:cNvSpPr/>
                <p:nvPr/>
              </p:nvSpPr>
              <p:spPr>
                <a:xfrm rot="14279013">
                  <a:off x="2015653" y="637582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DF8C7983-BA77-4E2B-8E0F-53EE4EEEFA2E}"/>
                    </a:ext>
                  </a:extLst>
                </p:cNvPr>
                <p:cNvSpPr/>
                <p:nvPr/>
              </p:nvSpPr>
              <p:spPr>
                <a:xfrm rot="19338557">
                  <a:off x="2229241" y="6581163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BD2609D-7862-423A-9492-FED721B4B889}"/>
                  </a:ext>
                </a:extLst>
              </p:cNvPr>
              <p:cNvSpPr/>
              <p:nvPr/>
            </p:nvSpPr>
            <p:spPr>
              <a:xfrm rot="12480000">
                <a:off x="3761253" y="50988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A36E813-C5F0-47EF-87EF-A71216259F37}"/>
                  </a:ext>
                </a:extLst>
              </p:cNvPr>
              <p:cNvGrpSpPr/>
              <p:nvPr/>
            </p:nvGrpSpPr>
            <p:grpSpPr>
              <a:xfrm>
                <a:off x="2023893" y="4253031"/>
                <a:ext cx="1430509" cy="1446990"/>
                <a:chOff x="2023893" y="4253031"/>
                <a:chExt cx="1430509" cy="1446990"/>
              </a:xfrm>
            </p:grpSpPr>
            <p:sp>
              <p:nvSpPr>
                <p:cNvPr id="69" name="Speech Bubble: Oval 68">
                  <a:extLst>
                    <a:ext uri="{FF2B5EF4-FFF2-40B4-BE49-F238E27FC236}">
                      <a16:creationId xmlns:a16="http://schemas.microsoft.com/office/drawing/2014/main" id="{56623C13-3307-4779-AE6B-91E644EBB749}"/>
                    </a:ext>
                  </a:extLst>
                </p:cNvPr>
                <p:cNvSpPr/>
                <p:nvPr/>
              </p:nvSpPr>
              <p:spPr>
                <a:xfrm rot="15839013">
                  <a:off x="2015653" y="426127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B8570E71-52F7-4AE4-B10B-BB94D6C6F9EC}"/>
                    </a:ext>
                  </a:extLst>
                </p:cNvPr>
                <p:cNvSpPr/>
                <p:nvPr/>
              </p:nvSpPr>
              <p:spPr>
                <a:xfrm rot="20898557">
                  <a:off x="2229241" y="4466614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998CA61-C11C-4D82-AF61-674AB3A389DF}"/>
                  </a:ext>
                </a:extLst>
              </p:cNvPr>
              <p:cNvSpPr/>
              <p:nvPr/>
            </p:nvSpPr>
            <p:spPr>
              <a:xfrm rot="14040000">
                <a:off x="4447053" y="36739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79F1BB2-4647-4E0A-8EA3-F5814975A8D2}"/>
                  </a:ext>
                </a:extLst>
              </p:cNvPr>
              <p:cNvGrpSpPr/>
              <p:nvPr/>
            </p:nvGrpSpPr>
            <p:grpSpPr>
              <a:xfrm>
                <a:off x="2953533" y="2321361"/>
                <a:ext cx="1430509" cy="1446990"/>
                <a:chOff x="2953533" y="2321361"/>
                <a:chExt cx="1430509" cy="1446990"/>
              </a:xfrm>
            </p:grpSpPr>
            <p:sp>
              <p:nvSpPr>
                <p:cNvPr id="67" name="Speech Bubble: Oval 66">
                  <a:extLst>
                    <a:ext uri="{FF2B5EF4-FFF2-40B4-BE49-F238E27FC236}">
                      <a16:creationId xmlns:a16="http://schemas.microsoft.com/office/drawing/2014/main" id="{416DB9E1-783A-4BAD-8AD8-7A3960F763CF}"/>
                    </a:ext>
                  </a:extLst>
                </p:cNvPr>
                <p:cNvSpPr/>
                <p:nvPr/>
              </p:nvSpPr>
              <p:spPr>
                <a:xfrm rot="17399013">
                  <a:off x="2945293" y="232960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47EFA53E-FE57-40C6-AEB4-17E52A0092B4}"/>
                    </a:ext>
                  </a:extLst>
                </p:cNvPr>
                <p:cNvSpPr/>
                <p:nvPr/>
              </p:nvSpPr>
              <p:spPr>
                <a:xfrm rot="858557">
                  <a:off x="3158881" y="2534945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60A4811-BF54-4BCD-B0F6-DE13D2AF1A78}"/>
                  </a:ext>
                </a:extLst>
              </p:cNvPr>
              <p:cNvSpPr/>
              <p:nvPr/>
            </p:nvSpPr>
            <p:spPr>
              <a:xfrm rot="15540000">
                <a:off x="5689113" y="26833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019A73F1-CAFD-468C-B615-5CB67F1ADE74}"/>
                  </a:ext>
                </a:extLst>
              </p:cNvPr>
              <p:cNvGrpSpPr/>
              <p:nvPr/>
            </p:nvGrpSpPr>
            <p:grpSpPr>
              <a:xfrm>
                <a:off x="4614693" y="1003101"/>
                <a:ext cx="1430509" cy="1446990"/>
                <a:chOff x="4614693" y="1003101"/>
                <a:chExt cx="1430509" cy="1446990"/>
              </a:xfrm>
            </p:grpSpPr>
            <p:sp>
              <p:nvSpPr>
                <p:cNvPr id="65" name="Speech Bubble: Oval 64">
                  <a:extLst>
                    <a:ext uri="{FF2B5EF4-FFF2-40B4-BE49-F238E27FC236}">
                      <a16:creationId xmlns:a16="http://schemas.microsoft.com/office/drawing/2014/main" id="{25AF927C-15AE-4A4B-B4C9-C38565BC4F86}"/>
                    </a:ext>
                  </a:extLst>
                </p:cNvPr>
                <p:cNvSpPr/>
                <p:nvPr/>
              </p:nvSpPr>
              <p:spPr>
                <a:xfrm rot="18899013">
                  <a:off x="4606453" y="101134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B7FD5F7B-A5B5-4059-8D57-1CD65EA95A3B}"/>
                    </a:ext>
                  </a:extLst>
                </p:cNvPr>
                <p:cNvSpPr/>
                <p:nvPr/>
              </p:nvSpPr>
              <p:spPr>
                <a:xfrm rot="2358557">
                  <a:off x="4820040" y="121668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7" name="Graphic 80" descr="New Wheelchair">
              <a:extLst>
                <a:ext uri="{FF2B5EF4-FFF2-40B4-BE49-F238E27FC236}">
                  <a16:creationId xmlns:a16="http://schemas.microsoft.com/office/drawing/2014/main" id="{8881DF12-165C-4126-8DCF-6881C4ADD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80560" y="693420"/>
              <a:ext cx="437515" cy="437515"/>
            </a:xfrm>
            <a:prstGeom prst="rect">
              <a:avLst/>
            </a:prstGeom>
          </p:spPr>
        </p:pic>
        <p:pic>
          <p:nvPicPr>
            <p:cNvPr id="8" name="Graphic 81" descr="New Wheelchair">
              <a:extLst>
                <a:ext uri="{FF2B5EF4-FFF2-40B4-BE49-F238E27FC236}">
                  <a16:creationId xmlns:a16="http://schemas.microsoft.com/office/drawing/2014/main" id="{A8034902-09F0-45BF-BA8B-20FC395EA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24500" y="937260"/>
              <a:ext cx="437515" cy="437515"/>
            </a:xfrm>
            <a:prstGeom prst="rect">
              <a:avLst/>
            </a:prstGeom>
          </p:spPr>
        </p:pic>
        <p:pic>
          <p:nvPicPr>
            <p:cNvPr id="9" name="Graphic 82" descr="New Wheelchair">
              <a:extLst>
                <a:ext uri="{FF2B5EF4-FFF2-40B4-BE49-F238E27FC236}">
                  <a16:creationId xmlns:a16="http://schemas.microsoft.com/office/drawing/2014/main" id="{7AEF4AE4-BBD0-4375-BDDF-BDE8771F8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47460" y="1600200"/>
              <a:ext cx="437515" cy="437515"/>
            </a:xfrm>
            <a:prstGeom prst="rect">
              <a:avLst/>
            </a:prstGeom>
          </p:spPr>
        </p:pic>
        <p:pic>
          <p:nvPicPr>
            <p:cNvPr id="10" name="Graphic 84" descr="Gavel">
              <a:extLst>
                <a:ext uri="{FF2B5EF4-FFF2-40B4-BE49-F238E27FC236}">
                  <a16:creationId xmlns:a16="http://schemas.microsoft.com/office/drawing/2014/main" id="{A88932C5-20AC-4DAE-81D9-A1430D551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850380" y="2567940"/>
              <a:ext cx="362585" cy="362585"/>
            </a:xfrm>
            <a:prstGeom prst="rect">
              <a:avLst/>
            </a:prstGeom>
          </p:spPr>
        </p:pic>
        <p:pic>
          <p:nvPicPr>
            <p:cNvPr id="11" name="Graphic 87" descr="Police">
              <a:extLst>
                <a:ext uri="{FF2B5EF4-FFF2-40B4-BE49-F238E27FC236}">
                  <a16:creationId xmlns:a16="http://schemas.microsoft.com/office/drawing/2014/main" id="{8B6D05C2-5AC2-414C-999B-1FA7F5DF9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819900" y="3634740"/>
              <a:ext cx="419100" cy="419100"/>
            </a:xfrm>
            <a:prstGeom prst="rect">
              <a:avLst/>
            </a:prstGeom>
          </p:spPr>
        </p:pic>
        <p:pic>
          <p:nvPicPr>
            <p:cNvPr id="12" name="Graphic 89" descr="Jail">
              <a:extLst>
                <a:ext uri="{FF2B5EF4-FFF2-40B4-BE49-F238E27FC236}">
                  <a16:creationId xmlns:a16="http://schemas.microsoft.com/office/drawing/2014/main" id="{875892EC-26B7-4B31-918E-7D74437EB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370320" y="4595328"/>
              <a:ext cx="402590" cy="402590"/>
            </a:xfrm>
            <a:prstGeom prst="rect">
              <a:avLst/>
            </a:prstGeom>
          </p:spPr>
        </p:pic>
        <p:pic>
          <p:nvPicPr>
            <p:cNvPr id="13" name="Graphic 91" descr="Medical">
              <a:extLst>
                <a:ext uri="{FF2B5EF4-FFF2-40B4-BE49-F238E27FC236}">
                  <a16:creationId xmlns:a16="http://schemas.microsoft.com/office/drawing/2014/main" id="{9B452F2C-58BB-43F5-9DCC-72939ED18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516412" y="5296368"/>
              <a:ext cx="420370" cy="420370"/>
            </a:xfrm>
            <a:prstGeom prst="rect">
              <a:avLst/>
            </a:prstGeom>
          </p:spPr>
        </p:pic>
        <p:pic>
          <p:nvPicPr>
            <p:cNvPr id="14" name="Graphic 94" descr="Ambulance">
              <a:extLst>
                <a:ext uri="{FF2B5EF4-FFF2-40B4-BE49-F238E27FC236}">
                  <a16:creationId xmlns:a16="http://schemas.microsoft.com/office/drawing/2014/main" id="{3BD36DC0-9766-479F-847F-A3B14E2B7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495800" y="5601637"/>
              <a:ext cx="408305" cy="408305"/>
            </a:xfrm>
            <a:prstGeom prst="rect">
              <a:avLst/>
            </a:prstGeom>
          </p:spPr>
        </p:pic>
        <p:pic>
          <p:nvPicPr>
            <p:cNvPr id="15" name="Graphic 96" descr="Contract">
              <a:extLst>
                <a:ext uri="{FF2B5EF4-FFF2-40B4-BE49-F238E27FC236}">
                  <a16:creationId xmlns:a16="http://schemas.microsoft.com/office/drawing/2014/main" id="{7DCED15F-1E93-47F0-A470-B9DCD016B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459246" y="5311842"/>
              <a:ext cx="396240" cy="396240"/>
            </a:xfrm>
            <a:prstGeom prst="rect">
              <a:avLst/>
            </a:prstGeom>
          </p:spPr>
        </p:pic>
        <p:pic>
          <p:nvPicPr>
            <p:cNvPr id="16" name="Graphic 98" descr="Call center">
              <a:extLst>
                <a:ext uri="{FF2B5EF4-FFF2-40B4-BE49-F238E27FC236}">
                  <a16:creationId xmlns:a16="http://schemas.microsoft.com/office/drawing/2014/main" id="{05084999-CB3A-48EC-A072-4B276631D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644140" y="4587240"/>
              <a:ext cx="385445" cy="385445"/>
            </a:xfrm>
            <a:prstGeom prst="rect">
              <a:avLst/>
            </a:prstGeom>
          </p:spPr>
        </p:pic>
        <p:pic>
          <p:nvPicPr>
            <p:cNvPr id="17" name="Graphic 100" descr="Suburban scene">
              <a:extLst>
                <a:ext uri="{FF2B5EF4-FFF2-40B4-BE49-F238E27FC236}">
                  <a16:creationId xmlns:a16="http://schemas.microsoft.com/office/drawing/2014/main" id="{ACBC87A5-B3AF-4F52-A715-C2765CAB9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186940" y="3604260"/>
              <a:ext cx="391160" cy="391160"/>
            </a:xfrm>
            <a:prstGeom prst="rect">
              <a:avLst/>
            </a:prstGeom>
          </p:spPr>
        </p:pic>
        <p:pic>
          <p:nvPicPr>
            <p:cNvPr id="18" name="Graphic 104" descr="Rainy scene">
              <a:extLst>
                <a:ext uri="{FF2B5EF4-FFF2-40B4-BE49-F238E27FC236}">
                  <a16:creationId xmlns:a16="http://schemas.microsoft.com/office/drawing/2014/main" id="{0953186F-DE03-4633-A92F-DA1BBF8D8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02180" y="2575560"/>
              <a:ext cx="346075" cy="346075"/>
            </a:xfrm>
            <a:prstGeom prst="rect">
              <a:avLst/>
            </a:prstGeom>
          </p:spPr>
        </p:pic>
        <p:pic>
          <p:nvPicPr>
            <p:cNvPr id="19" name="Graphic 106" descr="Medicine">
              <a:extLst>
                <a:ext uri="{FF2B5EF4-FFF2-40B4-BE49-F238E27FC236}">
                  <a16:creationId xmlns:a16="http://schemas.microsoft.com/office/drawing/2014/main" id="{206F47E1-5C45-414E-971A-3AAAD6012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489960" y="944880"/>
              <a:ext cx="396875" cy="396875"/>
            </a:xfrm>
            <a:prstGeom prst="rect">
              <a:avLst/>
            </a:prstGeom>
          </p:spPr>
        </p:pic>
        <p:pic>
          <p:nvPicPr>
            <p:cNvPr id="20" name="Graphic 108" descr="Stethoscope">
              <a:extLst>
                <a:ext uri="{FF2B5EF4-FFF2-40B4-BE49-F238E27FC236}">
                  <a16:creationId xmlns:a16="http://schemas.microsoft.com/office/drawing/2014/main" id="{96F3CC21-E999-4A67-A1F6-0439FE03A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644140" y="1607820"/>
              <a:ext cx="424180" cy="424180"/>
            </a:xfrm>
            <a:prstGeom prst="rect">
              <a:avLst/>
            </a:prstGeom>
          </p:spPr>
        </p:pic>
        <p:sp>
          <p:nvSpPr>
            <p:cNvPr id="21" name="TextBox 110">
              <a:extLst>
                <a:ext uri="{FF2B5EF4-FFF2-40B4-BE49-F238E27FC236}">
                  <a16:creationId xmlns:a16="http://schemas.microsoft.com/office/drawing/2014/main" id="{6831CF29-76E7-4B3D-AA91-B59AE9F56AB6}"/>
                </a:ext>
              </a:extLst>
            </p:cNvPr>
            <p:cNvSpPr txBox="1"/>
            <p:nvPr/>
          </p:nvSpPr>
          <p:spPr>
            <a:xfrm>
              <a:off x="4602329" y="30478"/>
              <a:ext cx="2202366" cy="56626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6C3F8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Disability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Insurance Scheme (NDIS)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13">
              <a:extLst>
                <a:ext uri="{FF2B5EF4-FFF2-40B4-BE49-F238E27FC236}">
                  <a16:creationId xmlns:a16="http://schemas.microsoft.com/office/drawing/2014/main" id="{68DA51D0-FCB2-4427-B481-23B423462203}"/>
                </a:ext>
              </a:extLst>
            </p:cNvPr>
            <p:cNvSpPr txBox="1"/>
            <p:nvPr/>
          </p:nvSpPr>
          <p:spPr>
            <a:xfrm>
              <a:off x="6118659" y="624808"/>
              <a:ext cx="2533601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AD84C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Disability Services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Minimum Data Set (DSNMDS)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114">
              <a:extLst>
                <a:ext uri="{FF2B5EF4-FFF2-40B4-BE49-F238E27FC236}">
                  <a16:creationId xmlns:a16="http://schemas.microsoft.com/office/drawing/2014/main" id="{3F3D4E76-D4AC-4269-9EB8-CE8697D20DF6}"/>
                </a:ext>
              </a:extLst>
            </p:cNvPr>
            <p:cNvSpPr txBox="1"/>
            <p:nvPr/>
          </p:nvSpPr>
          <p:spPr>
            <a:xfrm>
              <a:off x="6865369" y="1363908"/>
              <a:ext cx="3468471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784C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Department of Social Services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Data Over Multiple Individual Occurrences (DOMINO)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115">
              <a:extLst>
                <a:ext uri="{FF2B5EF4-FFF2-40B4-BE49-F238E27FC236}">
                  <a16:creationId xmlns:a16="http://schemas.microsoft.com/office/drawing/2014/main" id="{A67FD24B-D219-4429-8461-FBFF7B978F5C}"/>
                </a:ext>
              </a:extLst>
            </p:cNvPr>
            <p:cNvSpPr txBox="1"/>
            <p:nvPr/>
          </p:nvSpPr>
          <p:spPr>
            <a:xfrm>
              <a:off x="7440856" y="2499647"/>
              <a:ext cx="2357804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BOCSAR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Re-Offending Database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116">
              <a:extLst>
                <a:ext uri="{FF2B5EF4-FFF2-40B4-BE49-F238E27FC236}">
                  <a16:creationId xmlns:a16="http://schemas.microsoft.com/office/drawing/2014/main" id="{4264DFFE-9E1A-4DA1-87EC-0468DB1842B7}"/>
                </a:ext>
              </a:extLst>
            </p:cNvPr>
            <p:cNvSpPr txBox="1"/>
            <p:nvPr/>
          </p:nvSpPr>
          <p:spPr>
            <a:xfrm>
              <a:off x="7372167" y="3799341"/>
              <a:ext cx="3204417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Police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Computerised Operational Policing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System  (COPS)- victims extract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117">
              <a:extLst>
                <a:ext uri="{FF2B5EF4-FFF2-40B4-BE49-F238E27FC236}">
                  <a16:creationId xmlns:a16="http://schemas.microsoft.com/office/drawing/2014/main" id="{F5011D9E-452D-433F-8136-D3EAFDC58609}"/>
                </a:ext>
              </a:extLst>
            </p:cNvPr>
            <p:cNvSpPr txBox="1"/>
            <p:nvPr/>
          </p:nvSpPr>
          <p:spPr>
            <a:xfrm>
              <a:off x="6878330" y="4828676"/>
              <a:ext cx="2122399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Corrective Services NSW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custodial episodes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118">
              <a:extLst>
                <a:ext uri="{FF2B5EF4-FFF2-40B4-BE49-F238E27FC236}">
                  <a16:creationId xmlns:a16="http://schemas.microsoft.com/office/drawing/2014/main" id="{D37C573E-F055-44A5-B554-62FF1878BF70}"/>
                </a:ext>
              </a:extLst>
            </p:cNvPr>
            <p:cNvSpPr txBox="1"/>
            <p:nvPr/>
          </p:nvSpPr>
          <p:spPr>
            <a:xfrm>
              <a:off x="6041956" y="5672275"/>
              <a:ext cx="2122399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Hospital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Morbidity Database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119">
              <a:extLst>
                <a:ext uri="{FF2B5EF4-FFF2-40B4-BE49-F238E27FC236}">
                  <a16:creationId xmlns:a16="http://schemas.microsoft.com/office/drawing/2014/main" id="{48F4D97D-2811-4C14-A127-9325FACDA415}"/>
                </a:ext>
              </a:extLst>
            </p:cNvPr>
            <p:cNvSpPr txBox="1"/>
            <p:nvPr/>
          </p:nvSpPr>
          <p:spPr>
            <a:xfrm>
              <a:off x="4609958" y="6209970"/>
              <a:ext cx="5362275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Non-admitted Patient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Emergency Department Care Database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120">
              <a:extLst>
                <a:ext uri="{FF2B5EF4-FFF2-40B4-BE49-F238E27FC236}">
                  <a16:creationId xmlns:a16="http://schemas.microsoft.com/office/drawing/2014/main" id="{F78492D3-AE82-45E0-B732-A61148763646}"/>
                </a:ext>
              </a:extLst>
            </p:cNvPr>
            <p:cNvSpPr txBox="1"/>
            <p:nvPr/>
          </p:nvSpPr>
          <p:spPr>
            <a:xfrm>
              <a:off x="2712635" y="5859524"/>
              <a:ext cx="1457507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Death Index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121">
              <a:extLst>
                <a:ext uri="{FF2B5EF4-FFF2-40B4-BE49-F238E27FC236}">
                  <a16:creationId xmlns:a16="http://schemas.microsoft.com/office/drawing/2014/main" id="{67946D76-E6F9-4D41-8856-97927BDC9BD7}"/>
                </a:ext>
              </a:extLst>
            </p:cNvPr>
            <p:cNvSpPr txBox="1"/>
            <p:nvPr/>
          </p:nvSpPr>
          <p:spPr>
            <a:xfrm>
              <a:off x="1278878" y="4910275"/>
              <a:ext cx="1988167" cy="100087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FACS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child protection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and out-of-home care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122">
              <a:extLst>
                <a:ext uri="{FF2B5EF4-FFF2-40B4-BE49-F238E27FC236}">
                  <a16:creationId xmlns:a16="http://schemas.microsoft.com/office/drawing/2014/main" id="{789C81E1-3519-4DFE-9FBA-728C7E3F8B2E}"/>
                </a:ext>
              </a:extLst>
            </p:cNvPr>
            <p:cNvSpPr txBox="1"/>
            <p:nvPr/>
          </p:nvSpPr>
          <p:spPr>
            <a:xfrm>
              <a:off x="502399" y="3792604"/>
              <a:ext cx="1513185" cy="56626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11.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FACS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social housing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123">
              <a:extLst>
                <a:ext uri="{FF2B5EF4-FFF2-40B4-BE49-F238E27FC236}">
                  <a16:creationId xmlns:a16="http://schemas.microsoft.com/office/drawing/2014/main" id="{94CFF070-8FFC-42F4-8884-2C37043AE4C3}"/>
                </a:ext>
              </a:extLst>
            </p:cNvPr>
            <p:cNvSpPr txBox="1"/>
            <p:nvPr/>
          </p:nvSpPr>
          <p:spPr>
            <a:xfrm>
              <a:off x="241318" y="2143539"/>
              <a:ext cx="2379069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Specialist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Homelessness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Services Collection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124">
              <a:extLst>
                <a:ext uri="{FF2B5EF4-FFF2-40B4-BE49-F238E27FC236}">
                  <a16:creationId xmlns:a16="http://schemas.microsoft.com/office/drawing/2014/main" id="{F2A46866-5DFB-456F-A9AE-C64BFFDCB3C0}"/>
                </a:ext>
              </a:extLst>
            </p:cNvPr>
            <p:cNvSpPr txBox="1"/>
            <p:nvPr/>
          </p:nvSpPr>
          <p:spPr>
            <a:xfrm>
              <a:off x="1450262" y="971962"/>
              <a:ext cx="1205356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13.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Medicare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Benefits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Schedule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125">
              <a:extLst>
                <a:ext uri="{FF2B5EF4-FFF2-40B4-BE49-F238E27FC236}">
                  <a16:creationId xmlns:a16="http://schemas.microsoft.com/office/drawing/2014/main" id="{E4595240-3C72-4E0E-9267-7C565E79B245}"/>
                </a:ext>
              </a:extLst>
            </p:cNvPr>
            <p:cNvSpPr txBox="1"/>
            <p:nvPr/>
          </p:nvSpPr>
          <p:spPr>
            <a:xfrm>
              <a:off x="2686923" y="94762"/>
              <a:ext cx="1644042" cy="78356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14.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Pharmaceutical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Benefits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Scheme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F7CE4567-471B-4F8B-AA8C-2C93970BC5A6}"/>
              </a:ext>
            </a:extLst>
          </p:cNvPr>
          <p:cNvSpPr txBox="1"/>
          <p:nvPr/>
        </p:nvSpPr>
        <p:spPr>
          <a:xfrm>
            <a:off x="5216100" y="3204444"/>
            <a:ext cx="144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Data collections utilised in Justice test case </a:t>
            </a:r>
          </a:p>
        </p:txBody>
      </p:sp>
    </p:spTree>
    <p:extLst>
      <p:ext uri="{BB962C8B-B14F-4D97-AF65-F5344CB8AC3E}">
        <p14:creationId xmlns:p14="http://schemas.microsoft.com/office/powerpoint/2010/main" val="342741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F6E39-13D1-4837-BA17-6428B0520A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3708" y="27763"/>
            <a:ext cx="10437291" cy="60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000" dirty="0"/>
              <a:t>To account for this, the cohort has been supplemented with additional information from other mainstream service datasets.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872C4-858D-4174-8DC8-F628FADEB16E}"/>
              </a:ext>
            </a:extLst>
          </p:cNvPr>
          <p:cNvGrpSpPr/>
          <p:nvPr/>
        </p:nvGrpSpPr>
        <p:grpSpPr>
          <a:xfrm>
            <a:off x="2326438" y="859782"/>
            <a:ext cx="8356076" cy="5453880"/>
            <a:chOff x="241318" y="30478"/>
            <a:chExt cx="10335266" cy="67457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06BCFF-64F5-4892-A841-7EED0B4C9105}"/>
                </a:ext>
              </a:extLst>
            </p:cNvPr>
            <p:cNvGrpSpPr/>
            <p:nvPr/>
          </p:nvGrpSpPr>
          <p:grpSpPr>
            <a:xfrm>
              <a:off x="2023110" y="575310"/>
              <a:ext cx="5361439" cy="5578294"/>
              <a:chOff x="2023893" y="557331"/>
              <a:chExt cx="10742149" cy="1117648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03F1016-D833-4503-956E-2F3D0053E950}"/>
                  </a:ext>
                </a:extLst>
              </p:cNvPr>
              <p:cNvGrpSpPr/>
              <p:nvPr/>
            </p:nvGrpSpPr>
            <p:grpSpPr>
              <a:xfrm>
                <a:off x="3795543" y="2435661"/>
                <a:ext cx="7194245" cy="7194245"/>
                <a:chOff x="3795543" y="2435661"/>
                <a:chExt cx="7194245" cy="7194245"/>
              </a:xfrm>
            </p:grpSpPr>
            <p:sp>
              <p:nvSpPr>
                <p:cNvPr id="93" name="Block Arc 92">
                  <a:extLst>
                    <a:ext uri="{FF2B5EF4-FFF2-40B4-BE49-F238E27FC236}">
                      <a16:creationId xmlns:a16="http://schemas.microsoft.com/office/drawing/2014/main" id="{FB694DDE-009D-4C4A-A246-0A8682ECAA16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4657143"/>
                    <a:gd name="adj2" fmla="val 16200000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Block Arc 93">
                  <a:extLst>
                    <a:ext uri="{FF2B5EF4-FFF2-40B4-BE49-F238E27FC236}">
                      <a16:creationId xmlns:a16="http://schemas.microsoft.com/office/drawing/2014/main" id="{6CB30FEB-71B3-4CBF-AAAB-3F5429B830B0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3114286"/>
                    <a:gd name="adj2" fmla="val 14657143"/>
                    <a:gd name="adj3" fmla="val 1987"/>
                  </a:avLst>
                </a:prstGeom>
                <a:solidFill>
                  <a:srgbClr val="D76213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Block Arc 94">
                  <a:extLst>
                    <a:ext uri="{FF2B5EF4-FFF2-40B4-BE49-F238E27FC236}">
                      <a16:creationId xmlns:a16="http://schemas.microsoft.com/office/drawing/2014/main" id="{D362551E-0D0C-4A2D-9488-E2B170D6C19D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1571429"/>
                    <a:gd name="adj2" fmla="val 13114286"/>
                    <a:gd name="adj3" fmla="val 1987"/>
                  </a:avLst>
                </a:prstGeom>
                <a:solidFill>
                  <a:srgbClr val="D76213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Block Arc 95">
                  <a:extLst>
                    <a:ext uri="{FF2B5EF4-FFF2-40B4-BE49-F238E27FC236}">
                      <a16:creationId xmlns:a16="http://schemas.microsoft.com/office/drawing/2014/main" id="{062B132A-1BF7-424B-81CF-262155A19DB2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0028571"/>
                    <a:gd name="adj2" fmla="val 11571429"/>
                    <a:gd name="adj3" fmla="val 1987"/>
                  </a:avLst>
                </a:prstGeom>
                <a:solidFill>
                  <a:srgbClr val="D76213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Block Arc 96">
                  <a:extLst>
                    <a:ext uri="{FF2B5EF4-FFF2-40B4-BE49-F238E27FC236}">
                      <a16:creationId xmlns:a16="http://schemas.microsoft.com/office/drawing/2014/main" id="{AF78D13E-465F-4255-803A-CB822C89AAE7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8485714"/>
                    <a:gd name="adj2" fmla="val 10028571"/>
                    <a:gd name="adj3" fmla="val 1987"/>
                  </a:avLst>
                </a:prstGeom>
                <a:solidFill>
                  <a:srgbClr val="D76213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Block Arc 97">
                  <a:extLst>
                    <a:ext uri="{FF2B5EF4-FFF2-40B4-BE49-F238E27FC236}">
                      <a16:creationId xmlns:a16="http://schemas.microsoft.com/office/drawing/2014/main" id="{3F069A2C-D9EA-4CE3-8629-998F7A99B4A6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6942857"/>
                    <a:gd name="adj2" fmla="val 8485714"/>
                    <a:gd name="adj3" fmla="val 1987"/>
                  </a:avLst>
                </a:prstGeom>
                <a:solidFill>
                  <a:srgbClr val="D76213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Block Arc 98">
                  <a:extLst>
                    <a:ext uri="{FF2B5EF4-FFF2-40B4-BE49-F238E27FC236}">
                      <a16:creationId xmlns:a16="http://schemas.microsoft.com/office/drawing/2014/main" id="{A352EE05-6F18-4BF0-B285-A9D41696A42A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5400000"/>
                    <a:gd name="adj2" fmla="val 6942857"/>
                    <a:gd name="adj3" fmla="val 1987"/>
                  </a:avLst>
                </a:prstGeom>
                <a:solidFill>
                  <a:srgbClr val="D76213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Block Arc 99">
                  <a:extLst>
                    <a:ext uri="{FF2B5EF4-FFF2-40B4-BE49-F238E27FC236}">
                      <a16:creationId xmlns:a16="http://schemas.microsoft.com/office/drawing/2014/main" id="{D3ED5549-E931-429D-9DE5-AAA2811007A9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3857143"/>
                    <a:gd name="adj2" fmla="val 5400000"/>
                    <a:gd name="adj3" fmla="val 1987"/>
                  </a:avLst>
                </a:prstGeom>
                <a:solidFill>
                  <a:srgbClr val="D76213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Block Arc 100">
                  <a:extLst>
                    <a:ext uri="{FF2B5EF4-FFF2-40B4-BE49-F238E27FC236}">
                      <a16:creationId xmlns:a16="http://schemas.microsoft.com/office/drawing/2014/main" id="{E3B28F12-49D3-46E6-859F-6ED34B05116E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2314286"/>
                    <a:gd name="adj2" fmla="val 3857143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Block Arc 101">
                  <a:extLst>
                    <a:ext uri="{FF2B5EF4-FFF2-40B4-BE49-F238E27FC236}">
                      <a16:creationId xmlns:a16="http://schemas.microsoft.com/office/drawing/2014/main" id="{0A748E53-C109-48E6-81DE-D7D3560B7594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771429"/>
                    <a:gd name="adj2" fmla="val 2314286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Block Arc 102">
                  <a:extLst>
                    <a:ext uri="{FF2B5EF4-FFF2-40B4-BE49-F238E27FC236}">
                      <a16:creationId xmlns:a16="http://schemas.microsoft.com/office/drawing/2014/main" id="{9832C07F-58D5-42A0-AC09-7EF687E06B7C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20828571"/>
                    <a:gd name="adj2" fmla="val 771429"/>
                    <a:gd name="adj3" fmla="val 1987"/>
                  </a:avLst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Block Arc 103">
                  <a:extLst>
                    <a:ext uri="{FF2B5EF4-FFF2-40B4-BE49-F238E27FC236}">
                      <a16:creationId xmlns:a16="http://schemas.microsoft.com/office/drawing/2014/main" id="{F1242208-010F-46D0-94EC-245CD40C0C87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9285714"/>
                    <a:gd name="adj2" fmla="val 20828571"/>
                    <a:gd name="adj3" fmla="val 1987"/>
                  </a:avLst>
                </a:prstGeom>
                <a:solidFill>
                  <a:srgbClr val="AD84C6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Block Arc 104">
                  <a:extLst>
                    <a:ext uri="{FF2B5EF4-FFF2-40B4-BE49-F238E27FC236}">
                      <a16:creationId xmlns:a16="http://schemas.microsoft.com/office/drawing/2014/main" id="{13E1D1BE-F207-4EDC-8EA3-5A421EFE5615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7742857"/>
                    <a:gd name="adj2" fmla="val 19285714"/>
                    <a:gd name="adj3" fmla="val 1987"/>
                  </a:avLst>
                </a:prstGeom>
                <a:solidFill>
                  <a:srgbClr val="A983C6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Block Arc 105">
                  <a:extLst>
                    <a:ext uri="{FF2B5EF4-FFF2-40B4-BE49-F238E27FC236}">
                      <a16:creationId xmlns:a16="http://schemas.microsoft.com/office/drawing/2014/main" id="{382D7D0F-6679-4B60-BB97-549F38C3B99D}"/>
                    </a:ext>
                  </a:extLst>
                </p:cNvPr>
                <p:cNvSpPr/>
                <p:nvPr/>
              </p:nvSpPr>
              <p:spPr>
                <a:xfrm>
                  <a:off x="3795543" y="2435661"/>
                  <a:ext cx="7194245" cy="7194245"/>
                </a:xfrm>
                <a:prstGeom prst="blockArc">
                  <a:avLst>
                    <a:gd name="adj1" fmla="val 16200000"/>
                    <a:gd name="adj2" fmla="val 17742857"/>
                    <a:gd name="adj3" fmla="val 1987"/>
                  </a:avLst>
                </a:prstGeom>
                <a:solidFill>
                  <a:srgbClr val="A983C6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07E9F0BC-04EA-41E2-8BB8-904E2C70A226}"/>
                    </a:ext>
                  </a:extLst>
                </p:cNvPr>
                <p:cNvSpPr/>
                <p:nvPr/>
              </p:nvSpPr>
              <p:spPr>
                <a:xfrm>
                  <a:off x="4324707" y="2964826"/>
                  <a:ext cx="6135916" cy="6135917"/>
                </a:xfrm>
                <a:custGeom>
                  <a:avLst/>
                  <a:gdLst>
                    <a:gd name="connsiteX0" fmla="*/ 0 w 6135917"/>
                    <a:gd name="connsiteY0" fmla="*/ 3067959 h 6135917"/>
                    <a:gd name="connsiteX1" fmla="*/ 3067959 w 6135917"/>
                    <a:gd name="connsiteY1" fmla="*/ 0 h 6135917"/>
                    <a:gd name="connsiteX2" fmla="*/ 6135918 w 6135917"/>
                    <a:gd name="connsiteY2" fmla="*/ 3067959 h 6135917"/>
                    <a:gd name="connsiteX3" fmla="*/ 3067959 w 6135917"/>
                    <a:gd name="connsiteY3" fmla="*/ 6135918 h 6135917"/>
                    <a:gd name="connsiteX4" fmla="*/ 0 w 6135917"/>
                    <a:gd name="connsiteY4" fmla="*/ 3067959 h 6135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35917" h="6135917">
                      <a:moveTo>
                        <a:pt x="0" y="3067959"/>
                      </a:moveTo>
                      <a:cubicBezTo>
                        <a:pt x="0" y="1373572"/>
                        <a:pt x="1373572" y="0"/>
                        <a:pt x="3067959" y="0"/>
                      </a:cubicBezTo>
                      <a:cubicBezTo>
                        <a:pt x="4762346" y="0"/>
                        <a:pt x="6135918" y="1373572"/>
                        <a:pt x="6135918" y="3067959"/>
                      </a:cubicBezTo>
                      <a:cubicBezTo>
                        <a:pt x="6135918" y="4762346"/>
                        <a:pt x="4762346" y="6135918"/>
                        <a:pt x="3067959" y="6135918"/>
                      </a:cubicBezTo>
                      <a:cubicBezTo>
                        <a:pt x="1373572" y="6135918"/>
                        <a:pt x="0" y="4762346"/>
                        <a:pt x="0" y="3067959"/>
                      </a:cubicBezTo>
                      <a:close/>
                    </a:path>
                  </a:pathLst>
                </a:custGeom>
                <a:solidFill>
                  <a:srgbClr val="055A42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54089" tIns="654089" rIns="654089" bIns="654089" numCol="1" spcCol="127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82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4334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ublic Sans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kumimoji="0" lang="en-AU" sz="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6" name="Text Placeholder 64">
                <a:extLst>
                  <a:ext uri="{FF2B5EF4-FFF2-40B4-BE49-F238E27FC236}">
                    <a16:creationId xmlns:a16="http://schemas.microsoft.com/office/drawing/2014/main" id="{4D3025F2-7891-4CEF-8910-79E399083D52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4961403" y="3616761"/>
                <a:ext cx="4857006" cy="4824496"/>
              </a:xfrm>
              <a:custGeom>
                <a:avLst/>
                <a:gdLst>
                  <a:gd name="connsiteX0" fmla="*/ 0 w 6135917"/>
                  <a:gd name="connsiteY0" fmla="*/ 3067959 h 6135917"/>
                  <a:gd name="connsiteX1" fmla="*/ 3067959 w 6135917"/>
                  <a:gd name="connsiteY1" fmla="*/ 0 h 6135917"/>
                  <a:gd name="connsiteX2" fmla="*/ 6135918 w 6135917"/>
                  <a:gd name="connsiteY2" fmla="*/ 3067959 h 6135917"/>
                  <a:gd name="connsiteX3" fmla="*/ 3067959 w 6135917"/>
                  <a:gd name="connsiteY3" fmla="*/ 6135918 h 6135917"/>
                  <a:gd name="connsiteX4" fmla="*/ 0 w 6135917"/>
                  <a:gd name="connsiteY4" fmla="*/ 3067959 h 6135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17" h="6135917">
                    <a:moveTo>
                      <a:pt x="0" y="3067959"/>
                    </a:moveTo>
                    <a:cubicBezTo>
                      <a:pt x="0" y="1373572"/>
                      <a:pt x="1373572" y="0"/>
                      <a:pt x="3067959" y="0"/>
                    </a:cubicBezTo>
                    <a:cubicBezTo>
                      <a:pt x="4762346" y="0"/>
                      <a:pt x="6135918" y="1373572"/>
                      <a:pt x="6135918" y="3067959"/>
                    </a:cubicBezTo>
                    <a:cubicBezTo>
                      <a:pt x="6135918" y="4762346"/>
                      <a:pt x="4762346" y="6135918"/>
                      <a:pt x="3067959" y="6135918"/>
                    </a:cubicBezTo>
                    <a:cubicBezTo>
                      <a:pt x="1373572" y="6135918"/>
                      <a:pt x="0" y="4762346"/>
                      <a:pt x="0" y="3067959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4089" tIns="654089" rIns="654089" bIns="654089" numCol="1" spcCol="1270" rtlCol="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82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4334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78BACB1-0D41-4B50-9AB4-F07FF87948D2}"/>
                  </a:ext>
                </a:extLst>
              </p:cNvPr>
              <p:cNvSpPr/>
              <p:nvPr/>
            </p:nvSpPr>
            <p:spPr>
              <a:xfrm rot="17100000">
                <a:off x="7228353" y="232517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07B2A41-CB39-437B-96D5-712EBF871F99}"/>
                  </a:ext>
                </a:extLst>
              </p:cNvPr>
              <p:cNvGrpSpPr/>
              <p:nvPr/>
            </p:nvGrpSpPr>
            <p:grpSpPr>
              <a:xfrm>
                <a:off x="6675903" y="557331"/>
                <a:ext cx="1446990" cy="1430509"/>
                <a:chOff x="6675903" y="557331"/>
                <a:chExt cx="1446990" cy="1430509"/>
              </a:xfrm>
            </p:grpSpPr>
            <p:sp>
              <p:nvSpPr>
                <p:cNvPr id="91" name="Speech Bubble: Oval 90">
                  <a:extLst>
                    <a:ext uri="{FF2B5EF4-FFF2-40B4-BE49-F238E27FC236}">
                      <a16:creationId xmlns:a16="http://schemas.microsoft.com/office/drawing/2014/main" id="{E2AA785D-0404-4CC5-A351-DDDB90039F10}"/>
                    </a:ext>
                  </a:extLst>
                </p:cNvPr>
                <p:cNvSpPr/>
                <p:nvPr/>
              </p:nvSpPr>
              <p:spPr>
                <a:xfrm rot="20459013">
                  <a:off x="6675903" y="55733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6C3F8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4146B998-0EAF-459D-B246-C27B9DE01459}"/>
                    </a:ext>
                  </a:extLst>
                </p:cNvPr>
                <p:cNvSpPr/>
                <p:nvPr/>
              </p:nvSpPr>
              <p:spPr>
                <a:xfrm rot="3918557">
                  <a:off x="6889488" y="76267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09C7E1-EEE0-41BB-AC08-0384C262BDDF}"/>
                  </a:ext>
                </a:extLst>
              </p:cNvPr>
              <p:cNvSpPr/>
              <p:nvPr/>
            </p:nvSpPr>
            <p:spPr>
              <a:xfrm rot="18660000">
                <a:off x="8775213" y="267569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9E9D4872-513F-406E-87E0-84E6541436A8}"/>
                  </a:ext>
                </a:extLst>
              </p:cNvPr>
              <p:cNvGrpSpPr/>
              <p:nvPr/>
            </p:nvGrpSpPr>
            <p:grpSpPr>
              <a:xfrm>
                <a:off x="8756163" y="1037391"/>
                <a:ext cx="1446990" cy="1430509"/>
                <a:chOff x="8756163" y="1037391"/>
                <a:chExt cx="1446990" cy="1430509"/>
              </a:xfrm>
            </p:grpSpPr>
            <p:sp>
              <p:nvSpPr>
                <p:cNvPr id="89" name="Speech Bubble: Oval 88">
                  <a:extLst>
                    <a:ext uri="{FF2B5EF4-FFF2-40B4-BE49-F238E27FC236}">
                      <a16:creationId xmlns:a16="http://schemas.microsoft.com/office/drawing/2014/main" id="{EA60034D-35E1-4643-B6D3-C214657EDA17}"/>
                    </a:ext>
                  </a:extLst>
                </p:cNvPr>
                <p:cNvSpPr/>
                <p:nvPr/>
              </p:nvSpPr>
              <p:spPr>
                <a:xfrm rot="419013">
                  <a:off x="8756163" y="103739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AD84C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D27B6D13-8704-4DE7-ACC9-B8BD280C5632}"/>
                    </a:ext>
                  </a:extLst>
                </p:cNvPr>
                <p:cNvSpPr/>
                <p:nvPr/>
              </p:nvSpPr>
              <p:spPr>
                <a:xfrm rot="5478557">
                  <a:off x="8969748" y="124273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99FE38A-A740-4A63-B554-287D72A280BA}"/>
                  </a:ext>
                </a:extLst>
              </p:cNvPr>
              <p:cNvSpPr/>
              <p:nvPr/>
            </p:nvSpPr>
            <p:spPr>
              <a:xfrm rot="20160000">
                <a:off x="10024893" y="36739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7FE5952-F55F-4D7E-BC27-DDB652BDBF50}"/>
                  </a:ext>
                </a:extLst>
              </p:cNvPr>
              <p:cNvGrpSpPr/>
              <p:nvPr/>
            </p:nvGrpSpPr>
            <p:grpSpPr>
              <a:xfrm>
                <a:off x="10409703" y="2363271"/>
                <a:ext cx="1446990" cy="1430509"/>
                <a:chOff x="10409703" y="2363271"/>
                <a:chExt cx="1446990" cy="1430509"/>
              </a:xfrm>
            </p:grpSpPr>
            <p:sp>
              <p:nvSpPr>
                <p:cNvPr id="87" name="Speech Bubble: Oval 86">
                  <a:extLst>
                    <a:ext uri="{FF2B5EF4-FFF2-40B4-BE49-F238E27FC236}">
                      <a16:creationId xmlns:a16="http://schemas.microsoft.com/office/drawing/2014/main" id="{021358BD-93AB-4902-A70D-4B71FF346B8E}"/>
                    </a:ext>
                  </a:extLst>
                </p:cNvPr>
                <p:cNvSpPr/>
                <p:nvPr/>
              </p:nvSpPr>
              <p:spPr>
                <a:xfrm rot="1919013">
                  <a:off x="10409703" y="236327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8784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AAC46628-62E8-4671-8FA0-EA66B65A0BF4}"/>
                    </a:ext>
                  </a:extLst>
                </p:cNvPr>
                <p:cNvSpPr/>
                <p:nvPr/>
              </p:nvSpPr>
              <p:spPr>
                <a:xfrm rot="6978557">
                  <a:off x="10623288" y="256861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A232A2E-3D52-4A30-927C-AE2FADBCFCC0}"/>
                  </a:ext>
                </a:extLst>
              </p:cNvPr>
              <p:cNvSpPr/>
              <p:nvPr/>
            </p:nvSpPr>
            <p:spPr>
              <a:xfrm rot="120000">
                <a:off x="10703073" y="50988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10D6F7A-0CBB-4B00-AE26-8528B3089611}"/>
                  </a:ext>
                </a:extLst>
              </p:cNvPr>
              <p:cNvGrpSpPr/>
              <p:nvPr/>
            </p:nvGrpSpPr>
            <p:grpSpPr>
              <a:xfrm>
                <a:off x="11335533" y="4249221"/>
                <a:ext cx="1430509" cy="1446990"/>
                <a:chOff x="11335533" y="4249221"/>
                <a:chExt cx="1430509" cy="1446990"/>
              </a:xfrm>
            </p:grpSpPr>
            <p:sp>
              <p:nvSpPr>
                <p:cNvPr id="85" name="Speech Bubble: Oval 84">
                  <a:extLst>
                    <a:ext uri="{FF2B5EF4-FFF2-40B4-BE49-F238E27FC236}">
                      <a16:creationId xmlns:a16="http://schemas.microsoft.com/office/drawing/2014/main" id="{C3D4FAEF-7D83-4419-9893-E0FF31270D27}"/>
                    </a:ext>
                  </a:extLst>
                </p:cNvPr>
                <p:cNvSpPr/>
                <p:nvPr/>
              </p:nvSpPr>
              <p:spPr>
                <a:xfrm rot="3479013">
                  <a:off x="11327293" y="425746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765D0359-C913-41DE-B2A7-AF475B68F808}"/>
                    </a:ext>
                  </a:extLst>
                </p:cNvPr>
                <p:cNvSpPr/>
                <p:nvPr/>
              </p:nvSpPr>
              <p:spPr>
                <a:xfrm rot="8538557">
                  <a:off x="11540875" y="4462807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0B1939A-FE1B-4EC9-8A7C-3C632B8ECAF2}"/>
                  </a:ext>
                </a:extLst>
              </p:cNvPr>
              <p:cNvSpPr/>
              <p:nvPr/>
            </p:nvSpPr>
            <p:spPr>
              <a:xfrm rot="1680000">
                <a:off x="10703073" y="66838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37899D2-2DA1-482B-B30C-F5FB6349A83C}"/>
                  </a:ext>
                </a:extLst>
              </p:cNvPr>
              <p:cNvGrpSpPr/>
              <p:nvPr/>
            </p:nvGrpSpPr>
            <p:grpSpPr>
              <a:xfrm>
                <a:off x="11327913" y="6401871"/>
                <a:ext cx="1430509" cy="1446990"/>
                <a:chOff x="11327913" y="6401871"/>
                <a:chExt cx="1430509" cy="1446990"/>
              </a:xfrm>
            </p:grpSpPr>
            <p:sp>
              <p:nvSpPr>
                <p:cNvPr id="83" name="Speech Bubble: Oval 82">
                  <a:extLst>
                    <a:ext uri="{FF2B5EF4-FFF2-40B4-BE49-F238E27FC236}">
                      <a16:creationId xmlns:a16="http://schemas.microsoft.com/office/drawing/2014/main" id="{B5E3D474-63F3-4BFF-B335-60A4B73B2AD9}"/>
                    </a:ext>
                  </a:extLst>
                </p:cNvPr>
                <p:cNvSpPr/>
                <p:nvPr/>
              </p:nvSpPr>
              <p:spPr>
                <a:xfrm rot="5039013">
                  <a:off x="11319673" y="641011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072814C1-7F19-4860-8ABA-5E936E82FA8F}"/>
                    </a:ext>
                  </a:extLst>
                </p:cNvPr>
                <p:cNvSpPr/>
                <p:nvPr/>
              </p:nvSpPr>
              <p:spPr>
                <a:xfrm rot="10098557">
                  <a:off x="11533255" y="661545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F83D06F-9693-457C-806F-33415FB27637}"/>
                  </a:ext>
                </a:extLst>
              </p:cNvPr>
              <p:cNvSpPr/>
              <p:nvPr/>
            </p:nvSpPr>
            <p:spPr>
              <a:xfrm rot="3240000">
                <a:off x="10017273" y="81087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83E5DFE-9188-4696-8F1B-0A6002975D57}"/>
                  </a:ext>
                </a:extLst>
              </p:cNvPr>
              <p:cNvGrpSpPr/>
              <p:nvPr/>
            </p:nvGrpSpPr>
            <p:grpSpPr>
              <a:xfrm>
                <a:off x="10398273" y="8303061"/>
                <a:ext cx="1430509" cy="1446990"/>
                <a:chOff x="10398273" y="8303061"/>
                <a:chExt cx="1430509" cy="1446990"/>
              </a:xfrm>
            </p:grpSpPr>
            <p:sp>
              <p:nvSpPr>
                <p:cNvPr id="81" name="Speech Bubble: Oval 80">
                  <a:extLst>
                    <a:ext uri="{FF2B5EF4-FFF2-40B4-BE49-F238E27FC236}">
                      <a16:creationId xmlns:a16="http://schemas.microsoft.com/office/drawing/2014/main" id="{7E7E8302-C409-4029-9346-692B72BD87D0}"/>
                    </a:ext>
                  </a:extLst>
                </p:cNvPr>
                <p:cNvSpPr/>
                <p:nvPr/>
              </p:nvSpPr>
              <p:spPr>
                <a:xfrm rot="6599013">
                  <a:off x="10390033" y="831130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D3AACCB4-889D-4B9F-B62F-255AB8D14D2F}"/>
                    </a:ext>
                  </a:extLst>
                </p:cNvPr>
                <p:cNvSpPr/>
                <p:nvPr/>
              </p:nvSpPr>
              <p:spPr>
                <a:xfrm rot="11658557">
                  <a:off x="10603615" y="8516645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F26C42C-9284-462C-B942-37BB081CEDCC}"/>
                  </a:ext>
                </a:extLst>
              </p:cNvPr>
              <p:cNvSpPr/>
              <p:nvPr/>
            </p:nvSpPr>
            <p:spPr>
              <a:xfrm rot="4740000">
                <a:off x="8775213" y="909173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5A2B316-77EC-4D9D-B143-02870CA44C73}"/>
                  </a:ext>
                </a:extLst>
              </p:cNvPr>
              <p:cNvGrpSpPr/>
              <p:nvPr/>
            </p:nvGrpSpPr>
            <p:grpSpPr>
              <a:xfrm>
                <a:off x="8744733" y="9708951"/>
                <a:ext cx="1430509" cy="1446990"/>
                <a:chOff x="8744733" y="9708951"/>
                <a:chExt cx="1430509" cy="1446990"/>
              </a:xfrm>
            </p:grpSpPr>
            <p:sp>
              <p:nvSpPr>
                <p:cNvPr id="79" name="Speech Bubble: Oval 78">
                  <a:extLst>
                    <a:ext uri="{FF2B5EF4-FFF2-40B4-BE49-F238E27FC236}">
                      <a16:creationId xmlns:a16="http://schemas.microsoft.com/office/drawing/2014/main" id="{9219CAF3-D15F-4869-85F9-29269FA76990}"/>
                    </a:ext>
                  </a:extLst>
                </p:cNvPr>
                <p:cNvSpPr/>
                <p:nvPr/>
              </p:nvSpPr>
              <p:spPr>
                <a:xfrm rot="8099013">
                  <a:off x="8736493" y="971719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5F3F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359557F3-C4C0-4C3D-AD35-9BB6BED7669D}"/>
                    </a:ext>
                  </a:extLst>
                </p:cNvPr>
                <p:cNvSpPr/>
                <p:nvPr/>
              </p:nvSpPr>
              <p:spPr>
                <a:xfrm rot="13158557">
                  <a:off x="8950077" y="9922534"/>
                  <a:ext cx="1019820" cy="10198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EAF9AE6-CE6B-442A-9AE2-F32F8334BF25}"/>
                  </a:ext>
                </a:extLst>
              </p:cNvPr>
              <p:cNvSpPr/>
              <p:nvPr/>
            </p:nvSpPr>
            <p:spPr>
              <a:xfrm rot="6300000">
                <a:off x="7228353" y="944987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F2592EE-48EE-4D3E-8894-F4C4F9732C80}"/>
                  </a:ext>
                </a:extLst>
              </p:cNvPr>
              <p:cNvGrpSpPr/>
              <p:nvPr/>
            </p:nvGrpSpPr>
            <p:grpSpPr>
              <a:xfrm>
                <a:off x="6660663" y="10303311"/>
                <a:ext cx="1446990" cy="1430509"/>
                <a:chOff x="6660663" y="10303311"/>
                <a:chExt cx="1446990" cy="1430509"/>
              </a:xfrm>
            </p:grpSpPr>
            <p:sp>
              <p:nvSpPr>
                <p:cNvPr id="77" name="Speech Bubble: Oval 76">
                  <a:extLst>
                    <a:ext uri="{FF2B5EF4-FFF2-40B4-BE49-F238E27FC236}">
                      <a16:creationId xmlns:a16="http://schemas.microsoft.com/office/drawing/2014/main" id="{FCF75D10-D9ED-474D-9196-D50D656436CD}"/>
                    </a:ext>
                  </a:extLst>
                </p:cNvPr>
                <p:cNvSpPr/>
                <p:nvPr/>
              </p:nvSpPr>
              <p:spPr>
                <a:xfrm rot="9659013">
                  <a:off x="6660663" y="1030331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BB9584C2-CD32-4BEA-9D56-0D09AD7F7D91}"/>
                    </a:ext>
                  </a:extLst>
                </p:cNvPr>
                <p:cNvSpPr/>
                <p:nvPr/>
              </p:nvSpPr>
              <p:spPr>
                <a:xfrm rot="14718557">
                  <a:off x="6874247" y="10508652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7DC9F58-A83C-4791-8C01-0C57490420BB}"/>
                  </a:ext>
                </a:extLst>
              </p:cNvPr>
              <p:cNvSpPr/>
              <p:nvPr/>
            </p:nvSpPr>
            <p:spPr>
              <a:xfrm rot="7860000">
                <a:off x="5681493" y="90993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14A4383-1535-476B-B8A8-E79416093F90}"/>
                  </a:ext>
                </a:extLst>
              </p:cNvPr>
              <p:cNvGrpSpPr/>
              <p:nvPr/>
            </p:nvGrpSpPr>
            <p:grpSpPr>
              <a:xfrm>
                <a:off x="4580403" y="9728001"/>
                <a:ext cx="1446990" cy="1430509"/>
                <a:chOff x="4580403" y="9728001"/>
                <a:chExt cx="1446990" cy="1430509"/>
              </a:xfrm>
            </p:grpSpPr>
            <p:sp>
              <p:nvSpPr>
                <p:cNvPr id="75" name="Speech Bubble: Oval 74">
                  <a:extLst>
                    <a:ext uri="{FF2B5EF4-FFF2-40B4-BE49-F238E27FC236}">
                      <a16:creationId xmlns:a16="http://schemas.microsoft.com/office/drawing/2014/main" id="{CF7B4F01-E856-4165-838D-EA8E1A84F8F2}"/>
                    </a:ext>
                  </a:extLst>
                </p:cNvPr>
                <p:cNvSpPr/>
                <p:nvPr/>
              </p:nvSpPr>
              <p:spPr>
                <a:xfrm rot="11219013">
                  <a:off x="4580403" y="972800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8BE78B6-577B-4187-9CE0-91D6041D5A3D}"/>
                    </a:ext>
                  </a:extLst>
                </p:cNvPr>
                <p:cNvSpPr/>
                <p:nvPr/>
              </p:nvSpPr>
              <p:spPr>
                <a:xfrm rot="16278557">
                  <a:off x="4793988" y="9933342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2DC7A81-9132-4ADD-B641-77B00C5F319C}"/>
                  </a:ext>
                </a:extLst>
              </p:cNvPr>
              <p:cNvSpPr/>
              <p:nvPr/>
            </p:nvSpPr>
            <p:spPr>
              <a:xfrm rot="9360000">
                <a:off x="4447053" y="81087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C54EF57D-817F-4557-AC16-ED86891C27CD}"/>
                  </a:ext>
                </a:extLst>
              </p:cNvPr>
              <p:cNvGrpSpPr/>
              <p:nvPr/>
            </p:nvGrpSpPr>
            <p:grpSpPr>
              <a:xfrm>
                <a:off x="2934483" y="8314491"/>
                <a:ext cx="1446990" cy="1430509"/>
                <a:chOff x="2934483" y="8314491"/>
                <a:chExt cx="1446990" cy="1430509"/>
              </a:xfrm>
            </p:grpSpPr>
            <p:sp>
              <p:nvSpPr>
                <p:cNvPr id="73" name="Speech Bubble: Oval 72">
                  <a:extLst>
                    <a:ext uri="{FF2B5EF4-FFF2-40B4-BE49-F238E27FC236}">
                      <a16:creationId xmlns:a16="http://schemas.microsoft.com/office/drawing/2014/main" id="{F1B72A11-16A9-41B4-A93B-BFC8D5863029}"/>
                    </a:ext>
                  </a:extLst>
                </p:cNvPr>
                <p:cNvSpPr/>
                <p:nvPr/>
              </p:nvSpPr>
              <p:spPr>
                <a:xfrm rot="12719013">
                  <a:off x="2934483" y="831449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D7DE002-7803-404C-9818-4EE0A20E4DD8}"/>
                    </a:ext>
                  </a:extLst>
                </p:cNvPr>
                <p:cNvSpPr/>
                <p:nvPr/>
              </p:nvSpPr>
              <p:spPr>
                <a:xfrm rot="17778557">
                  <a:off x="3148069" y="8519832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0C189D8-1708-4400-B7E9-53DA49B6921D}"/>
                  </a:ext>
                </a:extLst>
              </p:cNvPr>
              <p:cNvSpPr/>
              <p:nvPr/>
            </p:nvSpPr>
            <p:spPr>
              <a:xfrm rot="10920000">
                <a:off x="3761253" y="66838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3C3FF2B-0692-407C-BE2F-A067E668D53B}"/>
                  </a:ext>
                </a:extLst>
              </p:cNvPr>
              <p:cNvGrpSpPr/>
              <p:nvPr/>
            </p:nvGrpSpPr>
            <p:grpSpPr>
              <a:xfrm>
                <a:off x="2023893" y="6367581"/>
                <a:ext cx="1430509" cy="1446990"/>
                <a:chOff x="2023893" y="6367581"/>
                <a:chExt cx="1430509" cy="1446990"/>
              </a:xfrm>
            </p:grpSpPr>
            <p:sp>
              <p:nvSpPr>
                <p:cNvPr id="71" name="Speech Bubble: Oval 70">
                  <a:extLst>
                    <a:ext uri="{FF2B5EF4-FFF2-40B4-BE49-F238E27FC236}">
                      <a16:creationId xmlns:a16="http://schemas.microsoft.com/office/drawing/2014/main" id="{6CC08A97-623F-4AB6-AF6C-AF10BE1EC81C}"/>
                    </a:ext>
                  </a:extLst>
                </p:cNvPr>
                <p:cNvSpPr/>
                <p:nvPr/>
              </p:nvSpPr>
              <p:spPr>
                <a:xfrm rot="14279013">
                  <a:off x="2015653" y="637582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C55A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DF8C7983-BA77-4E2B-8E0F-53EE4EEEFA2E}"/>
                    </a:ext>
                  </a:extLst>
                </p:cNvPr>
                <p:cNvSpPr/>
                <p:nvPr/>
              </p:nvSpPr>
              <p:spPr>
                <a:xfrm rot="19338557">
                  <a:off x="2229241" y="6581163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BD2609D-7862-423A-9492-FED721B4B889}"/>
                  </a:ext>
                </a:extLst>
              </p:cNvPr>
              <p:cNvSpPr/>
              <p:nvPr/>
            </p:nvSpPr>
            <p:spPr>
              <a:xfrm rot="12480000">
                <a:off x="3761253" y="509885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A36E813-C5F0-47EF-87EF-A71216259F37}"/>
                  </a:ext>
                </a:extLst>
              </p:cNvPr>
              <p:cNvGrpSpPr/>
              <p:nvPr/>
            </p:nvGrpSpPr>
            <p:grpSpPr>
              <a:xfrm>
                <a:off x="2023893" y="4253031"/>
                <a:ext cx="1430509" cy="1446990"/>
                <a:chOff x="2023893" y="4253031"/>
                <a:chExt cx="1430509" cy="1446990"/>
              </a:xfrm>
            </p:grpSpPr>
            <p:sp>
              <p:nvSpPr>
                <p:cNvPr id="69" name="Speech Bubble: Oval 68">
                  <a:extLst>
                    <a:ext uri="{FF2B5EF4-FFF2-40B4-BE49-F238E27FC236}">
                      <a16:creationId xmlns:a16="http://schemas.microsoft.com/office/drawing/2014/main" id="{56623C13-3307-4779-AE6B-91E644EBB749}"/>
                    </a:ext>
                  </a:extLst>
                </p:cNvPr>
                <p:cNvSpPr/>
                <p:nvPr/>
              </p:nvSpPr>
              <p:spPr>
                <a:xfrm rot="15839013">
                  <a:off x="2015653" y="426127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rgbClr val="F4B1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B8570E71-52F7-4AE4-B10B-BB94D6C6F9EC}"/>
                    </a:ext>
                  </a:extLst>
                </p:cNvPr>
                <p:cNvSpPr/>
                <p:nvPr/>
              </p:nvSpPr>
              <p:spPr>
                <a:xfrm rot="20898557">
                  <a:off x="2229241" y="4466614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998CA61-C11C-4D82-AF61-674AB3A389DF}"/>
                  </a:ext>
                </a:extLst>
              </p:cNvPr>
              <p:cNvSpPr/>
              <p:nvPr/>
            </p:nvSpPr>
            <p:spPr>
              <a:xfrm rot="14040000">
                <a:off x="4447053" y="36739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79F1BB2-4647-4E0A-8EA3-F5814975A8D2}"/>
                  </a:ext>
                </a:extLst>
              </p:cNvPr>
              <p:cNvGrpSpPr/>
              <p:nvPr/>
            </p:nvGrpSpPr>
            <p:grpSpPr>
              <a:xfrm>
                <a:off x="2953533" y="2321361"/>
                <a:ext cx="1430509" cy="1446990"/>
                <a:chOff x="2953533" y="2321361"/>
                <a:chExt cx="1430509" cy="1446990"/>
              </a:xfrm>
            </p:grpSpPr>
            <p:sp>
              <p:nvSpPr>
                <p:cNvPr id="67" name="Speech Bubble: Oval 66">
                  <a:extLst>
                    <a:ext uri="{FF2B5EF4-FFF2-40B4-BE49-F238E27FC236}">
                      <a16:creationId xmlns:a16="http://schemas.microsoft.com/office/drawing/2014/main" id="{416DB9E1-783A-4BAD-8AD8-7A3960F763CF}"/>
                    </a:ext>
                  </a:extLst>
                </p:cNvPr>
                <p:cNvSpPr/>
                <p:nvPr/>
              </p:nvSpPr>
              <p:spPr>
                <a:xfrm rot="17399013">
                  <a:off x="2945293" y="232960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47EFA53E-FE57-40C6-AEB4-17E52A0092B4}"/>
                    </a:ext>
                  </a:extLst>
                </p:cNvPr>
                <p:cNvSpPr/>
                <p:nvPr/>
              </p:nvSpPr>
              <p:spPr>
                <a:xfrm rot="858557">
                  <a:off x="3158881" y="2534945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60A4811-BF54-4BCD-B0F6-DE13D2AF1A78}"/>
                  </a:ext>
                </a:extLst>
              </p:cNvPr>
              <p:cNvSpPr/>
              <p:nvPr/>
            </p:nvSpPr>
            <p:spPr>
              <a:xfrm rot="15540000">
                <a:off x="5689113" y="2683311"/>
                <a:ext cx="324000" cy="324000"/>
              </a:xfrm>
              <a:custGeom>
                <a:avLst/>
                <a:gdLst>
                  <a:gd name="connsiteX0" fmla="*/ 0 w 324000"/>
                  <a:gd name="connsiteY0" fmla="*/ 162000 h 324000"/>
                  <a:gd name="connsiteX1" fmla="*/ 162000 w 324000"/>
                  <a:gd name="connsiteY1" fmla="*/ 0 h 324000"/>
                  <a:gd name="connsiteX2" fmla="*/ 324000 w 324000"/>
                  <a:gd name="connsiteY2" fmla="*/ 162000 h 324000"/>
                  <a:gd name="connsiteX3" fmla="*/ 162000 w 324000"/>
                  <a:gd name="connsiteY3" fmla="*/ 324000 h 324000"/>
                  <a:gd name="connsiteX4" fmla="*/ 0 w 324000"/>
                  <a:gd name="connsiteY4" fmla="*/ 162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00" h="324000">
                    <a:moveTo>
                      <a:pt x="0" y="162000"/>
                    </a:moveTo>
                    <a:cubicBezTo>
                      <a:pt x="0" y="72530"/>
                      <a:pt x="72530" y="0"/>
                      <a:pt x="162000" y="0"/>
                    </a:cubicBezTo>
                    <a:cubicBezTo>
                      <a:pt x="251470" y="0"/>
                      <a:pt x="324000" y="72530"/>
                      <a:pt x="324000" y="162000"/>
                    </a:cubicBezTo>
                    <a:cubicBezTo>
                      <a:pt x="324000" y="251470"/>
                      <a:pt x="251470" y="324000"/>
                      <a:pt x="162000" y="324000"/>
                    </a:cubicBezTo>
                    <a:cubicBezTo>
                      <a:pt x="72530" y="324000"/>
                      <a:pt x="0" y="251470"/>
                      <a:pt x="0" y="162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486" tIns="43486" rIns="43486" bIns="43486" numCol="1" spcCol="127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9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33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ublic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AU" sz="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019A73F1-CAFD-468C-B615-5CB67F1ADE74}"/>
                  </a:ext>
                </a:extLst>
              </p:cNvPr>
              <p:cNvGrpSpPr/>
              <p:nvPr/>
            </p:nvGrpSpPr>
            <p:grpSpPr>
              <a:xfrm>
                <a:off x="4614693" y="1003101"/>
                <a:ext cx="1430509" cy="1446990"/>
                <a:chOff x="4614693" y="1003101"/>
                <a:chExt cx="1430509" cy="1446990"/>
              </a:xfrm>
            </p:grpSpPr>
            <p:sp>
              <p:nvSpPr>
                <p:cNvPr id="65" name="Speech Bubble: Oval 64">
                  <a:extLst>
                    <a:ext uri="{FF2B5EF4-FFF2-40B4-BE49-F238E27FC236}">
                      <a16:creationId xmlns:a16="http://schemas.microsoft.com/office/drawing/2014/main" id="{25AF927C-15AE-4A4B-B4C9-C38565BC4F86}"/>
                    </a:ext>
                  </a:extLst>
                </p:cNvPr>
                <p:cNvSpPr/>
                <p:nvPr/>
              </p:nvSpPr>
              <p:spPr>
                <a:xfrm rot="18899013">
                  <a:off x="4606453" y="1011341"/>
                  <a:ext cx="1446990" cy="1430509"/>
                </a:xfrm>
                <a:prstGeom prst="wedgeEllipseCallout">
                  <a:avLst>
                    <a:gd name="adj1" fmla="val -20152"/>
                    <a:gd name="adj2" fmla="val 6011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B7FD5F7B-A5B5-4059-8D57-1CD65EA95A3B}"/>
                    </a:ext>
                  </a:extLst>
                </p:cNvPr>
                <p:cNvSpPr/>
                <p:nvPr/>
              </p:nvSpPr>
              <p:spPr>
                <a:xfrm rot="2358557">
                  <a:off x="4820040" y="1216686"/>
                  <a:ext cx="1019820" cy="10198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ublic Sans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7" name="Graphic 80" descr="New Wheelchair">
              <a:extLst>
                <a:ext uri="{FF2B5EF4-FFF2-40B4-BE49-F238E27FC236}">
                  <a16:creationId xmlns:a16="http://schemas.microsoft.com/office/drawing/2014/main" id="{8881DF12-165C-4126-8DCF-6881C4ADD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80560" y="693420"/>
              <a:ext cx="437515" cy="437515"/>
            </a:xfrm>
            <a:prstGeom prst="rect">
              <a:avLst/>
            </a:prstGeom>
          </p:spPr>
        </p:pic>
        <p:pic>
          <p:nvPicPr>
            <p:cNvPr id="8" name="Graphic 81" descr="New Wheelchair">
              <a:extLst>
                <a:ext uri="{FF2B5EF4-FFF2-40B4-BE49-F238E27FC236}">
                  <a16:creationId xmlns:a16="http://schemas.microsoft.com/office/drawing/2014/main" id="{A8034902-09F0-45BF-BA8B-20FC395EA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24500" y="937260"/>
              <a:ext cx="437515" cy="437515"/>
            </a:xfrm>
            <a:prstGeom prst="rect">
              <a:avLst/>
            </a:prstGeom>
          </p:spPr>
        </p:pic>
        <p:pic>
          <p:nvPicPr>
            <p:cNvPr id="9" name="Graphic 82" descr="New Wheelchair">
              <a:extLst>
                <a:ext uri="{FF2B5EF4-FFF2-40B4-BE49-F238E27FC236}">
                  <a16:creationId xmlns:a16="http://schemas.microsoft.com/office/drawing/2014/main" id="{7AEF4AE4-BBD0-4375-BDDF-BDE8771F8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47460" y="1600200"/>
              <a:ext cx="437515" cy="437515"/>
            </a:xfrm>
            <a:prstGeom prst="rect">
              <a:avLst/>
            </a:prstGeom>
          </p:spPr>
        </p:pic>
        <p:pic>
          <p:nvPicPr>
            <p:cNvPr id="10" name="Graphic 84" descr="Gavel">
              <a:extLst>
                <a:ext uri="{FF2B5EF4-FFF2-40B4-BE49-F238E27FC236}">
                  <a16:creationId xmlns:a16="http://schemas.microsoft.com/office/drawing/2014/main" id="{A88932C5-20AC-4DAE-81D9-A1430D551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850380" y="2567940"/>
              <a:ext cx="362585" cy="362585"/>
            </a:xfrm>
            <a:prstGeom prst="rect">
              <a:avLst/>
            </a:prstGeom>
          </p:spPr>
        </p:pic>
        <p:pic>
          <p:nvPicPr>
            <p:cNvPr id="11" name="Graphic 87" descr="Police">
              <a:extLst>
                <a:ext uri="{FF2B5EF4-FFF2-40B4-BE49-F238E27FC236}">
                  <a16:creationId xmlns:a16="http://schemas.microsoft.com/office/drawing/2014/main" id="{8B6D05C2-5AC2-414C-999B-1FA7F5DF9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819900" y="3634740"/>
              <a:ext cx="419100" cy="419100"/>
            </a:xfrm>
            <a:prstGeom prst="rect">
              <a:avLst/>
            </a:prstGeom>
          </p:spPr>
        </p:pic>
        <p:pic>
          <p:nvPicPr>
            <p:cNvPr id="12" name="Graphic 89" descr="Jail">
              <a:extLst>
                <a:ext uri="{FF2B5EF4-FFF2-40B4-BE49-F238E27FC236}">
                  <a16:creationId xmlns:a16="http://schemas.microsoft.com/office/drawing/2014/main" id="{875892EC-26B7-4B31-918E-7D74437EB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370320" y="4595328"/>
              <a:ext cx="402590" cy="402590"/>
            </a:xfrm>
            <a:prstGeom prst="rect">
              <a:avLst/>
            </a:prstGeom>
          </p:spPr>
        </p:pic>
        <p:pic>
          <p:nvPicPr>
            <p:cNvPr id="13" name="Graphic 91" descr="Medical">
              <a:extLst>
                <a:ext uri="{FF2B5EF4-FFF2-40B4-BE49-F238E27FC236}">
                  <a16:creationId xmlns:a16="http://schemas.microsoft.com/office/drawing/2014/main" id="{9B452F2C-58BB-43F5-9DCC-72939ED18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516412" y="5296368"/>
              <a:ext cx="420370" cy="420370"/>
            </a:xfrm>
            <a:prstGeom prst="rect">
              <a:avLst/>
            </a:prstGeom>
          </p:spPr>
        </p:pic>
        <p:pic>
          <p:nvPicPr>
            <p:cNvPr id="14" name="Graphic 94" descr="Ambulance">
              <a:extLst>
                <a:ext uri="{FF2B5EF4-FFF2-40B4-BE49-F238E27FC236}">
                  <a16:creationId xmlns:a16="http://schemas.microsoft.com/office/drawing/2014/main" id="{3BD36DC0-9766-479F-847F-A3B14E2B7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495800" y="5601637"/>
              <a:ext cx="408305" cy="408305"/>
            </a:xfrm>
            <a:prstGeom prst="rect">
              <a:avLst/>
            </a:prstGeom>
          </p:spPr>
        </p:pic>
        <p:pic>
          <p:nvPicPr>
            <p:cNvPr id="15" name="Graphic 96" descr="Contract">
              <a:extLst>
                <a:ext uri="{FF2B5EF4-FFF2-40B4-BE49-F238E27FC236}">
                  <a16:creationId xmlns:a16="http://schemas.microsoft.com/office/drawing/2014/main" id="{7DCED15F-1E93-47F0-A470-B9DCD016B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459246" y="5311842"/>
              <a:ext cx="396240" cy="396240"/>
            </a:xfrm>
            <a:prstGeom prst="rect">
              <a:avLst/>
            </a:prstGeom>
          </p:spPr>
        </p:pic>
        <p:pic>
          <p:nvPicPr>
            <p:cNvPr id="16" name="Graphic 98" descr="Call center">
              <a:extLst>
                <a:ext uri="{FF2B5EF4-FFF2-40B4-BE49-F238E27FC236}">
                  <a16:creationId xmlns:a16="http://schemas.microsoft.com/office/drawing/2014/main" id="{05084999-CB3A-48EC-A072-4B276631D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644140" y="4587240"/>
              <a:ext cx="385445" cy="385445"/>
            </a:xfrm>
            <a:prstGeom prst="rect">
              <a:avLst/>
            </a:prstGeom>
          </p:spPr>
        </p:pic>
        <p:pic>
          <p:nvPicPr>
            <p:cNvPr id="17" name="Graphic 100" descr="Suburban scene">
              <a:extLst>
                <a:ext uri="{FF2B5EF4-FFF2-40B4-BE49-F238E27FC236}">
                  <a16:creationId xmlns:a16="http://schemas.microsoft.com/office/drawing/2014/main" id="{ACBC87A5-B3AF-4F52-A715-C2765CAB9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186940" y="3604260"/>
              <a:ext cx="391160" cy="391160"/>
            </a:xfrm>
            <a:prstGeom prst="rect">
              <a:avLst/>
            </a:prstGeom>
          </p:spPr>
        </p:pic>
        <p:pic>
          <p:nvPicPr>
            <p:cNvPr id="18" name="Graphic 104" descr="Rainy scene">
              <a:extLst>
                <a:ext uri="{FF2B5EF4-FFF2-40B4-BE49-F238E27FC236}">
                  <a16:creationId xmlns:a16="http://schemas.microsoft.com/office/drawing/2014/main" id="{0953186F-DE03-4633-A92F-DA1BBF8D8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02180" y="2575560"/>
              <a:ext cx="346075" cy="346075"/>
            </a:xfrm>
            <a:prstGeom prst="rect">
              <a:avLst/>
            </a:prstGeom>
          </p:spPr>
        </p:pic>
        <p:pic>
          <p:nvPicPr>
            <p:cNvPr id="19" name="Graphic 106" descr="Medicine">
              <a:extLst>
                <a:ext uri="{FF2B5EF4-FFF2-40B4-BE49-F238E27FC236}">
                  <a16:creationId xmlns:a16="http://schemas.microsoft.com/office/drawing/2014/main" id="{206F47E1-5C45-414E-971A-3AAAD6012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489960" y="944880"/>
              <a:ext cx="396875" cy="396875"/>
            </a:xfrm>
            <a:prstGeom prst="rect">
              <a:avLst/>
            </a:prstGeom>
          </p:spPr>
        </p:pic>
        <p:pic>
          <p:nvPicPr>
            <p:cNvPr id="20" name="Graphic 108" descr="Stethoscope">
              <a:extLst>
                <a:ext uri="{FF2B5EF4-FFF2-40B4-BE49-F238E27FC236}">
                  <a16:creationId xmlns:a16="http://schemas.microsoft.com/office/drawing/2014/main" id="{96F3CC21-E999-4A67-A1F6-0439FE03A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644140" y="1607820"/>
              <a:ext cx="424180" cy="424180"/>
            </a:xfrm>
            <a:prstGeom prst="rect">
              <a:avLst/>
            </a:prstGeom>
          </p:spPr>
        </p:pic>
        <p:sp>
          <p:nvSpPr>
            <p:cNvPr id="21" name="TextBox 110">
              <a:extLst>
                <a:ext uri="{FF2B5EF4-FFF2-40B4-BE49-F238E27FC236}">
                  <a16:creationId xmlns:a16="http://schemas.microsoft.com/office/drawing/2014/main" id="{6831CF29-76E7-4B3D-AA91-B59AE9F56AB6}"/>
                </a:ext>
              </a:extLst>
            </p:cNvPr>
            <p:cNvSpPr txBox="1"/>
            <p:nvPr/>
          </p:nvSpPr>
          <p:spPr>
            <a:xfrm>
              <a:off x="4602329" y="30478"/>
              <a:ext cx="2202366" cy="56626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6C3F8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Disability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Insurance Scheme (NDIS)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13">
              <a:extLst>
                <a:ext uri="{FF2B5EF4-FFF2-40B4-BE49-F238E27FC236}">
                  <a16:creationId xmlns:a16="http://schemas.microsoft.com/office/drawing/2014/main" id="{68DA51D0-FCB2-4427-B481-23B423462203}"/>
                </a:ext>
              </a:extLst>
            </p:cNvPr>
            <p:cNvSpPr txBox="1"/>
            <p:nvPr/>
          </p:nvSpPr>
          <p:spPr>
            <a:xfrm>
              <a:off x="6118659" y="624808"/>
              <a:ext cx="2533601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AD84C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Disability Services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Minimum Data Set (DSNMDS)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114">
              <a:extLst>
                <a:ext uri="{FF2B5EF4-FFF2-40B4-BE49-F238E27FC236}">
                  <a16:creationId xmlns:a16="http://schemas.microsoft.com/office/drawing/2014/main" id="{3F3D4E76-D4AC-4269-9EB8-CE8697D20DF6}"/>
                </a:ext>
              </a:extLst>
            </p:cNvPr>
            <p:cNvSpPr txBox="1"/>
            <p:nvPr/>
          </p:nvSpPr>
          <p:spPr>
            <a:xfrm>
              <a:off x="6865369" y="1363908"/>
              <a:ext cx="3468471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784C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Department of Social Services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Data Over Multiple Individual Occurrences (DOMINO)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115">
              <a:extLst>
                <a:ext uri="{FF2B5EF4-FFF2-40B4-BE49-F238E27FC236}">
                  <a16:creationId xmlns:a16="http://schemas.microsoft.com/office/drawing/2014/main" id="{A67FD24B-D219-4429-8461-FBFF7B978F5C}"/>
                </a:ext>
              </a:extLst>
            </p:cNvPr>
            <p:cNvSpPr txBox="1"/>
            <p:nvPr/>
          </p:nvSpPr>
          <p:spPr>
            <a:xfrm>
              <a:off x="7440856" y="2499647"/>
              <a:ext cx="2357804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BOCSAR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Re-Offending Database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116">
              <a:extLst>
                <a:ext uri="{FF2B5EF4-FFF2-40B4-BE49-F238E27FC236}">
                  <a16:creationId xmlns:a16="http://schemas.microsoft.com/office/drawing/2014/main" id="{4264DFFE-9E1A-4DA1-87EC-0468DB1842B7}"/>
                </a:ext>
              </a:extLst>
            </p:cNvPr>
            <p:cNvSpPr txBox="1"/>
            <p:nvPr/>
          </p:nvSpPr>
          <p:spPr>
            <a:xfrm>
              <a:off x="7372167" y="3799341"/>
              <a:ext cx="3204417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Police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Computerised Operational Policing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System  (COPS)- victims extract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117">
              <a:extLst>
                <a:ext uri="{FF2B5EF4-FFF2-40B4-BE49-F238E27FC236}">
                  <a16:creationId xmlns:a16="http://schemas.microsoft.com/office/drawing/2014/main" id="{F5011D9E-452D-433F-8136-D3EAFDC58609}"/>
                </a:ext>
              </a:extLst>
            </p:cNvPr>
            <p:cNvSpPr txBox="1"/>
            <p:nvPr/>
          </p:nvSpPr>
          <p:spPr>
            <a:xfrm>
              <a:off x="6878330" y="4828676"/>
              <a:ext cx="2122399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Corrective Services NSW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custodial episodes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118">
              <a:extLst>
                <a:ext uri="{FF2B5EF4-FFF2-40B4-BE49-F238E27FC236}">
                  <a16:creationId xmlns:a16="http://schemas.microsoft.com/office/drawing/2014/main" id="{D37C573E-F055-44A5-B554-62FF1878BF70}"/>
                </a:ext>
              </a:extLst>
            </p:cNvPr>
            <p:cNvSpPr txBox="1"/>
            <p:nvPr/>
          </p:nvSpPr>
          <p:spPr>
            <a:xfrm>
              <a:off x="6041956" y="5672275"/>
              <a:ext cx="2122399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F3F1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Hospital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Morbidity Database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119">
              <a:extLst>
                <a:ext uri="{FF2B5EF4-FFF2-40B4-BE49-F238E27FC236}">
                  <a16:creationId xmlns:a16="http://schemas.microsoft.com/office/drawing/2014/main" id="{48F4D97D-2811-4C14-A127-9325FACDA415}"/>
                </a:ext>
              </a:extLst>
            </p:cNvPr>
            <p:cNvSpPr txBox="1"/>
            <p:nvPr/>
          </p:nvSpPr>
          <p:spPr>
            <a:xfrm>
              <a:off x="4609958" y="6209970"/>
              <a:ext cx="5362275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Non-admitted Patient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Emergency Department Care Database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120">
              <a:extLst>
                <a:ext uri="{FF2B5EF4-FFF2-40B4-BE49-F238E27FC236}">
                  <a16:creationId xmlns:a16="http://schemas.microsoft.com/office/drawing/2014/main" id="{F78492D3-AE82-45E0-B732-A61148763646}"/>
                </a:ext>
              </a:extLst>
            </p:cNvPr>
            <p:cNvSpPr txBox="1"/>
            <p:nvPr/>
          </p:nvSpPr>
          <p:spPr>
            <a:xfrm>
              <a:off x="2712635" y="5859524"/>
              <a:ext cx="1457507" cy="5662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170612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Death Index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121">
              <a:extLst>
                <a:ext uri="{FF2B5EF4-FFF2-40B4-BE49-F238E27FC236}">
                  <a16:creationId xmlns:a16="http://schemas.microsoft.com/office/drawing/2014/main" id="{67946D76-E6F9-4D41-8856-97927BDC9BD7}"/>
                </a:ext>
              </a:extLst>
            </p:cNvPr>
            <p:cNvSpPr txBox="1"/>
            <p:nvPr/>
          </p:nvSpPr>
          <p:spPr>
            <a:xfrm>
              <a:off x="1278878" y="4910275"/>
              <a:ext cx="1988167" cy="100087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FACS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child protection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and out-of-home care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122">
              <a:extLst>
                <a:ext uri="{FF2B5EF4-FFF2-40B4-BE49-F238E27FC236}">
                  <a16:creationId xmlns:a16="http://schemas.microsoft.com/office/drawing/2014/main" id="{789C81E1-3519-4DFE-9FBA-728C7E3F8B2E}"/>
                </a:ext>
              </a:extLst>
            </p:cNvPr>
            <p:cNvSpPr txBox="1"/>
            <p:nvPr/>
          </p:nvSpPr>
          <p:spPr>
            <a:xfrm>
              <a:off x="502399" y="3792604"/>
              <a:ext cx="1513185" cy="56626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11.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NSW FACS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social housing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123">
              <a:extLst>
                <a:ext uri="{FF2B5EF4-FFF2-40B4-BE49-F238E27FC236}">
                  <a16:creationId xmlns:a16="http://schemas.microsoft.com/office/drawing/2014/main" id="{94CFF070-8FFC-42F4-8884-2C37043AE4C3}"/>
                </a:ext>
              </a:extLst>
            </p:cNvPr>
            <p:cNvSpPr txBox="1"/>
            <p:nvPr/>
          </p:nvSpPr>
          <p:spPr>
            <a:xfrm>
              <a:off x="241318" y="2143539"/>
              <a:ext cx="5731510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4B18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Specialist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Homelessness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Services Collection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124">
              <a:extLst>
                <a:ext uri="{FF2B5EF4-FFF2-40B4-BE49-F238E27FC236}">
                  <a16:creationId xmlns:a16="http://schemas.microsoft.com/office/drawing/2014/main" id="{F2A46866-5DFB-456F-A9AE-C64BFFDCB3C0}"/>
                </a:ext>
              </a:extLst>
            </p:cNvPr>
            <p:cNvSpPr txBox="1"/>
            <p:nvPr/>
          </p:nvSpPr>
          <p:spPr>
            <a:xfrm>
              <a:off x="1437160" y="971962"/>
              <a:ext cx="1218458" cy="7835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8CBA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13.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Medicare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Benefits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Schedule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125">
              <a:extLst>
                <a:ext uri="{FF2B5EF4-FFF2-40B4-BE49-F238E27FC236}">
                  <a16:creationId xmlns:a16="http://schemas.microsoft.com/office/drawing/2014/main" id="{E4595240-3C72-4E0E-9267-7C565E79B245}"/>
                </a:ext>
              </a:extLst>
            </p:cNvPr>
            <p:cNvSpPr txBox="1"/>
            <p:nvPr/>
          </p:nvSpPr>
          <p:spPr>
            <a:xfrm>
              <a:off x="2686923" y="94762"/>
              <a:ext cx="1644042" cy="78356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237925" marR="0" lvl="0" indent="-304815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14. </a:t>
              </a: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Pharmaceutical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Benefits </a:t>
              </a:r>
              <a:b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AU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9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Scheme</a:t>
              </a:r>
              <a:endParaRPr kumimoji="0" lang="en-AU" sz="7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BCD15282-5BA3-4A98-A47B-43752066E830}"/>
              </a:ext>
            </a:extLst>
          </p:cNvPr>
          <p:cNvSpPr txBox="1"/>
          <p:nvPr/>
        </p:nvSpPr>
        <p:spPr>
          <a:xfrm>
            <a:off x="5216100" y="3204444"/>
            <a:ext cx="144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Data collections utilised in Justice test case </a:t>
            </a:r>
          </a:p>
        </p:txBody>
      </p:sp>
    </p:spTree>
    <p:extLst>
      <p:ext uri="{BB962C8B-B14F-4D97-AF65-F5344CB8AC3E}">
        <p14:creationId xmlns:p14="http://schemas.microsoft.com/office/powerpoint/2010/main" val="2733710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26EF3-A48F-4AE8-91E3-3B335C7AAA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1962" y="92370"/>
            <a:ext cx="9388075" cy="609600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AU" sz="2200" dirty="0"/>
              <a:t>Examples of conditions and disorders by disability type.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53561E3-4E8C-4330-89A4-70980B330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713" y="11359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7F2BD3-4C79-4D76-BA94-4CC4111A51EB}"/>
              </a:ext>
            </a:extLst>
          </p:cNvPr>
          <p:cNvGraphicFramePr>
            <a:graphicFrameLocks noGrp="1"/>
          </p:cNvGraphicFramePr>
          <p:nvPr/>
        </p:nvGraphicFramePr>
        <p:xfrm>
          <a:off x="2354132" y="1189966"/>
          <a:ext cx="7483734" cy="4430442"/>
        </p:xfrm>
        <a:graphic>
          <a:graphicData uri="http://schemas.openxmlformats.org/drawingml/2006/table">
            <a:tbl>
              <a:tblPr/>
              <a:tblGrid>
                <a:gridCol w="3039423">
                  <a:extLst>
                    <a:ext uri="{9D8B030D-6E8A-4147-A177-3AD203B41FA5}">
                      <a16:colId xmlns:a16="http://schemas.microsoft.com/office/drawing/2014/main" val="893684398"/>
                    </a:ext>
                  </a:extLst>
                </a:gridCol>
                <a:gridCol w="1481437">
                  <a:extLst>
                    <a:ext uri="{9D8B030D-6E8A-4147-A177-3AD203B41FA5}">
                      <a16:colId xmlns:a16="http://schemas.microsoft.com/office/drawing/2014/main" val="3131765399"/>
                    </a:ext>
                  </a:extLst>
                </a:gridCol>
                <a:gridCol w="1481437">
                  <a:extLst>
                    <a:ext uri="{9D8B030D-6E8A-4147-A177-3AD203B41FA5}">
                      <a16:colId xmlns:a16="http://schemas.microsoft.com/office/drawing/2014/main" val="3387652418"/>
                    </a:ext>
                  </a:extLst>
                </a:gridCol>
                <a:gridCol w="1481437">
                  <a:extLst>
                    <a:ext uri="{9D8B030D-6E8A-4147-A177-3AD203B41FA5}">
                      <a16:colId xmlns:a16="http://schemas.microsoft.com/office/drawing/2014/main" val="3803528928"/>
                    </a:ext>
                  </a:extLst>
                </a:gridCol>
              </a:tblGrid>
              <a:tr h="331801">
                <a:tc>
                  <a:txBody>
                    <a:bodyPr/>
                    <a:lstStyle/>
                    <a:p>
                      <a:pPr algn="l" fontAlgn="auto"/>
                      <a:r>
                        <a:rPr lang="en-AU" sz="800" b="1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</a:p>
                  </a:txBody>
                  <a:tcPr marL="75840" marR="75840" marT="37920" marB="37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n-US" sz="1500" b="1" i="0" cap="all" dirty="0">
                          <a:solidFill>
                            <a:srgbClr val="58595B"/>
                          </a:solidFill>
                          <a:effectLst/>
                          <a:latin typeface="Public Sans Thin" pitchFamily="2" charset="0"/>
                        </a:rPr>
                        <a:t>DISABILITY TYPE</a:t>
                      </a:r>
                      <a:r>
                        <a:rPr lang="en-US" sz="1500" b="1" i="0" dirty="0">
                          <a:solidFill>
                            <a:srgbClr val="F1F4F8"/>
                          </a:solidFill>
                          <a:effectLst/>
                          <a:latin typeface="Public Sans Thin" pitchFamily="2" charset="0"/>
                        </a:rPr>
                        <a:t>​</a:t>
                      </a:r>
                      <a:endParaRPr lang="en-US" sz="1500" b="1" i="0" dirty="0">
                        <a:solidFill>
                          <a:srgbClr val="F1F4F8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90376499"/>
                  </a:ext>
                </a:extLst>
              </a:tr>
              <a:tr h="530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cap="all" dirty="0">
                          <a:solidFill>
                            <a:srgbClr val="E7E6E6"/>
                          </a:solidFill>
                          <a:effectLst/>
                          <a:latin typeface="Public Sans Thin" pitchFamily="2" charset="0"/>
                        </a:rPr>
                        <a:t>CONDITION, DISORDER </a:t>
                      </a:r>
                      <a:r>
                        <a:rPr lang="en-US" sz="1500" b="1" i="0" dirty="0">
                          <a:solidFill>
                            <a:srgbClr val="E7E6E6"/>
                          </a:solidFill>
                          <a:effectLst/>
                          <a:latin typeface="Public Sans Thin" pitchFamily="2" charset="0"/>
                        </a:rPr>
                        <a:t>or</a:t>
                      </a:r>
                      <a:r>
                        <a:rPr lang="en-US" sz="1500" b="1" i="0" cap="all" dirty="0">
                          <a:solidFill>
                            <a:srgbClr val="E7E6E6"/>
                          </a:solidFill>
                          <a:effectLst/>
                          <a:latin typeface="Public Sans Thin" pitchFamily="2" charset="0"/>
                        </a:rPr>
                        <a:t> DISEASE</a:t>
                      </a:r>
                      <a:r>
                        <a:rPr lang="en-US" sz="1500" b="1" i="0" dirty="0">
                          <a:solidFill>
                            <a:srgbClr val="F1F4F8"/>
                          </a:solidFill>
                          <a:effectLst/>
                          <a:latin typeface="Public Sans Thin" pitchFamily="2" charset="0"/>
                        </a:rPr>
                        <a:t>​</a:t>
                      </a:r>
                      <a:endParaRPr lang="en-US" sz="1500" b="1" i="0" dirty="0">
                        <a:solidFill>
                          <a:srgbClr val="F1F4F8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71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cap="all" dirty="0">
                          <a:solidFill>
                            <a:srgbClr val="E7E6E6"/>
                          </a:solidFill>
                          <a:effectLst/>
                          <a:latin typeface="Public Sans" pitchFamily="2" charset="0"/>
                        </a:rPr>
                        <a:t>COGNITIVE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15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7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cap="all">
                          <a:solidFill>
                            <a:srgbClr val="E7E6E6"/>
                          </a:solidFill>
                          <a:effectLst/>
                          <a:latin typeface="Public Sans" pitchFamily="2" charset="0"/>
                        </a:rPr>
                        <a:t>PHYSICAL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cap="all">
                          <a:solidFill>
                            <a:srgbClr val="E7E6E6"/>
                          </a:solidFill>
                          <a:effectLst/>
                          <a:latin typeface="Public Sans" pitchFamily="2" charset="0"/>
                        </a:rPr>
                        <a:t>PSYCHOSOCIAL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C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232756"/>
                  </a:ext>
                </a:extLst>
              </a:tr>
              <a:tr h="252801">
                <a:tc>
                  <a:txBody>
                    <a:bodyPr/>
                    <a:lstStyle/>
                    <a:p>
                      <a:pPr algn="l" fontAlgn="base"/>
                      <a:r>
                        <a:rPr lang="en-AU" sz="1050" b="0" i="0" dirty="0">
                          <a:solidFill>
                            <a:srgbClr val="767171"/>
                          </a:solidFill>
                          <a:effectLst/>
                          <a:latin typeface="Public Sans" pitchFamily="2" charset="0"/>
                        </a:rPr>
                        <a:t>Intellectual Disability (mild to profound)</a:t>
                      </a:r>
                      <a:r>
                        <a:rPr lang="en-AU" sz="105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AU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dirty="0">
                          <a:solidFill>
                            <a:srgbClr val="FA5765"/>
                          </a:solidFill>
                          <a:effectLst/>
                          <a:latin typeface="Public Sans" pitchFamily="2" charset="0"/>
                        </a:rPr>
                        <a:t>⬤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15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75445"/>
                  </a:ext>
                </a:extLst>
              </a:tr>
              <a:tr h="25280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50" b="0" i="0">
                          <a:solidFill>
                            <a:srgbClr val="767171"/>
                          </a:solidFill>
                          <a:effectLst/>
                          <a:latin typeface="Public Sans" pitchFamily="2" charset="0"/>
                        </a:rPr>
                        <a:t>Traumatic brain injury</a:t>
                      </a:r>
                      <a:r>
                        <a:rPr lang="en-US" sz="105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dirty="0">
                          <a:solidFill>
                            <a:srgbClr val="FA5765"/>
                          </a:solidFill>
                          <a:effectLst/>
                          <a:latin typeface="Public Sans" pitchFamily="2" charset="0"/>
                        </a:rPr>
                        <a:t>⬤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15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645860"/>
                  </a:ext>
                </a:extLst>
              </a:tr>
              <a:tr h="25280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50" b="0" i="0">
                          <a:solidFill>
                            <a:srgbClr val="767171"/>
                          </a:solidFill>
                          <a:effectLst/>
                          <a:latin typeface="Public Sans" pitchFamily="2" charset="0"/>
                        </a:rPr>
                        <a:t>Autism</a:t>
                      </a:r>
                      <a:r>
                        <a:rPr lang="en-US" sz="105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dirty="0">
                          <a:solidFill>
                            <a:srgbClr val="FA5765"/>
                          </a:solidFill>
                          <a:effectLst/>
                          <a:latin typeface="Public Sans" pitchFamily="2" charset="0"/>
                        </a:rPr>
                        <a:t>⬤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15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979751"/>
                  </a:ext>
                </a:extLst>
              </a:tr>
              <a:tr h="25280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50" b="0" i="0">
                          <a:solidFill>
                            <a:srgbClr val="767171"/>
                          </a:solidFill>
                          <a:effectLst/>
                          <a:latin typeface="Public Sans" pitchFamily="2" charset="0"/>
                        </a:rPr>
                        <a:t>Fetal alcohol syndrome</a:t>
                      </a:r>
                      <a:r>
                        <a:rPr lang="en-US" sz="105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u="none" strike="noStrike">
                          <a:solidFill>
                            <a:srgbClr val="FA5765"/>
                          </a:solidFill>
                          <a:effectLst/>
                          <a:latin typeface="Public Sans" pitchFamily="2" charset="0"/>
                        </a:rPr>
                        <a:t>⬤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u="none" strike="noStrike">
                          <a:solidFill>
                            <a:srgbClr val="0194CA"/>
                          </a:solidFill>
                          <a:effectLst/>
                          <a:latin typeface="Public Sans" pitchFamily="2" charset="0"/>
                        </a:rPr>
                        <a:t>⬤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447473"/>
                  </a:ext>
                </a:extLst>
              </a:tr>
              <a:tr h="25280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50" b="0" i="0" dirty="0">
                          <a:solidFill>
                            <a:srgbClr val="767171"/>
                          </a:solidFill>
                          <a:effectLst/>
                          <a:latin typeface="Public Sans" pitchFamily="2" charset="0"/>
                        </a:rPr>
                        <a:t>Down syndrome</a:t>
                      </a:r>
                      <a:r>
                        <a:rPr lang="en-US" sz="105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u="none" strike="noStrike">
                          <a:solidFill>
                            <a:srgbClr val="FA5765"/>
                          </a:solidFill>
                          <a:effectLst/>
                          <a:latin typeface="Public Sans" pitchFamily="2" charset="0"/>
                        </a:rPr>
                        <a:t>⬤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u="none" strike="noStrike">
                          <a:solidFill>
                            <a:srgbClr val="0194CA"/>
                          </a:solidFill>
                          <a:effectLst/>
                          <a:latin typeface="Public Sans" pitchFamily="2" charset="0"/>
                        </a:rPr>
                        <a:t>⬤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315741"/>
                  </a:ext>
                </a:extLst>
              </a:tr>
              <a:tr h="25280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50" b="0" i="0" dirty="0">
                          <a:solidFill>
                            <a:srgbClr val="767171"/>
                          </a:solidFill>
                          <a:effectLst/>
                          <a:latin typeface="Public Sans" pitchFamily="2" charset="0"/>
                        </a:rPr>
                        <a:t>Cerebral palsy</a:t>
                      </a:r>
                      <a:r>
                        <a:rPr lang="en-US" sz="105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u="none" strike="noStrike">
                          <a:solidFill>
                            <a:srgbClr val="0194CA"/>
                          </a:solidFill>
                          <a:effectLst/>
                          <a:latin typeface="Public Sans" pitchFamily="2" charset="0"/>
                        </a:rPr>
                        <a:t>⬤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76383"/>
                  </a:ext>
                </a:extLst>
              </a:tr>
              <a:tr h="25280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50" b="0" i="0">
                          <a:solidFill>
                            <a:srgbClr val="767171"/>
                          </a:solidFill>
                          <a:effectLst/>
                          <a:latin typeface="Public Sans" pitchFamily="2" charset="0"/>
                        </a:rPr>
                        <a:t>Visual impairment (including blindness)</a:t>
                      </a:r>
                      <a:r>
                        <a:rPr lang="en-US" sz="105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u="none" strike="noStrike">
                          <a:solidFill>
                            <a:srgbClr val="0194CA"/>
                          </a:solidFill>
                          <a:effectLst/>
                          <a:latin typeface="Public Sans" pitchFamily="2" charset="0"/>
                        </a:rPr>
                        <a:t>⬤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817788"/>
                  </a:ext>
                </a:extLst>
              </a:tr>
              <a:tr h="25280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50" b="0" i="0" dirty="0">
                          <a:solidFill>
                            <a:srgbClr val="767171"/>
                          </a:solidFill>
                          <a:effectLst/>
                          <a:latin typeface="Public Sans" pitchFamily="2" charset="0"/>
                        </a:rPr>
                        <a:t>Hearing loss</a:t>
                      </a:r>
                      <a:r>
                        <a:rPr lang="en-US" sz="105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u="none" strike="noStrike">
                          <a:solidFill>
                            <a:srgbClr val="0194CA"/>
                          </a:solidFill>
                          <a:effectLst/>
                          <a:latin typeface="Public Sans" pitchFamily="2" charset="0"/>
                        </a:rPr>
                        <a:t>⬤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165775"/>
                  </a:ext>
                </a:extLst>
              </a:tr>
              <a:tr h="252801">
                <a:tc>
                  <a:txBody>
                    <a:bodyPr/>
                    <a:lstStyle/>
                    <a:p>
                      <a:pPr algn="l" fontAlgn="base"/>
                      <a:r>
                        <a:rPr lang="en-AU" sz="1050" b="0" i="0">
                          <a:solidFill>
                            <a:srgbClr val="767171"/>
                          </a:solidFill>
                          <a:effectLst/>
                          <a:latin typeface="Public Sans" pitchFamily="2" charset="0"/>
                        </a:rPr>
                        <a:t>Alcohol or other substance dependency</a:t>
                      </a:r>
                      <a:r>
                        <a:rPr lang="en-AU" sz="105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AU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u="none" strike="noStrike">
                          <a:solidFill>
                            <a:srgbClr val="85CC56"/>
                          </a:solidFill>
                          <a:effectLst/>
                          <a:latin typeface="Public Sans" pitchFamily="2" charset="0"/>
                        </a:rPr>
                        <a:t>⬤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156812"/>
                  </a:ext>
                </a:extLst>
              </a:tr>
              <a:tr h="25280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50" b="0" i="0" dirty="0">
                          <a:solidFill>
                            <a:srgbClr val="767171"/>
                          </a:solidFill>
                          <a:effectLst/>
                          <a:latin typeface="Public Sans" pitchFamily="2" charset="0"/>
                        </a:rPr>
                        <a:t>Schizophrenia</a:t>
                      </a:r>
                      <a:r>
                        <a:rPr lang="en-US" sz="105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u="none" strike="noStrike">
                          <a:solidFill>
                            <a:srgbClr val="85CC56"/>
                          </a:solidFill>
                          <a:effectLst/>
                          <a:latin typeface="Public Sans" pitchFamily="2" charset="0"/>
                        </a:rPr>
                        <a:t>⬤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133614"/>
                  </a:ext>
                </a:extLst>
              </a:tr>
              <a:tr h="25280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50" b="0" i="0">
                          <a:solidFill>
                            <a:srgbClr val="767171"/>
                          </a:solidFill>
                          <a:effectLst/>
                          <a:latin typeface="Public Sans" pitchFamily="2" charset="0"/>
                        </a:rPr>
                        <a:t>Bipolar affective disorder</a:t>
                      </a:r>
                      <a:r>
                        <a:rPr lang="en-US" sz="105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u="none" strike="noStrike">
                          <a:solidFill>
                            <a:srgbClr val="85CC56"/>
                          </a:solidFill>
                          <a:effectLst/>
                          <a:latin typeface="Public Sans" pitchFamily="2" charset="0"/>
                        </a:rPr>
                        <a:t>⬤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365634"/>
                  </a:ext>
                </a:extLst>
              </a:tr>
              <a:tr h="25280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50" b="0" i="0">
                          <a:solidFill>
                            <a:srgbClr val="767171"/>
                          </a:solidFill>
                          <a:effectLst/>
                          <a:latin typeface="Public Sans" pitchFamily="2" charset="0"/>
                        </a:rPr>
                        <a:t>Major depressive illness</a:t>
                      </a:r>
                      <a:r>
                        <a:rPr lang="en-US" sz="105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u="none" strike="noStrike">
                          <a:solidFill>
                            <a:srgbClr val="85CC56"/>
                          </a:solidFill>
                          <a:effectLst/>
                          <a:latin typeface="Public Sans" pitchFamily="2" charset="0"/>
                        </a:rPr>
                        <a:t>⬤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372701"/>
                  </a:ext>
                </a:extLst>
              </a:tr>
              <a:tr h="25280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50" b="0" i="0" dirty="0">
                          <a:solidFill>
                            <a:srgbClr val="767171"/>
                          </a:solidFill>
                          <a:effectLst/>
                          <a:latin typeface="Public Sans" pitchFamily="2" charset="0"/>
                        </a:rPr>
                        <a:t>Borderline personality disorder</a:t>
                      </a:r>
                      <a:r>
                        <a:rPr lang="en-US" sz="105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 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u="none" strike="noStrike">
                          <a:solidFill>
                            <a:srgbClr val="85CC56"/>
                          </a:solidFill>
                          <a:effectLst/>
                          <a:latin typeface="Public Sans" pitchFamily="2" charset="0"/>
                        </a:rPr>
                        <a:t>⬤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190006"/>
                  </a:ext>
                </a:extLst>
              </a:tr>
              <a:tr h="202241">
                <a:tc>
                  <a:txBody>
                    <a:bodyPr/>
                    <a:lstStyle/>
                    <a:p>
                      <a:pPr algn="l" fontAlgn="auto"/>
                      <a:r>
                        <a:rPr lang="en-AU" sz="700" b="0" i="0" dirty="0">
                          <a:solidFill>
                            <a:srgbClr val="767171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</a:p>
                  </a:txBody>
                  <a:tcPr marL="75840" marR="75840" marT="37920" marB="37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718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7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A576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7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94C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AU" sz="7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</a:p>
                  </a:txBody>
                  <a:tcPr marL="75840" marR="75840" marT="37920" marB="37920" anchor="ctr">
                    <a:lnL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CC5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211355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B5AA5366-B533-4F9F-A906-42A5FE08C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38" y="1785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53B152-953D-4732-BB8A-EC7F73001DEF}"/>
              </a:ext>
            </a:extLst>
          </p:cNvPr>
          <p:cNvSpPr txBox="1"/>
          <p:nvPr/>
        </p:nvSpPr>
        <p:spPr>
          <a:xfrm>
            <a:off x="3048000" y="32205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479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180A0B8-E072-40AE-96C2-B318EF462DB2}"/>
              </a:ext>
            </a:extLst>
          </p:cNvPr>
          <p:cNvSpPr txBox="1">
            <a:spLocks/>
          </p:cNvSpPr>
          <p:nvPr/>
        </p:nvSpPr>
        <p:spPr>
          <a:xfrm>
            <a:off x="1373709" y="27763"/>
            <a:ext cx="1020869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The linked dataset covers </a:t>
            </a:r>
            <a:r>
              <a:rPr kumimoji="0" lang="en-AU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2.8 million individuals: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34" name="Shadow">
            <a:extLst>
              <a:ext uri="{FF2B5EF4-FFF2-40B4-BE49-F238E27FC236}">
                <a16:creationId xmlns:a16="http://schemas.microsoft.com/office/drawing/2014/main" id="{C4ABAD81-699B-406F-A0E9-D90141965EEF}"/>
              </a:ext>
            </a:extLst>
          </p:cNvPr>
          <p:cNvSpPr/>
          <p:nvPr/>
        </p:nvSpPr>
        <p:spPr>
          <a:xfrm>
            <a:off x="4996634" y="5999305"/>
            <a:ext cx="4764304" cy="334552"/>
          </a:xfrm>
          <a:prstGeom prst="ellipse">
            <a:avLst/>
          </a:prstGeom>
          <a:solidFill>
            <a:srgbClr val="697186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F1F4F8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35" name="!! Venn 2.3M">
            <a:extLst>
              <a:ext uri="{FF2B5EF4-FFF2-40B4-BE49-F238E27FC236}">
                <a16:creationId xmlns:a16="http://schemas.microsoft.com/office/drawing/2014/main" id="{87FFC28A-75B6-41A7-8756-722183B99BCC}"/>
              </a:ext>
            </a:extLst>
          </p:cNvPr>
          <p:cNvSpPr>
            <a:spLocks noChangeAspect="1"/>
          </p:cNvSpPr>
          <p:nvPr/>
        </p:nvSpPr>
        <p:spPr>
          <a:xfrm>
            <a:off x="5430174" y="1231811"/>
            <a:ext cx="4270257" cy="4238928"/>
          </a:xfrm>
          <a:prstGeom prst="ellipse">
            <a:avLst/>
          </a:prstGeom>
          <a:gradFill>
            <a:gsLst>
              <a:gs pos="100000">
                <a:srgbClr val="0194CA">
                  <a:lumMod val="75000"/>
                </a:srgbClr>
              </a:gs>
              <a:gs pos="0">
                <a:srgbClr val="0194CA"/>
              </a:gs>
            </a:gsLst>
            <a:lin ang="2700000" scaled="1"/>
          </a:gradFill>
          <a:ln w="25400" cap="flat" cmpd="sng" algn="ctr">
            <a:noFill/>
            <a:prstDash val="solid"/>
            <a:miter lim="800000"/>
          </a:ln>
          <a:effectLst>
            <a:outerShdw blurRad="406400" sx="110000" sy="110000" algn="ctr" rotWithShape="0">
              <a:srgbClr val="F1F4F8">
                <a:lumMod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F1F4F8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36" name="!! Venn 132k">
            <a:extLst>
              <a:ext uri="{FF2B5EF4-FFF2-40B4-BE49-F238E27FC236}">
                <a16:creationId xmlns:a16="http://schemas.microsoft.com/office/drawing/2014/main" id="{A9EA0E49-6FD5-4631-A19B-BD49D514CCDD}"/>
              </a:ext>
            </a:extLst>
          </p:cNvPr>
          <p:cNvSpPr>
            <a:spLocks noChangeAspect="1"/>
          </p:cNvSpPr>
          <p:nvPr/>
        </p:nvSpPr>
        <p:spPr>
          <a:xfrm rot="286443">
            <a:off x="5416655" y="2138679"/>
            <a:ext cx="1298254" cy="2356258"/>
          </a:xfrm>
          <a:custGeom>
            <a:avLst/>
            <a:gdLst>
              <a:gd name="connsiteX0" fmla="*/ 331628 w 1346853"/>
              <a:gd name="connsiteY0" fmla="*/ 0 h 2082408"/>
              <a:gd name="connsiteX1" fmla="*/ 410426 w 1346853"/>
              <a:gd name="connsiteY1" fmla="*/ 3978 h 2082408"/>
              <a:gd name="connsiteX2" fmla="*/ 1346853 w 1346853"/>
              <a:gd name="connsiteY2" fmla="*/ 1041669 h 2082408"/>
              <a:gd name="connsiteX3" fmla="*/ 410426 w 1346853"/>
              <a:gd name="connsiteY3" fmla="*/ 2079360 h 2082408"/>
              <a:gd name="connsiteX4" fmla="*/ 350060 w 1346853"/>
              <a:gd name="connsiteY4" fmla="*/ 2082408 h 2082408"/>
              <a:gd name="connsiteX5" fmla="*/ 302299 w 1346853"/>
              <a:gd name="connsiteY5" fmla="*/ 2018538 h 2082408"/>
              <a:gd name="connsiteX6" fmla="*/ 0 w 1346853"/>
              <a:gd name="connsiteY6" fmla="*/ 1028879 h 2082408"/>
              <a:gd name="connsiteX7" fmla="*/ 302299 w 1346853"/>
              <a:gd name="connsiteY7" fmla="*/ 39220 h 20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6853" h="2082408">
                <a:moveTo>
                  <a:pt x="331628" y="0"/>
                </a:moveTo>
                <a:lnTo>
                  <a:pt x="410426" y="3978"/>
                </a:lnTo>
                <a:cubicBezTo>
                  <a:pt x="936403" y="57394"/>
                  <a:pt x="1346853" y="501599"/>
                  <a:pt x="1346853" y="1041669"/>
                </a:cubicBezTo>
                <a:cubicBezTo>
                  <a:pt x="1346853" y="1581739"/>
                  <a:pt x="936403" y="2025944"/>
                  <a:pt x="410426" y="2079360"/>
                </a:cubicBezTo>
                <a:lnTo>
                  <a:pt x="350060" y="2082408"/>
                </a:lnTo>
                <a:lnTo>
                  <a:pt x="302299" y="2018538"/>
                </a:lnTo>
                <a:cubicBezTo>
                  <a:pt x="111443" y="1736034"/>
                  <a:pt x="0" y="1395471"/>
                  <a:pt x="0" y="1028879"/>
                </a:cubicBezTo>
                <a:cubicBezTo>
                  <a:pt x="0" y="662287"/>
                  <a:pt x="111443" y="321724"/>
                  <a:pt x="302299" y="39220"/>
                </a:cubicBezTo>
                <a:close/>
              </a:path>
            </a:pathLst>
          </a:custGeom>
          <a:gradFill>
            <a:gsLst>
              <a:gs pos="100000">
                <a:srgbClr val="0194CA">
                  <a:lumMod val="50000"/>
                  <a:alpha val="70000"/>
                </a:srgbClr>
              </a:gs>
              <a:gs pos="0">
                <a:srgbClr val="0194CA">
                  <a:lumMod val="75000"/>
                  <a:alpha val="70000"/>
                </a:srgbClr>
              </a:gs>
            </a:gsLst>
            <a:lin ang="2400000" scaled="0"/>
          </a:gradFill>
          <a:ln w="73025" cap="flat" cmpd="sng" algn="ctr">
            <a:noFill/>
            <a:prstDash val="solid"/>
            <a:miter lim="800000"/>
          </a:ln>
          <a:effectLst>
            <a:innerShdw blurRad="88900" dist="63500">
              <a:srgbClr val="0194CA">
                <a:lumMod val="50000"/>
                <a:alpha val="94000"/>
              </a:srgbClr>
            </a:inn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F1F4F8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37" name="!! Venn 712k">
            <a:extLst>
              <a:ext uri="{FF2B5EF4-FFF2-40B4-BE49-F238E27FC236}">
                <a16:creationId xmlns:a16="http://schemas.microsoft.com/office/drawing/2014/main" id="{139B7F81-9CA1-4405-A1DF-07CE44C0BB85}"/>
              </a:ext>
            </a:extLst>
          </p:cNvPr>
          <p:cNvSpPr>
            <a:spLocks noChangeAspect="1"/>
          </p:cNvSpPr>
          <p:nvPr/>
        </p:nvSpPr>
        <p:spPr>
          <a:xfrm>
            <a:off x="4197242" y="2211504"/>
            <a:ext cx="2345986" cy="2328775"/>
          </a:xfrm>
          <a:prstGeom prst="ellipse">
            <a:avLst/>
          </a:prstGeom>
          <a:gradFill>
            <a:gsLst>
              <a:gs pos="77000">
                <a:srgbClr val="85CC56">
                  <a:lumMod val="75000"/>
                </a:srgbClr>
              </a:gs>
              <a:gs pos="27000">
                <a:srgbClr val="85CC56"/>
              </a:gs>
            </a:gsLst>
            <a:lin ang="2400000" scaled="0"/>
          </a:gradFill>
          <a:ln w="53975" cap="flat" cmpd="sng" algn="ctr">
            <a:noFill/>
            <a:prstDash val="solid"/>
            <a:miter lim="800000"/>
          </a:ln>
          <a:effectLst>
            <a:outerShdw blurRad="406400" sx="110000" sy="110000" algn="ctr" rotWithShape="0">
              <a:srgbClr val="F1F4F8">
                <a:lumMod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F1F4F8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grpSp>
        <p:nvGrpSpPr>
          <p:cNvPr id="38" name="!! Venn 230k">
            <a:extLst>
              <a:ext uri="{FF2B5EF4-FFF2-40B4-BE49-F238E27FC236}">
                <a16:creationId xmlns:a16="http://schemas.microsoft.com/office/drawing/2014/main" id="{0276BDBB-B4FC-4B2E-94F6-36D5204B592A}"/>
              </a:ext>
            </a:extLst>
          </p:cNvPr>
          <p:cNvGrpSpPr/>
          <p:nvPr/>
        </p:nvGrpSpPr>
        <p:grpSpPr>
          <a:xfrm>
            <a:off x="5453424" y="2269684"/>
            <a:ext cx="1083351" cy="2182193"/>
            <a:chOff x="4530508" y="2548175"/>
            <a:chExt cx="1083351" cy="218219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D2C1291-7222-42C8-A4EC-C763FFE03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0508" y="2548175"/>
              <a:ext cx="1083351" cy="2182193"/>
            </a:xfrm>
            <a:custGeom>
              <a:avLst/>
              <a:gdLst>
                <a:gd name="connsiteX0" fmla="*/ 173222 w 669863"/>
                <a:gd name="connsiteY0" fmla="*/ 0 h 1362973"/>
                <a:gd name="connsiteX1" fmla="*/ 227253 w 669863"/>
                <a:gd name="connsiteY1" fmla="*/ 16772 h 1362973"/>
                <a:gd name="connsiteX2" fmla="*/ 669863 w 669863"/>
                <a:gd name="connsiteY2" fmla="*/ 684516 h 1362973"/>
                <a:gd name="connsiteX3" fmla="*/ 227253 w 669863"/>
                <a:gd name="connsiteY3" fmla="*/ 1352260 h 1362973"/>
                <a:gd name="connsiteX4" fmla="*/ 192740 w 669863"/>
                <a:gd name="connsiteY4" fmla="*/ 1362973 h 1362973"/>
                <a:gd name="connsiteX5" fmla="*/ 165110 w 669863"/>
                <a:gd name="connsiteY5" fmla="*/ 1317492 h 1362973"/>
                <a:gd name="connsiteX6" fmla="*/ 0 w 669863"/>
                <a:gd name="connsiteY6" fmla="*/ 665422 h 1362973"/>
                <a:gd name="connsiteX7" fmla="*/ 165110 w 669863"/>
                <a:gd name="connsiteY7" fmla="*/ 13352 h 136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863" h="1362973">
                  <a:moveTo>
                    <a:pt x="173222" y="0"/>
                  </a:moveTo>
                  <a:lnTo>
                    <a:pt x="227253" y="16772"/>
                  </a:lnTo>
                  <a:cubicBezTo>
                    <a:pt x="487356" y="126787"/>
                    <a:pt x="669863" y="384338"/>
                    <a:pt x="669863" y="684516"/>
                  </a:cubicBezTo>
                  <a:cubicBezTo>
                    <a:pt x="669863" y="984694"/>
                    <a:pt x="487356" y="1242245"/>
                    <a:pt x="227253" y="1352260"/>
                  </a:cubicBezTo>
                  <a:lnTo>
                    <a:pt x="192740" y="1362973"/>
                  </a:lnTo>
                  <a:lnTo>
                    <a:pt x="165110" y="1317492"/>
                  </a:lnTo>
                  <a:cubicBezTo>
                    <a:pt x="59812" y="1123656"/>
                    <a:pt x="0" y="901524"/>
                    <a:pt x="0" y="665422"/>
                  </a:cubicBezTo>
                  <a:cubicBezTo>
                    <a:pt x="0" y="429320"/>
                    <a:pt x="59812" y="207188"/>
                    <a:pt x="165110" y="13352"/>
                  </a:cubicBezTo>
                  <a:close/>
                </a:path>
              </a:pathLst>
            </a:custGeom>
            <a:solidFill>
              <a:srgbClr val="F1F4F8">
                <a:lumMod val="75000"/>
              </a:srgbClr>
            </a:solidFill>
            <a:ln w="50800" cap="flat" cmpd="sng" algn="ctr">
              <a:noFill/>
              <a:prstDash val="solid"/>
              <a:miter lim="800000"/>
            </a:ln>
            <a:effectLst>
              <a:outerShdw blurRad="241300" sx="105000" sy="105000" algn="l" rotWithShape="0">
                <a:srgbClr val="0194CA">
                  <a:lumMod val="50000"/>
                  <a:alpha val="66000"/>
                </a:srgb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1F4F8"/>
                </a:solidFill>
                <a:effectLst/>
                <a:uLnTx/>
                <a:uFillTx/>
                <a:latin typeface="Public Sans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7A99337-9CAF-420F-B3A3-987EE58DEA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0508" y="2548175"/>
              <a:ext cx="1083351" cy="2182193"/>
            </a:xfrm>
            <a:custGeom>
              <a:avLst/>
              <a:gdLst>
                <a:gd name="connsiteX0" fmla="*/ 173222 w 669863"/>
                <a:gd name="connsiteY0" fmla="*/ 0 h 1362973"/>
                <a:gd name="connsiteX1" fmla="*/ 227253 w 669863"/>
                <a:gd name="connsiteY1" fmla="*/ 16772 h 1362973"/>
                <a:gd name="connsiteX2" fmla="*/ 669863 w 669863"/>
                <a:gd name="connsiteY2" fmla="*/ 684516 h 1362973"/>
                <a:gd name="connsiteX3" fmla="*/ 227253 w 669863"/>
                <a:gd name="connsiteY3" fmla="*/ 1352260 h 1362973"/>
                <a:gd name="connsiteX4" fmla="*/ 192740 w 669863"/>
                <a:gd name="connsiteY4" fmla="*/ 1362973 h 1362973"/>
                <a:gd name="connsiteX5" fmla="*/ 165110 w 669863"/>
                <a:gd name="connsiteY5" fmla="*/ 1317492 h 1362973"/>
                <a:gd name="connsiteX6" fmla="*/ 0 w 669863"/>
                <a:gd name="connsiteY6" fmla="*/ 665422 h 1362973"/>
                <a:gd name="connsiteX7" fmla="*/ 165110 w 669863"/>
                <a:gd name="connsiteY7" fmla="*/ 13352 h 136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863" h="1362973">
                  <a:moveTo>
                    <a:pt x="173222" y="0"/>
                  </a:moveTo>
                  <a:lnTo>
                    <a:pt x="227253" y="16772"/>
                  </a:lnTo>
                  <a:cubicBezTo>
                    <a:pt x="487356" y="126787"/>
                    <a:pt x="669863" y="384338"/>
                    <a:pt x="669863" y="684516"/>
                  </a:cubicBezTo>
                  <a:cubicBezTo>
                    <a:pt x="669863" y="984694"/>
                    <a:pt x="487356" y="1242245"/>
                    <a:pt x="227253" y="1352260"/>
                  </a:cubicBezTo>
                  <a:lnTo>
                    <a:pt x="192740" y="1362973"/>
                  </a:lnTo>
                  <a:lnTo>
                    <a:pt x="165110" y="1317492"/>
                  </a:lnTo>
                  <a:cubicBezTo>
                    <a:pt x="59812" y="1123656"/>
                    <a:pt x="0" y="901524"/>
                    <a:pt x="0" y="665422"/>
                  </a:cubicBezTo>
                  <a:cubicBezTo>
                    <a:pt x="0" y="429320"/>
                    <a:pt x="59812" y="207188"/>
                    <a:pt x="165110" y="13352"/>
                  </a:cubicBezTo>
                  <a:close/>
                </a:path>
              </a:pathLst>
            </a:custGeom>
            <a:solidFill>
              <a:srgbClr val="09BAB2">
                <a:lumMod val="50000"/>
              </a:srgbClr>
            </a:solidFill>
            <a:ln w="50800" cap="flat" cmpd="sng" algn="ctr">
              <a:noFill/>
              <a:prstDash val="solid"/>
              <a:miter lim="800000"/>
            </a:ln>
            <a:effectLst>
              <a:innerShdw blurRad="63500" dist="50800" dir="18900000">
                <a:srgbClr val="09BAB2">
                  <a:lumMod val="50000"/>
                  <a:alpha val="50000"/>
                </a:srgb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1F4F8"/>
                </a:solidFill>
                <a:effectLst/>
                <a:uLnTx/>
                <a:uFillTx/>
                <a:latin typeface="Public Sans"/>
                <a:ea typeface="+mn-ea"/>
                <a:cs typeface="+mn-cs"/>
              </a:endParaRPr>
            </a:p>
          </p:txBody>
        </p:sp>
      </p:grpSp>
      <p:sp>
        <p:nvSpPr>
          <p:cNvPr id="49" name="!! TextBox 2.3M">
            <a:extLst>
              <a:ext uri="{FF2B5EF4-FFF2-40B4-BE49-F238E27FC236}">
                <a16:creationId xmlns:a16="http://schemas.microsoft.com/office/drawing/2014/main" id="{3282A6C6-805F-4A05-9E7D-D1EF74A7D5C9}"/>
              </a:ext>
            </a:extLst>
          </p:cNvPr>
          <p:cNvSpPr txBox="1"/>
          <p:nvPr/>
        </p:nvSpPr>
        <p:spPr>
          <a:xfrm>
            <a:off x="6728601" y="2957757"/>
            <a:ext cx="3016250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1F4F8"/>
                </a:solidFill>
                <a:effectLst/>
                <a:uLnTx/>
                <a:uFillTx/>
                <a:latin typeface="Public Sans Black" pitchFamily="2" charset="0"/>
                <a:ea typeface="+mn-ea"/>
                <a:cs typeface="+mn-cs"/>
              </a:rPr>
              <a:t>2.3 million people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1F4F8"/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in contact with the justice system </a:t>
            </a:r>
            <a:b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1F4F8"/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1F4F8"/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(as victims and/or offenders)</a:t>
            </a:r>
          </a:p>
        </p:txBody>
      </p:sp>
      <p:sp>
        <p:nvSpPr>
          <p:cNvPr id="50" name="!! TextBox 712k">
            <a:extLst>
              <a:ext uri="{FF2B5EF4-FFF2-40B4-BE49-F238E27FC236}">
                <a16:creationId xmlns:a16="http://schemas.microsoft.com/office/drawing/2014/main" id="{CF193135-C71F-4CE6-ACF7-40C2B513F74A}"/>
              </a:ext>
            </a:extLst>
          </p:cNvPr>
          <p:cNvSpPr txBox="1"/>
          <p:nvPr/>
        </p:nvSpPr>
        <p:spPr>
          <a:xfrm>
            <a:off x="1896107" y="3010079"/>
            <a:ext cx="2209800" cy="670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85CC56"/>
                </a:solidFill>
                <a:effectLst/>
                <a:uLnTx/>
                <a:uFillTx/>
                <a:latin typeface="Public Sans Black" pitchFamily="2" charset="0"/>
                <a:ea typeface="+mn-ea"/>
                <a:cs typeface="+mn-cs"/>
              </a:rPr>
              <a:t>712,000 people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receiving disability </a:t>
            </a:r>
            <a:b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services or supports</a:t>
            </a:r>
          </a:p>
        </p:txBody>
      </p:sp>
      <p:sp>
        <p:nvSpPr>
          <p:cNvPr id="51" name="!! TextBox 230k">
            <a:extLst>
              <a:ext uri="{FF2B5EF4-FFF2-40B4-BE49-F238E27FC236}">
                <a16:creationId xmlns:a16="http://schemas.microsoft.com/office/drawing/2014/main" id="{0C509383-D738-4801-B4DD-ACA87C0CB7B8}"/>
              </a:ext>
            </a:extLst>
          </p:cNvPr>
          <p:cNvSpPr txBox="1"/>
          <p:nvPr/>
        </p:nvSpPr>
        <p:spPr>
          <a:xfrm>
            <a:off x="2445405" y="1570523"/>
            <a:ext cx="3414591" cy="65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9BAB2">
                    <a:lumMod val="50000"/>
                  </a:srgbClr>
                </a:solidFill>
                <a:effectLst/>
                <a:uLnTx/>
                <a:uFillTx/>
                <a:latin typeface="Public Sans Black" pitchFamily="2" charset="0"/>
                <a:ea typeface="+mn-ea"/>
                <a:cs typeface="+mn-cs"/>
              </a:rPr>
              <a:t>230,000 people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receiving disability services/supports </a:t>
            </a:r>
            <a:b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AND in contact with the justice system </a:t>
            </a:r>
          </a:p>
        </p:txBody>
      </p:sp>
      <p:sp>
        <p:nvSpPr>
          <p:cNvPr id="52" name="!! TextBox 132k">
            <a:extLst>
              <a:ext uri="{FF2B5EF4-FFF2-40B4-BE49-F238E27FC236}">
                <a16:creationId xmlns:a16="http://schemas.microsoft.com/office/drawing/2014/main" id="{FEDAE7B0-D5FA-4912-B495-D3B146BE67C4}"/>
              </a:ext>
            </a:extLst>
          </p:cNvPr>
          <p:cNvSpPr txBox="1"/>
          <p:nvPr/>
        </p:nvSpPr>
        <p:spPr>
          <a:xfrm>
            <a:off x="6421802" y="1750102"/>
            <a:ext cx="2623046" cy="102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194CA">
                    <a:lumMod val="20000"/>
                    <a:lumOff val="80000"/>
                  </a:srgbClr>
                </a:solidFill>
                <a:effectLst/>
                <a:uLnTx/>
                <a:uFillTx/>
                <a:latin typeface="Public Sans Black" pitchFamily="2" charset="0"/>
                <a:ea typeface="+mn-ea"/>
                <a:cs typeface="+mn-cs"/>
              </a:rPr>
              <a:t>132,000 people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194CA">
                    <a:lumMod val="20000"/>
                    <a:lumOff val="80000"/>
                  </a:srgb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with disability only identified in mainstream service systems, who were contact with the justice system</a:t>
            </a: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srgbClr val="0194CA">
                  <a:lumMod val="20000"/>
                  <a:lumOff val="80000"/>
                </a:srgbClr>
              </a:solidFill>
              <a:effectLst/>
              <a:uLnTx/>
              <a:uFillTx/>
              <a:latin typeface="Public Sans Light" pitchFamily="2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E65826-17E3-41F0-BD6D-70D8C4703F14}"/>
              </a:ext>
            </a:extLst>
          </p:cNvPr>
          <p:cNvCxnSpPr>
            <a:cxnSpLocks/>
          </p:cNvCxnSpPr>
          <p:nvPr/>
        </p:nvCxnSpPr>
        <p:spPr>
          <a:xfrm>
            <a:off x="5836985" y="1684020"/>
            <a:ext cx="0" cy="662827"/>
          </a:xfrm>
          <a:prstGeom prst="line">
            <a:avLst/>
          </a:prstGeom>
          <a:ln w="31750" cap="rnd">
            <a:solidFill>
              <a:srgbClr val="045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41A4E55-D7CC-4FC4-85A4-037E578C5707}"/>
              </a:ext>
            </a:extLst>
          </p:cNvPr>
          <p:cNvCxnSpPr>
            <a:cxnSpLocks/>
          </p:cNvCxnSpPr>
          <p:nvPr/>
        </p:nvCxnSpPr>
        <p:spPr>
          <a:xfrm>
            <a:off x="6421802" y="1882140"/>
            <a:ext cx="0" cy="561023"/>
          </a:xfrm>
          <a:prstGeom prst="line">
            <a:avLst/>
          </a:prstGeom>
          <a:ln w="31750" cap="rnd">
            <a:solidFill>
              <a:srgbClr val="2975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25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840C3-F6E1-4661-BC0A-65F768CC42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3709" y="27763"/>
            <a:ext cx="10294415" cy="609600"/>
          </a:xfrm>
        </p:spPr>
        <p:txBody>
          <a:bodyPr/>
          <a:lstStyle/>
          <a:p>
            <a:r>
              <a:rPr lang="en-AU" sz="2000" b="0" dirty="0"/>
              <a:t>The test case has produced four BOCSAR reports, with two already published </a:t>
            </a:r>
          </a:p>
          <a:p>
            <a:endParaRPr lang="en-AU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6882A-9139-4C18-BCD4-561342A88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662" y="863265"/>
            <a:ext cx="3700540" cy="52136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CB63EB-72C9-463A-A8C5-04F54DE0E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687" y="863264"/>
            <a:ext cx="3670099" cy="52136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021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EFD1DF66-D268-4EAC-AAA4-636097DF6E2C}"/>
              </a:ext>
            </a:extLst>
          </p:cNvPr>
          <p:cNvSpPr/>
          <p:nvPr/>
        </p:nvSpPr>
        <p:spPr>
          <a:xfrm>
            <a:off x="8143878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2F5597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9A9E1F14-75F7-47E2-BE78-5CF1A68B5831}"/>
              </a:ext>
            </a:extLst>
          </p:cNvPr>
          <p:cNvSpPr/>
          <p:nvPr/>
        </p:nvSpPr>
        <p:spPr>
          <a:xfrm>
            <a:off x="5800729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6B299D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3DCFBF9C-9ADC-492F-9AEC-CEFB17929E1F}"/>
              </a:ext>
            </a:extLst>
          </p:cNvPr>
          <p:cNvSpPr/>
          <p:nvPr/>
        </p:nvSpPr>
        <p:spPr>
          <a:xfrm>
            <a:off x="3432179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055A42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F998C286-8B9C-41DB-8FB8-C6FA96072A76}"/>
              </a:ext>
            </a:extLst>
          </p:cNvPr>
          <p:cNvSpPr/>
          <p:nvPr/>
        </p:nvSpPr>
        <p:spPr>
          <a:xfrm>
            <a:off x="1574800" y="1905000"/>
            <a:ext cx="3175000" cy="2679700"/>
          </a:xfrm>
          <a:prstGeom prst="homePlate">
            <a:avLst>
              <a:gd name="adj" fmla="val 28199"/>
            </a:avLst>
          </a:prstGeom>
          <a:solidFill>
            <a:srgbClr val="801A41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DA4AA-075D-4BEB-8958-449B9753CA10}"/>
              </a:ext>
            </a:extLst>
          </p:cNvPr>
          <p:cNvSpPr txBox="1"/>
          <p:nvPr/>
        </p:nvSpPr>
        <p:spPr>
          <a:xfrm>
            <a:off x="1610017" y="1949450"/>
            <a:ext cx="1779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BACKGROUND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B526A7-9CC0-4F90-8E2F-26364FA0D58F}"/>
              </a:ext>
            </a:extLst>
          </p:cNvPr>
          <p:cNvSpPr txBox="1"/>
          <p:nvPr/>
        </p:nvSpPr>
        <p:spPr>
          <a:xfrm>
            <a:off x="4222264" y="1949450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METHOD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3F6DE6-562E-4B50-B937-0453A3405065}"/>
              </a:ext>
            </a:extLst>
          </p:cNvPr>
          <p:cNvSpPr txBox="1"/>
          <p:nvPr/>
        </p:nvSpPr>
        <p:spPr>
          <a:xfrm>
            <a:off x="6590814" y="1943100"/>
            <a:ext cx="155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QUESTION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3F490-4575-49B5-B241-6CEFD771B2A7}"/>
              </a:ext>
            </a:extLst>
          </p:cNvPr>
          <p:cNvSpPr txBox="1"/>
          <p:nvPr/>
        </p:nvSpPr>
        <p:spPr>
          <a:xfrm>
            <a:off x="8939735" y="1949450"/>
            <a:ext cx="155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QUESTION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3EB2DE-B024-4B73-A99E-C7196069E3ED}"/>
              </a:ext>
            </a:extLst>
          </p:cNvPr>
          <p:cNvSpPr txBox="1"/>
          <p:nvPr/>
        </p:nvSpPr>
        <p:spPr>
          <a:xfrm>
            <a:off x="2071558" y="2783185"/>
            <a:ext cx="2047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What is the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National Disability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Data Asset Pilot?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C7C46A-8C32-4C84-BAA8-8DD9DBFFAB9B}"/>
              </a:ext>
            </a:extLst>
          </p:cNvPr>
          <p:cNvSpPr txBox="1"/>
          <p:nvPr/>
        </p:nvSpPr>
        <p:spPr>
          <a:xfrm>
            <a:off x="4934504" y="2789535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How did we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identify people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with disability?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3A21F0-A319-4558-A807-6F35294D4818}"/>
              </a:ext>
            </a:extLst>
          </p:cNvPr>
          <p:cNvSpPr txBox="1"/>
          <p:nvPr/>
        </p:nvSpPr>
        <p:spPr>
          <a:xfrm>
            <a:off x="7254937" y="2623827"/>
            <a:ext cx="20890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What are the </a:t>
            </a:r>
            <a:b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</a:b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adjusted offending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rates of people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with disability?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A69D4E-00B7-4300-B349-62D21BB10FE3}"/>
              </a:ext>
            </a:extLst>
          </p:cNvPr>
          <p:cNvSpPr txBox="1"/>
          <p:nvPr/>
        </p:nvSpPr>
        <p:spPr>
          <a:xfrm>
            <a:off x="9691995" y="2536963"/>
            <a:ext cx="17107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What are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the adjusted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victimisation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rates of people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with disability?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122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840C3-F6E1-4661-BC0A-65F768CC42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3709" y="27763"/>
            <a:ext cx="10294415" cy="609600"/>
          </a:xfrm>
        </p:spPr>
        <p:txBody>
          <a:bodyPr/>
          <a:lstStyle/>
          <a:p>
            <a:r>
              <a:rPr lang="en-AU" sz="2000" b="0" dirty="0"/>
              <a:t>The test case has produced four BOCSAR reports, with two already published </a:t>
            </a:r>
          </a:p>
          <a:p>
            <a:endParaRPr lang="en-AU" sz="20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6882A-9139-4C18-BCD4-561342A88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662" y="863265"/>
            <a:ext cx="3700540" cy="52136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CB63EB-72C9-463A-A8C5-04F54DE0E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687" y="863264"/>
            <a:ext cx="3670099" cy="52136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A1F757-56AF-47D4-9826-739850626719}"/>
              </a:ext>
            </a:extLst>
          </p:cNvPr>
          <p:cNvSpPr/>
          <p:nvPr/>
        </p:nvSpPr>
        <p:spPr>
          <a:xfrm>
            <a:off x="6562725" y="733425"/>
            <a:ext cx="4248150" cy="5562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617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840C3-F6E1-4661-BC0A-65F768CC42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3709" y="27763"/>
            <a:ext cx="10446815" cy="609600"/>
          </a:xfrm>
        </p:spPr>
        <p:txBody>
          <a:bodyPr/>
          <a:lstStyle/>
          <a:p>
            <a:r>
              <a:rPr lang="en-AU" sz="2000" b="0" dirty="0"/>
              <a:t>People with disability were identified through their contact with the three main disability services</a:t>
            </a:r>
          </a:p>
          <a:p>
            <a:endParaRPr lang="en-AU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6882A-9139-4C18-BCD4-561342A88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662" y="863265"/>
            <a:ext cx="3700540" cy="52136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BDDA73-94F3-47CE-B316-71BF0C660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80749"/>
            <a:ext cx="5713331" cy="37866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CE1DD44-F1E1-49F8-BC2D-9694F84DA319}"/>
              </a:ext>
            </a:extLst>
          </p:cNvPr>
          <p:cNvSpPr/>
          <p:nvPr/>
        </p:nvSpPr>
        <p:spPr>
          <a:xfrm>
            <a:off x="1847850" y="792749"/>
            <a:ext cx="4248150" cy="5562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573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840C3-F6E1-4661-BC0A-65F768CC42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3709" y="27763"/>
            <a:ext cx="10446815" cy="609600"/>
          </a:xfrm>
        </p:spPr>
        <p:txBody>
          <a:bodyPr/>
          <a:lstStyle/>
          <a:p>
            <a:r>
              <a:rPr lang="en-AU" sz="2000" b="0" dirty="0"/>
              <a:t>Offending and victimisation rates were age and sex standardised to avoid confounding by age and sex, and to improve comparability between 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6882A-9139-4C18-BCD4-561342A88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662" y="863265"/>
            <a:ext cx="3700540" cy="521368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40F4F8E-98B9-425A-892D-A45CE15BF221}"/>
              </a:ext>
            </a:extLst>
          </p:cNvPr>
          <p:cNvGraphicFramePr>
            <a:graphicFrameLocks/>
          </p:cNvGraphicFramePr>
          <p:nvPr/>
        </p:nvGraphicFramePr>
        <p:xfrm>
          <a:off x="6901915" y="794429"/>
          <a:ext cx="4099459" cy="181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3772BD1-EED9-4D41-95C0-6BA89553F273}"/>
              </a:ext>
            </a:extLst>
          </p:cNvPr>
          <p:cNvGraphicFramePr>
            <a:graphicFrameLocks/>
          </p:cNvGraphicFramePr>
          <p:nvPr/>
        </p:nvGraphicFramePr>
        <p:xfrm>
          <a:off x="6901916" y="2724102"/>
          <a:ext cx="4099459" cy="181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3E7DDE9-B6F6-45C3-ACCC-7888254E5BD3}"/>
              </a:ext>
            </a:extLst>
          </p:cNvPr>
          <p:cNvGraphicFramePr>
            <a:graphicFrameLocks/>
          </p:cNvGraphicFramePr>
          <p:nvPr/>
        </p:nvGraphicFramePr>
        <p:xfrm>
          <a:off x="6901914" y="4653775"/>
          <a:ext cx="4099459" cy="181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454A428-4467-4EF1-8414-8FB165176E2E}"/>
              </a:ext>
            </a:extLst>
          </p:cNvPr>
          <p:cNvSpPr/>
          <p:nvPr/>
        </p:nvSpPr>
        <p:spPr>
          <a:xfrm>
            <a:off x="1666875" y="794429"/>
            <a:ext cx="4248150" cy="5562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542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EFD1DF66-D268-4EAC-AAA4-636097DF6E2C}"/>
              </a:ext>
            </a:extLst>
          </p:cNvPr>
          <p:cNvSpPr/>
          <p:nvPr/>
        </p:nvSpPr>
        <p:spPr>
          <a:xfrm>
            <a:off x="8143878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2F5597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3F490-4575-49B5-B241-6CEFD771B2A7}"/>
              </a:ext>
            </a:extLst>
          </p:cNvPr>
          <p:cNvSpPr txBox="1"/>
          <p:nvPr/>
        </p:nvSpPr>
        <p:spPr>
          <a:xfrm>
            <a:off x="8939735" y="1949450"/>
            <a:ext cx="155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QUESTION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A69D4E-00B7-4300-B349-62D21BB10FE3}"/>
              </a:ext>
            </a:extLst>
          </p:cNvPr>
          <p:cNvSpPr txBox="1"/>
          <p:nvPr/>
        </p:nvSpPr>
        <p:spPr>
          <a:xfrm>
            <a:off x="9691995" y="2536963"/>
            <a:ext cx="17107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What are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the adjusted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victimisation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rates of people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with disability?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F22BD022-1B86-4425-8359-541D51644561}"/>
              </a:ext>
            </a:extLst>
          </p:cNvPr>
          <p:cNvSpPr/>
          <p:nvPr/>
        </p:nvSpPr>
        <p:spPr>
          <a:xfrm>
            <a:off x="8713694" y="1899531"/>
            <a:ext cx="3382670" cy="2679700"/>
          </a:xfrm>
          <a:prstGeom prst="homePlate">
            <a:avLst>
              <a:gd name="adj" fmla="val 28199"/>
            </a:avLst>
          </a:prstGeom>
          <a:solidFill>
            <a:schemeClr val="bg1">
              <a:alpha val="85000"/>
            </a:schemeClr>
          </a:solidFill>
          <a:ln w="1111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CF360504-EFBC-4676-A690-5B1B9A0B9D37}"/>
              </a:ext>
            </a:extLst>
          </p:cNvPr>
          <p:cNvSpPr/>
          <p:nvPr/>
        </p:nvSpPr>
        <p:spPr>
          <a:xfrm>
            <a:off x="5800729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6B299D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48BE7B6-324D-4CDA-806F-459B75DA5A06}"/>
              </a:ext>
            </a:extLst>
          </p:cNvPr>
          <p:cNvSpPr/>
          <p:nvPr/>
        </p:nvSpPr>
        <p:spPr>
          <a:xfrm>
            <a:off x="3432179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055A42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14A18849-2957-4076-83E6-207A3CF0372D}"/>
              </a:ext>
            </a:extLst>
          </p:cNvPr>
          <p:cNvSpPr/>
          <p:nvPr/>
        </p:nvSpPr>
        <p:spPr>
          <a:xfrm>
            <a:off x="1574800" y="1905000"/>
            <a:ext cx="3175000" cy="2679700"/>
          </a:xfrm>
          <a:prstGeom prst="homePlate">
            <a:avLst>
              <a:gd name="adj" fmla="val 28199"/>
            </a:avLst>
          </a:prstGeom>
          <a:solidFill>
            <a:srgbClr val="801A41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E3FB3B-3B21-49F2-8A7A-F348C4004D24}"/>
              </a:ext>
            </a:extLst>
          </p:cNvPr>
          <p:cNvSpPr txBox="1"/>
          <p:nvPr/>
        </p:nvSpPr>
        <p:spPr>
          <a:xfrm>
            <a:off x="1610017" y="1949450"/>
            <a:ext cx="1779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BACKGROUND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69E3FA-A2E3-4CBC-BCC9-0A703EB82544}"/>
              </a:ext>
            </a:extLst>
          </p:cNvPr>
          <p:cNvSpPr txBox="1"/>
          <p:nvPr/>
        </p:nvSpPr>
        <p:spPr>
          <a:xfrm>
            <a:off x="4222264" y="1949450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METHOD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6534CC-201A-4556-9FC5-0B169F69CBF9}"/>
              </a:ext>
            </a:extLst>
          </p:cNvPr>
          <p:cNvSpPr txBox="1"/>
          <p:nvPr/>
        </p:nvSpPr>
        <p:spPr>
          <a:xfrm>
            <a:off x="6590814" y="1943100"/>
            <a:ext cx="155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E55BD9-0FDA-4B26-88C5-4B47909C67B4}"/>
              </a:ext>
            </a:extLst>
          </p:cNvPr>
          <p:cNvSpPr txBox="1"/>
          <p:nvPr/>
        </p:nvSpPr>
        <p:spPr>
          <a:xfrm>
            <a:off x="2071558" y="2783185"/>
            <a:ext cx="2047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What is the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National Disability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Data Asset Pilot?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ED8BDA-33D6-4AB7-A6E4-652A6338FDC2}"/>
              </a:ext>
            </a:extLst>
          </p:cNvPr>
          <p:cNvSpPr txBox="1"/>
          <p:nvPr/>
        </p:nvSpPr>
        <p:spPr>
          <a:xfrm>
            <a:off x="4934504" y="2789535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How did we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identify people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with disability?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71C52B-C2C8-4E1E-B9FD-BFC684CAA648}"/>
              </a:ext>
            </a:extLst>
          </p:cNvPr>
          <p:cNvSpPr txBox="1"/>
          <p:nvPr/>
        </p:nvSpPr>
        <p:spPr>
          <a:xfrm>
            <a:off x="7254937" y="2623827"/>
            <a:ext cx="20890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What are the </a:t>
            </a:r>
            <a:b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</a:b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adjusted offending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rates of people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with disability?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3BB2589D-67C4-4608-AE45-ED573944C5DB}"/>
              </a:ext>
            </a:extLst>
          </p:cNvPr>
          <p:cNvSpPr/>
          <p:nvPr/>
        </p:nvSpPr>
        <p:spPr>
          <a:xfrm>
            <a:off x="1393343" y="1898650"/>
            <a:ext cx="5734536" cy="2679700"/>
          </a:xfrm>
          <a:prstGeom prst="homePlate">
            <a:avLst>
              <a:gd name="adj" fmla="val 28199"/>
            </a:avLst>
          </a:prstGeom>
          <a:solidFill>
            <a:schemeClr val="bg1">
              <a:alpha val="85000"/>
            </a:schemeClr>
          </a:solidFill>
          <a:ln w="1111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20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02C535-C67A-47E0-9CEF-0A505E6ADA1D}"/>
              </a:ext>
            </a:extLst>
          </p:cNvPr>
          <p:cNvSpPr txBox="1">
            <a:spLocks/>
          </p:cNvSpPr>
          <p:nvPr/>
        </p:nvSpPr>
        <p:spPr>
          <a:xfrm>
            <a:off x="1360263" y="96501"/>
            <a:ext cx="8679852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Age and sex standardised rates of offending: Any offence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8D2461-6F53-4EEF-AEEC-6D73EDD4DC23}"/>
              </a:ext>
            </a:extLst>
          </p:cNvPr>
          <p:cNvSpPr txBox="1">
            <a:spLocks/>
          </p:cNvSpPr>
          <p:nvPr/>
        </p:nvSpPr>
        <p:spPr>
          <a:xfrm>
            <a:off x="7501451" y="1741888"/>
            <a:ext cx="4523495" cy="3873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TREND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: ▼ Decreasing trend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18% reduction from 2009 to 2018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Body)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TREND DIFFERENCE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: ━ Stable difference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No statistically significant divergence between people with disability and the </a:t>
            </a: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</a:b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total population between 2009 and 2018</a:t>
            </a: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</a:b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Body)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AVERAGE DIFFERENCE: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▲ Higher rate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2.5x higher rate experienced by people with disability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Body)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AD4F003-3934-4C5A-BC44-2F0B28673C58}"/>
              </a:ext>
            </a:extLst>
          </p:cNvPr>
          <p:cNvGraphicFramePr/>
          <p:nvPr/>
        </p:nvGraphicFramePr>
        <p:xfrm>
          <a:off x="1298326" y="499610"/>
          <a:ext cx="5867405" cy="635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4424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02C535-C67A-47E0-9CEF-0A505E6ADA1D}"/>
              </a:ext>
            </a:extLst>
          </p:cNvPr>
          <p:cNvSpPr txBox="1">
            <a:spLocks/>
          </p:cNvSpPr>
          <p:nvPr/>
        </p:nvSpPr>
        <p:spPr>
          <a:xfrm>
            <a:off x="1360263" y="96501"/>
            <a:ext cx="8679852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Age and sex standardised rates of offending: Property offending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AD4F003-3934-4C5A-BC44-2F0B28673C58}"/>
              </a:ext>
            </a:extLst>
          </p:cNvPr>
          <p:cNvGraphicFramePr/>
          <p:nvPr/>
        </p:nvGraphicFramePr>
        <p:xfrm>
          <a:off x="1298326" y="499610"/>
          <a:ext cx="5867405" cy="635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9FEE658-C356-44AC-ABE9-BF9FD3C768E8}"/>
              </a:ext>
            </a:extLst>
          </p:cNvPr>
          <p:cNvSpPr txBox="1">
            <a:spLocks/>
          </p:cNvSpPr>
          <p:nvPr/>
        </p:nvSpPr>
        <p:spPr>
          <a:xfrm>
            <a:off x="7501451" y="1741888"/>
            <a:ext cx="4523495" cy="3873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TREND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: ▼ Decreasing trend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23% reduction from 2009 to 2018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Body)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TREND DIFFERENCE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: ━ Stable difference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No statistically significant divergence between people with disability and the </a:t>
            </a: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</a:b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total population between 2009 and 2018</a:t>
            </a: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</a:b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Body)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AVERAGE DIFFERENCE: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▲ Higher rate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3.3x higher rate experienced by people with disability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Body)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52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02C535-C67A-47E0-9CEF-0A505E6ADA1D}"/>
              </a:ext>
            </a:extLst>
          </p:cNvPr>
          <p:cNvSpPr txBox="1">
            <a:spLocks/>
          </p:cNvSpPr>
          <p:nvPr/>
        </p:nvSpPr>
        <p:spPr>
          <a:xfrm>
            <a:off x="1360263" y="96501"/>
            <a:ext cx="8679852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Age and sex standardised rates of offending: Violent offending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AD4F003-3934-4C5A-BC44-2F0B28673C58}"/>
              </a:ext>
            </a:extLst>
          </p:cNvPr>
          <p:cNvGraphicFramePr/>
          <p:nvPr/>
        </p:nvGraphicFramePr>
        <p:xfrm>
          <a:off x="1298326" y="499610"/>
          <a:ext cx="5867405" cy="635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0296E46-6E85-4939-B4A4-633998DC3904}"/>
              </a:ext>
            </a:extLst>
          </p:cNvPr>
          <p:cNvSpPr txBox="1">
            <a:spLocks/>
          </p:cNvSpPr>
          <p:nvPr/>
        </p:nvSpPr>
        <p:spPr>
          <a:xfrm>
            <a:off x="7501452" y="1741888"/>
            <a:ext cx="4482464" cy="3873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TREND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: ━ Stable trend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4% non-significant reduction from 2009 to 2018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Body)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TREND DIFFERENCE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: ━ Stable difference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No statistically significant divergence between people with disability and the </a:t>
            </a: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</a:b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total population between 2009 and 2018</a:t>
            </a: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</a:b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Body)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AVERAGE DIFFERENCE: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▲ Higher rate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3.2x higher rate experienced by people with disability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Body)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84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02C535-C67A-47E0-9CEF-0A505E6ADA1D}"/>
              </a:ext>
            </a:extLst>
          </p:cNvPr>
          <p:cNvSpPr txBox="1">
            <a:spLocks/>
          </p:cNvSpPr>
          <p:nvPr/>
        </p:nvSpPr>
        <p:spPr>
          <a:xfrm>
            <a:off x="1360262" y="96501"/>
            <a:ext cx="10298337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Age and sex standardised rates of offending: Domestic violence related offending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AD4F003-3934-4C5A-BC44-2F0B28673C58}"/>
              </a:ext>
            </a:extLst>
          </p:cNvPr>
          <p:cNvGraphicFramePr/>
          <p:nvPr/>
        </p:nvGraphicFramePr>
        <p:xfrm>
          <a:off x="1298326" y="499610"/>
          <a:ext cx="5867405" cy="635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BC6072C-E2D4-4EC1-ABB8-C9D5D48C865D}"/>
              </a:ext>
            </a:extLst>
          </p:cNvPr>
          <p:cNvSpPr txBox="1">
            <a:spLocks/>
          </p:cNvSpPr>
          <p:nvPr/>
        </p:nvSpPr>
        <p:spPr>
          <a:xfrm>
            <a:off x="7501452" y="1741888"/>
            <a:ext cx="4482464" cy="3873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TREND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: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▲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 Increasing trend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68% increase from 2009 to 2018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Body)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TREND DIFFERENCE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: ━ Stable difference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Statistically insignificant divergence between people with disability and the </a:t>
            </a: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</a:b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total population between 2009 and 2018</a:t>
            </a: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</a:b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Body)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AVERAGE DIFFERENCE: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▲ Higher rate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3.2x higher rate experienced by people with disability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Body)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58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EFD1DF66-D268-4EAC-AAA4-636097DF6E2C}"/>
              </a:ext>
            </a:extLst>
          </p:cNvPr>
          <p:cNvSpPr/>
          <p:nvPr/>
        </p:nvSpPr>
        <p:spPr>
          <a:xfrm>
            <a:off x="8143878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2F5597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3F490-4575-49B5-B241-6CEFD771B2A7}"/>
              </a:ext>
            </a:extLst>
          </p:cNvPr>
          <p:cNvSpPr txBox="1"/>
          <p:nvPr/>
        </p:nvSpPr>
        <p:spPr>
          <a:xfrm>
            <a:off x="8939735" y="1949450"/>
            <a:ext cx="155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QUESTION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A69D4E-00B7-4300-B349-62D21BB10FE3}"/>
              </a:ext>
            </a:extLst>
          </p:cNvPr>
          <p:cNvSpPr txBox="1"/>
          <p:nvPr/>
        </p:nvSpPr>
        <p:spPr>
          <a:xfrm>
            <a:off x="9691995" y="2536963"/>
            <a:ext cx="17107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What are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the adjusted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victimisation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rates of people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with disability?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CF360504-EFBC-4676-A690-5B1B9A0B9D37}"/>
              </a:ext>
            </a:extLst>
          </p:cNvPr>
          <p:cNvSpPr/>
          <p:nvPr/>
        </p:nvSpPr>
        <p:spPr>
          <a:xfrm>
            <a:off x="5800729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6B299D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48BE7B6-324D-4CDA-806F-459B75DA5A06}"/>
              </a:ext>
            </a:extLst>
          </p:cNvPr>
          <p:cNvSpPr/>
          <p:nvPr/>
        </p:nvSpPr>
        <p:spPr>
          <a:xfrm>
            <a:off x="3432179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055A42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14A18849-2957-4076-83E6-207A3CF0372D}"/>
              </a:ext>
            </a:extLst>
          </p:cNvPr>
          <p:cNvSpPr/>
          <p:nvPr/>
        </p:nvSpPr>
        <p:spPr>
          <a:xfrm>
            <a:off x="1574800" y="1905000"/>
            <a:ext cx="3175000" cy="2679700"/>
          </a:xfrm>
          <a:prstGeom prst="homePlate">
            <a:avLst>
              <a:gd name="adj" fmla="val 28199"/>
            </a:avLst>
          </a:prstGeom>
          <a:solidFill>
            <a:srgbClr val="801A41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E3FB3B-3B21-49F2-8A7A-F348C4004D24}"/>
              </a:ext>
            </a:extLst>
          </p:cNvPr>
          <p:cNvSpPr txBox="1"/>
          <p:nvPr/>
        </p:nvSpPr>
        <p:spPr>
          <a:xfrm>
            <a:off x="1610017" y="1949450"/>
            <a:ext cx="1779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BACKGROUND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69E3FA-A2E3-4CBC-BCC9-0A703EB82544}"/>
              </a:ext>
            </a:extLst>
          </p:cNvPr>
          <p:cNvSpPr txBox="1"/>
          <p:nvPr/>
        </p:nvSpPr>
        <p:spPr>
          <a:xfrm>
            <a:off x="4222264" y="1949450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METHOD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6534CC-201A-4556-9FC5-0B169F69CBF9}"/>
              </a:ext>
            </a:extLst>
          </p:cNvPr>
          <p:cNvSpPr txBox="1"/>
          <p:nvPr/>
        </p:nvSpPr>
        <p:spPr>
          <a:xfrm>
            <a:off x="6590814" y="1943100"/>
            <a:ext cx="155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E55BD9-0FDA-4B26-88C5-4B47909C67B4}"/>
              </a:ext>
            </a:extLst>
          </p:cNvPr>
          <p:cNvSpPr txBox="1"/>
          <p:nvPr/>
        </p:nvSpPr>
        <p:spPr>
          <a:xfrm>
            <a:off x="2071558" y="2783185"/>
            <a:ext cx="2047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What is the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National Disability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Data Asset Pilot?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ED8BDA-33D6-4AB7-A6E4-652A6338FDC2}"/>
              </a:ext>
            </a:extLst>
          </p:cNvPr>
          <p:cNvSpPr txBox="1"/>
          <p:nvPr/>
        </p:nvSpPr>
        <p:spPr>
          <a:xfrm>
            <a:off x="4934504" y="2789535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How did we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identify people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with disability?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71C52B-C2C8-4E1E-B9FD-BFC684CAA648}"/>
              </a:ext>
            </a:extLst>
          </p:cNvPr>
          <p:cNvSpPr txBox="1"/>
          <p:nvPr/>
        </p:nvSpPr>
        <p:spPr>
          <a:xfrm>
            <a:off x="7254937" y="2623827"/>
            <a:ext cx="20890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What are the </a:t>
            </a:r>
            <a:b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</a:b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adjusted offending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rates of people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with disability?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3BB2589D-67C4-4608-AE45-ED573944C5DB}"/>
              </a:ext>
            </a:extLst>
          </p:cNvPr>
          <p:cNvSpPr/>
          <p:nvPr/>
        </p:nvSpPr>
        <p:spPr>
          <a:xfrm>
            <a:off x="1393343" y="1898650"/>
            <a:ext cx="8103086" cy="2679700"/>
          </a:xfrm>
          <a:prstGeom prst="homePlate">
            <a:avLst>
              <a:gd name="adj" fmla="val 28199"/>
            </a:avLst>
          </a:prstGeom>
          <a:solidFill>
            <a:schemeClr val="bg1">
              <a:alpha val="85000"/>
            </a:schemeClr>
          </a:solidFill>
          <a:ln w="1111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837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02C535-C67A-47E0-9CEF-0A505E6ADA1D}"/>
              </a:ext>
            </a:extLst>
          </p:cNvPr>
          <p:cNvSpPr txBox="1">
            <a:spLocks/>
          </p:cNvSpPr>
          <p:nvPr/>
        </p:nvSpPr>
        <p:spPr>
          <a:xfrm>
            <a:off x="1360262" y="96501"/>
            <a:ext cx="10298337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Age and sex standardised rates of criminal victimisation: Any incident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AD4F003-3934-4C5A-BC44-2F0B28673C58}"/>
              </a:ext>
            </a:extLst>
          </p:cNvPr>
          <p:cNvGraphicFramePr/>
          <p:nvPr/>
        </p:nvGraphicFramePr>
        <p:xfrm>
          <a:off x="1298326" y="499610"/>
          <a:ext cx="5867405" cy="635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BC6072C-E2D4-4EC1-ABB8-C9D5D48C865D}"/>
              </a:ext>
            </a:extLst>
          </p:cNvPr>
          <p:cNvSpPr txBox="1">
            <a:spLocks/>
          </p:cNvSpPr>
          <p:nvPr/>
        </p:nvSpPr>
        <p:spPr>
          <a:xfrm>
            <a:off x="7501452" y="1741888"/>
            <a:ext cx="4482464" cy="3873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TREND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: ▼ Decreasing trend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18% decrease from 2009 to 2018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Body)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TREND DIFFERENCE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: ━ Stable difference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No statistically significant divergence between people with disability and the </a:t>
            </a: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</a:b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total population between 2009 and 2018</a:t>
            </a: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</a:b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Body)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AVERAGE DIFFERENCE: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▲ Higher rate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1.6x higher rate experienced by people with disability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Body)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8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EFD1DF66-D268-4EAC-AAA4-636097DF6E2C}"/>
              </a:ext>
            </a:extLst>
          </p:cNvPr>
          <p:cNvSpPr/>
          <p:nvPr/>
        </p:nvSpPr>
        <p:spPr>
          <a:xfrm>
            <a:off x="8143878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2F5597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9A9E1F14-75F7-47E2-BE78-5CF1A68B5831}"/>
              </a:ext>
            </a:extLst>
          </p:cNvPr>
          <p:cNvSpPr/>
          <p:nvPr/>
        </p:nvSpPr>
        <p:spPr>
          <a:xfrm>
            <a:off x="5800729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6B299D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3DCFBF9C-9ADC-492F-9AEC-CEFB17929E1F}"/>
              </a:ext>
            </a:extLst>
          </p:cNvPr>
          <p:cNvSpPr/>
          <p:nvPr/>
        </p:nvSpPr>
        <p:spPr>
          <a:xfrm>
            <a:off x="3432179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055A42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B526A7-9CC0-4F90-8E2F-26364FA0D58F}"/>
              </a:ext>
            </a:extLst>
          </p:cNvPr>
          <p:cNvSpPr txBox="1"/>
          <p:nvPr/>
        </p:nvSpPr>
        <p:spPr>
          <a:xfrm>
            <a:off x="4222264" y="1949450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METHOD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3F6DE6-562E-4B50-B937-0453A3405065}"/>
              </a:ext>
            </a:extLst>
          </p:cNvPr>
          <p:cNvSpPr txBox="1"/>
          <p:nvPr/>
        </p:nvSpPr>
        <p:spPr>
          <a:xfrm>
            <a:off x="6590814" y="1943100"/>
            <a:ext cx="155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QUESTION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3F490-4575-49B5-B241-6CEFD771B2A7}"/>
              </a:ext>
            </a:extLst>
          </p:cNvPr>
          <p:cNvSpPr txBox="1"/>
          <p:nvPr/>
        </p:nvSpPr>
        <p:spPr>
          <a:xfrm>
            <a:off x="8939735" y="1949450"/>
            <a:ext cx="155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QUESTION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C7C46A-8C32-4C84-BAA8-8DD9DBFFAB9B}"/>
              </a:ext>
            </a:extLst>
          </p:cNvPr>
          <p:cNvSpPr txBox="1"/>
          <p:nvPr/>
        </p:nvSpPr>
        <p:spPr>
          <a:xfrm>
            <a:off x="4934504" y="2789535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How did we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identify people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with disability?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3A21F0-A319-4558-A807-6F35294D4818}"/>
              </a:ext>
            </a:extLst>
          </p:cNvPr>
          <p:cNvSpPr txBox="1"/>
          <p:nvPr/>
        </p:nvSpPr>
        <p:spPr>
          <a:xfrm>
            <a:off x="7254937" y="2623827"/>
            <a:ext cx="20890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What are the </a:t>
            </a:r>
            <a:b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</a:b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adjusted offending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rates of people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with disability?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A69D4E-00B7-4300-B349-62D21BB10FE3}"/>
              </a:ext>
            </a:extLst>
          </p:cNvPr>
          <p:cNvSpPr txBox="1"/>
          <p:nvPr/>
        </p:nvSpPr>
        <p:spPr>
          <a:xfrm>
            <a:off x="9691995" y="2536963"/>
            <a:ext cx="17107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What are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the adjusted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victimisation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rates of people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with disability?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72E796-25BC-4D49-B3E5-4F3A44429C15}"/>
              </a:ext>
            </a:extLst>
          </p:cNvPr>
          <p:cNvSpPr/>
          <p:nvPr/>
        </p:nvSpPr>
        <p:spPr>
          <a:xfrm>
            <a:off x="3621757" y="1592845"/>
            <a:ext cx="8370218" cy="327443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1D63CD57-66FC-4916-85F4-EC665A2B78E9}"/>
              </a:ext>
            </a:extLst>
          </p:cNvPr>
          <p:cNvSpPr/>
          <p:nvPr/>
        </p:nvSpPr>
        <p:spPr>
          <a:xfrm>
            <a:off x="1574800" y="1905000"/>
            <a:ext cx="3175000" cy="2679700"/>
          </a:xfrm>
          <a:prstGeom prst="homePlate">
            <a:avLst>
              <a:gd name="adj" fmla="val 28199"/>
            </a:avLst>
          </a:prstGeom>
          <a:solidFill>
            <a:srgbClr val="801A41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7D184C-FE4A-41F5-85BE-D5CC4D2DE537}"/>
              </a:ext>
            </a:extLst>
          </p:cNvPr>
          <p:cNvSpPr txBox="1"/>
          <p:nvPr/>
        </p:nvSpPr>
        <p:spPr>
          <a:xfrm>
            <a:off x="1610017" y="1949450"/>
            <a:ext cx="1779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BACKGROUND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328B95-59DA-4FF6-BEF9-9D23F1039D41}"/>
              </a:ext>
            </a:extLst>
          </p:cNvPr>
          <p:cNvSpPr txBox="1"/>
          <p:nvPr/>
        </p:nvSpPr>
        <p:spPr>
          <a:xfrm>
            <a:off x="2071558" y="2783185"/>
            <a:ext cx="2047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What is the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National Disability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Data Asset Pilot? </a:t>
            </a:r>
          </a:p>
        </p:txBody>
      </p:sp>
    </p:spTree>
    <p:extLst>
      <p:ext uri="{BB962C8B-B14F-4D97-AF65-F5344CB8AC3E}">
        <p14:creationId xmlns:p14="http://schemas.microsoft.com/office/powerpoint/2010/main" val="2546138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02C535-C67A-47E0-9CEF-0A505E6ADA1D}"/>
              </a:ext>
            </a:extLst>
          </p:cNvPr>
          <p:cNvSpPr txBox="1">
            <a:spLocks/>
          </p:cNvSpPr>
          <p:nvPr/>
        </p:nvSpPr>
        <p:spPr>
          <a:xfrm>
            <a:off x="1360262" y="96501"/>
            <a:ext cx="10298337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Age and sex standardised rates of criminal victimisation: property incidents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AD4F003-3934-4C5A-BC44-2F0B28673C58}"/>
              </a:ext>
            </a:extLst>
          </p:cNvPr>
          <p:cNvGraphicFramePr/>
          <p:nvPr/>
        </p:nvGraphicFramePr>
        <p:xfrm>
          <a:off x="1298326" y="499610"/>
          <a:ext cx="5867405" cy="635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BC6072C-E2D4-4EC1-ABB8-C9D5D48C865D}"/>
              </a:ext>
            </a:extLst>
          </p:cNvPr>
          <p:cNvSpPr txBox="1">
            <a:spLocks/>
          </p:cNvSpPr>
          <p:nvPr/>
        </p:nvSpPr>
        <p:spPr>
          <a:xfrm>
            <a:off x="7501452" y="1741888"/>
            <a:ext cx="4614348" cy="3873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TREND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: ▼ Decreasing trend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18% decrease from 2009 to 2018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Body)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TREND DIFFERENCE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: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▲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Increasing difference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Statistically significant divergence </a:t>
            </a: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</a:b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between people with disability and the </a:t>
            </a: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</a:b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total population between 2009 and 2018</a:t>
            </a: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</a:b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Body)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AVERAGE DIFFERENCE: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▲ Higher rate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1.2x higher rate experienced by people with disability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Body)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83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02C535-C67A-47E0-9CEF-0A505E6ADA1D}"/>
              </a:ext>
            </a:extLst>
          </p:cNvPr>
          <p:cNvSpPr txBox="1">
            <a:spLocks/>
          </p:cNvSpPr>
          <p:nvPr/>
        </p:nvSpPr>
        <p:spPr>
          <a:xfrm>
            <a:off x="1360262" y="96501"/>
            <a:ext cx="10298337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Age and sex standardised rates of criminal victimisation: violent incidents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AD4F003-3934-4C5A-BC44-2F0B28673C58}"/>
              </a:ext>
            </a:extLst>
          </p:cNvPr>
          <p:cNvGraphicFramePr/>
          <p:nvPr/>
        </p:nvGraphicFramePr>
        <p:xfrm>
          <a:off x="1298326" y="499610"/>
          <a:ext cx="5867405" cy="635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BC6072C-E2D4-4EC1-ABB8-C9D5D48C865D}"/>
              </a:ext>
            </a:extLst>
          </p:cNvPr>
          <p:cNvSpPr txBox="1">
            <a:spLocks/>
          </p:cNvSpPr>
          <p:nvPr/>
        </p:nvSpPr>
        <p:spPr>
          <a:xfrm>
            <a:off x="7501452" y="1741888"/>
            <a:ext cx="4482464" cy="3873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TREND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: ▼ Decreasing trend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17% decrease from 2009 to 2018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Body)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TREND DIFFERENCE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: ━ Stable difference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No statistically significant divergence between people with disability and the </a:t>
            </a: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</a:b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total population between 2009 and 2018</a:t>
            </a: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</a:b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Body)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AVERAGE DIFFERENCE: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▲ Higher rate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2.6x higher rate experienced by people with disability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Body)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35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02C535-C67A-47E0-9CEF-0A505E6ADA1D}"/>
              </a:ext>
            </a:extLst>
          </p:cNvPr>
          <p:cNvSpPr txBox="1">
            <a:spLocks/>
          </p:cNvSpPr>
          <p:nvPr/>
        </p:nvSpPr>
        <p:spPr>
          <a:xfrm>
            <a:off x="1360262" y="96501"/>
            <a:ext cx="10623654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Age and sex standardised rates of criminal victimisation: domestic violence related incidents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AD4F003-3934-4C5A-BC44-2F0B28673C58}"/>
              </a:ext>
            </a:extLst>
          </p:cNvPr>
          <p:cNvGraphicFramePr/>
          <p:nvPr/>
        </p:nvGraphicFramePr>
        <p:xfrm>
          <a:off x="1298326" y="499610"/>
          <a:ext cx="5867405" cy="635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BC6072C-E2D4-4EC1-ABB8-C9D5D48C865D}"/>
              </a:ext>
            </a:extLst>
          </p:cNvPr>
          <p:cNvSpPr txBox="1">
            <a:spLocks/>
          </p:cNvSpPr>
          <p:nvPr/>
        </p:nvSpPr>
        <p:spPr>
          <a:xfrm>
            <a:off x="7501452" y="1741888"/>
            <a:ext cx="4482464" cy="3873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TREND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: ▼ ━ Stable trend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1% non-significant reduction from 2009 to 2018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TREND DIFFERENCE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: ━ Stable difference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No statistically significant divergence between people with disability and the </a:t>
            </a: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</a:b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  <a:t>total population between 2009 and 2018</a:t>
            </a: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Arial" panose="020B0604020202020204" pitchFamily="34" charset="0"/>
              </a:rPr>
            </a:b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Body)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AVERAGE DIFFERENCE: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▲ Higher rate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(Body)"/>
                <a:ea typeface="+mn-ea"/>
                <a:cs typeface="+mn-cs"/>
              </a:rPr>
              <a:t>2.7x higher rate experienced by people with disability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Body)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83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EFD1DF66-D268-4EAC-AAA4-636097DF6E2C}"/>
              </a:ext>
            </a:extLst>
          </p:cNvPr>
          <p:cNvSpPr/>
          <p:nvPr/>
        </p:nvSpPr>
        <p:spPr>
          <a:xfrm>
            <a:off x="8143878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2F5597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3F490-4575-49B5-B241-6CEFD771B2A7}"/>
              </a:ext>
            </a:extLst>
          </p:cNvPr>
          <p:cNvSpPr txBox="1"/>
          <p:nvPr/>
        </p:nvSpPr>
        <p:spPr>
          <a:xfrm>
            <a:off x="8939735" y="1949450"/>
            <a:ext cx="155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QUESTION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A69D4E-00B7-4300-B349-62D21BB10FE3}"/>
              </a:ext>
            </a:extLst>
          </p:cNvPr>
          <p:cNvSpPr txBox="1"/>
          <p:nvPr/>
        </p:nvSpPr>
        <p:spPr>
          <a:xfrm>
            <a:off x="9691995" y="2536963"/>
            <a:ext cx="17107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What are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the adjusted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victimisation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rates of people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with disability?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CF360504-EFBC-4676-A690-5B1B9A0B9D37}"/>
              </a:ext>
            </a:extLst>
          </p:cNvPr>
          <p:cNvSpPr/>
          <p:nvPr/>
        </p:nvSpPr>
        <p:spPr>
          <a:xfrm>
            <a:off x="5800729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6B299D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48BE7B6-324D-4CDA-806F-459B75DA5A06}"/>
              </a:ext>
            </a:extLst>
          </p:cNvPr>
          <p:cNvSpPr/>
          <p:nvPr/>
        </p:nvSpPr>
        <p:spPr>
          <a:xfrm>
            <a:off x="3432179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055A42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14A18849-2957-4076-83E6-207A3CF0372D}"/>
              </a:ext>
            </a:extLst>
          </p:cNvPr>
          <p:cNvSpPr/>
          <p:nvPr/>
        </p:nvSpPr>
        <p:spPr>
          <a:xfrm>
            <a:off x="1574800" y="1905000"/>
            <a:ext cx="3175000" cy="2679700"/>
          </a:xfrm>
          <a:prstGeom prst="homePlate">
            <a:avLst>
              <a:gd name="adj" fmla="val 28199"/>
            </a:avLst>
          </a:prstGeom>
          <a:solidFill>
            <a:srgbClr val="801A41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E3FB3B-3B21-49F2-8A7A-F348C4004D24}"/>
              </a:ext>
            </a:extLst>
          </p:cNvPr>
          <p:cNvSpPr txBox="1"/>
          <p:nvPr/>
        </p:nvSpPr>
        <p:spPr>
          <a:xfrm>
            <a:off x="1610017" y="1949450"/>
            <a:ext cx="1779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BACKGROUND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69E3FA-A2E3-4CBC-BCC9-0A703EB82544}"/>
              </a:ext>
            </a:extLst>
          </p:cNvPr>
          <p:cNvSpPr txBox="1"/>
          <p:nvPr/>
        </p:nvSpPr>
        <p:spPr>
          <a:xfrm>
            <a:off x="4222264" y="1949450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METHOD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6534CC-201A-4556-9FC5-0B169F69CBF9}"/>
              </a:ext>
            </a:extLst>
          </p:cNvPr>
          <p:cNvSpPr txBox="1"/>
          <p:nvPr/>
        </p:nvSpPr>
        <p:spPr>
          <a:xfrm>
            <a:off x="6590814" y="1943100"/>
            <a:ext cx="155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E55BD9-0FDA-4B26-88C5-4B47909C67B4}"/>
              </a:ext>
            </a:extLst>
          </p:cNvPr>
          <p:cNvSpPr txBox="1"/>
          <p:nvPr/>
        </p:nvSpPr>
        <p:spPr>
          <a:xfrm>
            <a:off x="2071558" y="2783185"/>
            <a:ext cx="2047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What is the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National Disability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Data Asset Pilot?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ED8BDA-33D6-4AB7-A6E4-652A6338FDC2}"/>
              </a:ext>
            </a:extLst>
          </p:cNvPr>
          <p:cNvSpPr txBox="1"/>
          <p:nvPr/>
        </p:nvSpPr>
        <p:spPr>
          <a:xfrm>
            <a:off x="4934504" y="2789535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How did we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identify people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with disability?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71C52B-C2C8-4E1E-B9FD-BFC684CAA648}"/>
              </a:ext>
            </a:extLst>
          </p:cNvPr>
          <p:cNvSpPr txBox="1"/>
          <p:nvPr/>
        </p:nvSpPr>
        <p:spPr>
          <a:xfrm>
            <a:off x="7254937" y="2623827"/>
            <a:ext cx="20890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What are the </a:t>
            </a:r>
            <a:b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</a:b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adjusted offending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rates of people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with disability?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3BB2589D-67C4-4608-AE45-ED573944C5DB}"/>
              </a:ext>
            </a:extLst>
          </p:cNvPr>
          <p:cNvSpPr/>
          <p:nvPr/>
        </p:nvSpPr>
        <p:spPr>
          <a:xfrm>
            <a:off x="1393342" y="1898650"/>
            <a:ext cx="10703407" cy="2679700"/>
          </a:xfrm>
          <a:prstGeom prst="homePlate">
            <a:avLst>
              <a:gd name="adj" fmla="val 28199"/>
            </a:avLst>
          </a:prstGeom>
          <a:solidFill>
            <a:schemeClr val="bg1">
              <a:alpha val="85000"/>
            </a:schemeClr>
          </a:solidFill>
          <a:ln w="1111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761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A27CA401-DE9D-4D43-9B40-591D82BC15DF}"/>
              </a:ext>
            </a:extLst>
          </p:cNvPr>
          <p:cNvGraphicFramePr>
            <a:graphicFrameLocks noGrp="1"/>
          </p:cNvGraphicFramePr>
          <p:nvPr/>
        </p:nvGraphicFramePr>
        <p:xfrm>
          <a:off x="1373710" y="1028700"/>
          <a:ext cx="10280894" cy="4593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621">
                  <a:extLst>
                    <a:ext uri="{9D8B030D-6E8A-4147-A177-3AD203B41FA5}">
                      <a16:colId xmlns:a16="http://schemas.microsoft.com/office/drawing/2014/main" val="3491545936"/>
                    </a:ext>
                  </a:extLst>
                </a:gridCol>
                <a:gridCol w="1488778">
                  <a:extLst>
                    <a:ext uri="{9D8B030D-6E8A-4147-A177-3AD203B41FA5}">
                      <a16:colId xmlns:a16="http://schemas.microsoft.com/office/drawing/2014/main" val="867886275"/>
                    </a:ext>
                  </a:extLst>
                </a:gridCol>
                <a:gridCol w="1468699">
                  <a:extLst>
                    <a:ext uri="{9D8B030D-6E8A-4147-A177-3AD203B41FA5}">
                      <a16:colId xmlns:a16="http://schemas.microsoft.com/office/drawing/2014/main" val="4052430928"/>
                    </a:ext>
                  </a:extLst>
                </a:gridCol>
                <a:gridCol w="1468699">
                  <a:extLst>
                    <a:ext uri="{9D8B030D-6E8A-4147-A177-3AD203B41FA5}">
                      <a16:colId xmlns:a16="http://schemas.microsoft.com/office/drawing/2014/main" val="2729906223"/>
                    </a:ext>
                  </a:extLst>
                </a:gridCol>
                <a:gridCol w="1468699">
                  <a:extLst>
                    <a:ext uri="{9D8B030D-6E8A-4147-A177-3AD203B41FA5}">
                      <a16:colId xmlns:a16="http://schemas.microsoft.com/office/drawing/2014/main" val="2940908465"/>
                    </a:ext>
                  </a:extLst>
                </a:gridCol>
                <a:gridCol w="1468699">
                  <a:extLst>
                    <a:ext uri="{9D8B030D-6E8A-4147-A177-3AD203B41FA5}">
                      <a16:colId xmlns:a16="http://schemas.microsoft.com/office/drawing/2014/main" val="1599226178"/>
                    </a:ext>
                  </a:extLst>
                </a:gridCol>
                <a:gridCol w="1468699">
                  <a:extLst>
                    <a:ext uri="{9D8B030D-6E8A-4147-A177-3AD203B41FA5}">
                      <a16:colId xmlns:a16="http://schemas.microsoft.com/office/drawing/2014/main" val="1834457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b="1" i="0" dirty="0">
                          <a:solidFill>
                            <a:srgbClr val="FFFFFF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QUESTION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3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</a:rPr>
                        <a:t>What are the adjusted offending rates of people with disability?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B29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QUESTION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3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</a:rPr>
                        <a:t>What are the adjusted victimisation rates of people with disability?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782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b="0" i="0" dirty="0">
                          <a:solidFill>
                            <a:schemeClr val="bg1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Public Sans" pitchFamily="2" charset="0"/>
                        </a:rPr>
                        <a:t>Incident or  offence type</a:t>
                      </a:r>
                      <a:endParaRPr lang="en-US" b="0" i="0" dirty="0">
                        <a:solidFill>
                          <a:schemeClr val="bg1"/>
                        </a:solidFill>
                        <a:effectLst/>
                        <a:latin typeface="Public Sans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600" b="0" i="0" dirty="0">
                          <a:solidFill>
                            <a:schemeClr val="bg1"/>
                          </a:solidFill>
                          <a:effectLst/>
                          <a:latin typeface="Public Sans" pitchFamily="2" charset="0"/>
                        </a:rPr>
                        <a:t>Rate per 100,000 </a:t>
                      </a:r>
                    </a:p>
                    <a:p>
                      <a:pPr algn="l" rtl="0" fontAlgn="base"/>
                      <a:r>
                        <a:rPr lang="en-AU" sz="1600" b="0" i="0" dirty="0">
                          <a:solidFill>
                            <a:schemeClr val="bg1"/>
                          </a:solidFill>
                          <a:effectLst/>
                          <a:latin typeface="Public Sans" pitchFamily="2" charset="0"/>
                        </a:rPr>
                        <a:t>people with </a:t>
                      </a:r>
                    </a:p>
                    <a:p>
                      <a:pPr algn="l" rtl="0" fontAlgn="base"/>
                      <a:r>
                        <a:rPr lang="en-AU" sz="1600" b="0" i="0" dirty="0">
                          <a:solidFill>
                            <a:schemeClr val="bg1"/>
                          </a:solidFill>
                          <a:effectLst/>
                          <a:latin typeface="Public Sans" pitchFamily="2" charset="0"/>
                        </a:rPr>
                        <a:t>disability​</a:t>
                      </a:r>
                      <a:endParaRPr lang="en-AU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rgbClr val="6B299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600" b="0" i="0" dirty="0">
                          <a:solidFill>
                            <a:schemeClr val="bg1"/>
                          </a:solidFill>
                          <a:effectLst/>
                          <a:latin typeface="Public Sans" pitchFamily="2" charset="0"/>
                        </a:rPr>
                        <a:t>Trend  </a:t>
                      </a:r>
                    </a:p>
                    <a:p>
                      <a:pPr algn="l" rtl="0" fontAlgn="base"/>
                      <a:r>
                        <a:rPr lang="en-AU" sz="1600" b="0" i="0" dirty="0">
                          <a:solidFill>
                            <a:schemeClr val="bg1"/>
                          </a:solidFill>
                          <a:effectLst/>
                          <a:latin typeface="Public Sans" pitchFamily="2" charset="0"/>
                        </a:rPr>
                        <a:t>from 2009 to 2018​</a:t>
                      </a:r>
                      <a:endParaRPr lang="en-AU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rgbClr val="6B299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600" b="0" i="0" dirty="0">
                          <a:solidFill>
                            <a:schemeClr val="bg1"/>
                          </a:solidFill>
                          <a:effectLst/>
                          <a:latin typeface="Public Sans" pitchFamily="2" charset="0"/>
                        </a:rPr>
                        <a:t>Difference </a:t>
                      </a:r>
                    </a:p>
                    <a:p>
                      <a:pPr algn="l" rtl="0" fontAlgn="base"/>
                      <a:r>
                        <a:rPr lang="en-AU" sz="1600" b="0" i="0" dirty="0">
                          <a:solidFill>
                            <a:schemeClr val="bg1"/>
                          </a:solidFill>
                          <a:effectLst/>
                          <a:latin typeface="Public Sans" pitchFamily="2" charset="0"/>
                        </a:rPr>
                        <a:t>compared to total population​</a:t>
                      </a:r>
                      <a:endParaRPr lang="en-AU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rgbClr val="6B299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600" b="0" i="0" dirty="0">
                          <a:solidFill>
                            <a:schemeClr val="bg1"/>
                          </a:solidFill>
                          <a:effectLst/>
                          <a:latin typeface="Public Sans" pitchFamily="2" charset="0"/>
                        </a:rPr>
                        <a:t>Rate per 100,000 </a:t>
                      </a:r>
                    </a:p>
                    <a:p>
                      <a:pPr algn="l" rtl="0" fontAlgn="base"/>
                      <a:r>
                        <a:rPr lang="en-AU" sz="1600" b="0" i="0" dirty="0">
                          <a:solidFill>
                            <a:schemeClr val="bg1"/>
                          </a:solidFill>
                          <a:effectLst/>
                          <a:latin typeface="Public Sans" pitchFamily="2" charset="0"/>
                        </a:rPr>
                        <a:t>people with </a:t>
                      </a:r>
                    </a:p>
                    <a:p>
                      <a:pPr algn="l" rtl="0" fontAlgn="base"/>
                      <a:r>
                        <a:rPr lang="en-AU" sz="1600" b="0" i="0" dirty="0">
                          <a:solidFill>
                            <a:schemeClr val="bg1"/>
                          </a:solidFill>
                          <a:effectLst/>
                          <a:latin typeface="Public Sans" pitchFamily="2" charset="0"/>
                        </a:rPr>
                        <a:t>disability​</a:t>
                      </a:r>
                      <a:endParaRPr lang="en-AU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600" b="0" i="0" dirty="0">
                          <a:solidFill>
                            <a:schemeClr val="bg1"/>
                          </a:solidFill>
                          <a:effectLst/>
                          <a:latin typeface="Public Sans" pitchFamily="2" charset="0"/>
                        </a:rPr>
                        <a:t>Trend  </a:t>
                      </a:r>
                    </a:p>
                    <a:p>
                      <a:pPr algn="l" rtl="0" fontAlgn="base"/>
                      <a:r>
                        <a:rPr lang="en-AU" sz="1600" b="0" i="0" dirty="0">
                          <a:solidFill>
                            <a:schemeClr val="bg1"/>
                          </a:solidFill>
                          <a:effectLst/>
                          <a:latin typeface="Public Sans" pitchFamily="2" charset="0"/>
                        </a:rPr>
                        <a:t>from 2009 to 2018​</a:t>
                      </a:r>
                      <a:endParaRPr lang="en-AU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600" b="0" i="0" dirty="0">
                          <a:solidFill>
                            <a:schemeClr val="bg1"/>
                          </a:solidFill>
                          <a:effectLst/>
                          <a:latin typeface="Public Sans" pitchFamily="2" charset="0"/>
                        </a:rPr>
                        <a:t>Difference </a:t>
                      </a:r>
                    </a:p>
                    <a:p>
                      <a:pPr algn="l" rtl="0" fontAlgn="base"/>
                      <a:r>
                        <a:rPr lang="en-AU" sz="1600" b="0" i="0" dirty="0">
                          <a:solidFill>
                            <a:schemeClr val="bg1"/>
                          </a:solidFill>
                          <a:effectLst/>
                          <a:latin typeface="Public Sans" pitchFamily="2" charset="0"/>
                        </a:rPr>
                        <a:t>compared to total population​</a:t>
                      </a:r>
                      <a:endParaRPr lang="en-AU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501786"/>
                  </a:ext>
                </a:extLst>
              </a:tr>
              <a:tr h="658630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Any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5,003​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solidFill>
                      <a:srgbClr val="6B299D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AU" sz="1600" b="1" i="0" kern="1200" dirty="0">
                          <a:solidFill>
                            <a:schemeClr val="dk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▼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Decrease</a:t>
                      </a:r>
                    </a:p>
                    <a:p>
                      <a:pPr algn="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-13%​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solidFill>
                      <a:srgbClr val="6B299D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A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▲ 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2.5x​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solidFill>
                      <a:srgbClr val="6B299D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7,012​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i="0" kern="1200" dirty="0">
                          <a:solidFill>
                            <a:schemeClr val="dk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▼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Decrease</a:t>
                      </a:r>
                    </a:p>
                    <a:p>
                      <a:pPr algn="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-18%​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A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▲ 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1.6x​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40449954"/>
                  </a:ext>
                </a:extLst>
              </a:tr>
              <a:tr h="651472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Property​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927​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solidFill>
                      <a:srgbClr val="6B299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i="0" kern="1200" dirty="0">
                          <a:solidFill>
                            <a:schemeClr val="dk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▼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Decrease</a:t>
                      </a:r>
                    </a:p>
                    <a:p>
                      <a:pPr algn="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-23%​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solidFill>
                      <a:srgbClr val="6B299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A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▲ 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3.3x​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solidFill>
                      <a:srgbClr val="6B299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2,706​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i="0" kern="1200" dirty="0">
                          <a:solidFill>
                            <a:schemeClr val="dk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▼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Decrease</a:t>
                      </a:r>
                    </a:p>
                    <a:p>
                      <a:pPr algn="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-18%​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A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▲ 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1.2x​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67763429"/>
                  </a:ext>
                </a:extLst>
              </a:tr>
              <a:tr h="616219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Violent​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en-US" sz="1600" b="0" i="0" kern="120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  <a:ea typeface="+mn-ea"/>
                          <a:cs typeface="+mn-cs"/>
                        </a:rPr>
                        <a:t>1,467​</a:t>
                      </a:r>
                    </a:p>
                  </a:txBody>
                  <a:tcPr anchor="b">
                    <a:solidFill>
                      <a:srgbClr val="F0E9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  <a:ea typeface="+mn-ea"/>
                          <a:cs typeface="+mn-cs"/>
                        </a:rPr>
                        <a:t>━ Stable</a:t>
                      </a:r>
                    </a:p>
                    <a:p>
                      <a:pPr marL="0" algn="r" defTabSz="914400" rtl="0" eaLnBrk="1" fontAlgn="base" latinLnBrk="0" hangingPunct="1"/>
                      <a:r>
                        <a:rPr lang="en-US" sz="1600" b="0" i="0" kern="120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  <a:ea typeface="+mn-ea"/>
                          <a:cs typeface="+mn-cs"/>
                        </a:rPr>
                        <a:t>-4%​</a:t>
                      </a:r>
                    </a:p>
                  </a:txBody>
                  <a:tcPr anchor="b">
                    <a:solidFill>
                      <a:srgbClr val="F0E9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en-AU" sz="1600" b="0" i="0" kern="120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  <a:ea typeface="+mn-ea"/>
                          <a:cs typeface="+mn-cs"/>
                        </a:rPr>
                        <a:t>▲ </a:t>
                      </a:r>
                      <a:r>
                        <a:rPr lang="en-US" sz="1600" b="0" i="0" kern="120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  <a:ea typeface="+mn-ea"/>
                          <a:cs typeface="+mn-cs"/>
                        </a:rPr>
                        <a:t>3.2x​</a:t>
                      </a:r>
                    </a:p>
                  </a:txBody>
                  <a:tcPr anchor="b">
                    <a:solidFill>
                      <a:srgbClr val="F0E9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3,077​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i="0" kern="1200" dirty="0">
                          <a:solidFill>
                            <a:schemeClr val="dk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▼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Decrease</a:t>
                      </a:r>
                    </a:p>
                    <a:p>
                      <a:pPr algn="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-17%​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A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▲ 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2.6x​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7213281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Domestic</a:t>
                      </a:r>
                    </a:p>
                    <a:p>
                      <a:pPr algn="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violence​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en-US" sz="1600" b="0" i="0" kern="120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  <a:ea typeface="+mn-ea"/>
                          <a:cs typeface="+mn-cs"/>
                        </a:rPr>
                        <a:t>930​</a:t>
                      </a:r>
                    </a:p>
                  </a:txBody>
                  <a:tcPr anchor="b">
                    <a:solidFill>
                      <a:srgbClr val="DAC9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en-AU" sz="1600" b="0" i="0" kern="120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  <a:ea typeface="+mn-ea"/>
                          <a:cs typeface="+mn-cs"/>
                        </a:rPr>
                        <a:t>▲Increase</a:t>
                      </a:r>
                      <a:endParaRPr lang="en-US" sz="1600" b="0" i="0" kern="1200" dirty="0">
                        <a:solidFill>
                          <a:srgbClr val="000000"/>
                        </a:solidFill>
                        <a:effectLst/>
                        <a:latin typeface="Public Sans" pitchFamily="2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fontAlgn="base" latinLnBrk="0" hangingPunct="1"/>
                      <a:r>
                        <a:rPr lang="en-US" sz="1600" b="0" i="0" kern="120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  <a:ea typeface="+mn-ea"/>
                          <a:cs typeface="+mn-cs"/>
                        </a:rPr>
                        <a:t>+68%​</a:t>
                      </a:r>
                    </a:p>
                  </a:txBody>
                  <a:tcPr anchor="b">
                    <a:solidFill>
                      <a:srgbClr val="DAC9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en-AU" sz="1600" b="0" i="0" kern="120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  <a:ea typeface="+mn-ea"/>
                          <a:cs typeface="+mn-cs"/>
                        </a:rPr>
                        <a:t>▲ </a:t>
                      </a:r>
                      <a:r>
                        <a:rPr lang="en-US" sz="1600" b="0" i="0" kern="120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  <a:ea typeface="+mn-ea"/>
                          <a:cs typeface="+mn-cs"/>
                        </a:rPr>
                        <a:t>3.2x​</a:t>
                      </a:r>
                    </a:p>
                  </a:txBody>
                  <a:tcPr anchor="b">
                    <a:solidFill>
                      <a:srgbClr val="DAC9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1,846​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━ 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Stable</a:t>
                      </a:r>
                    </a:p>
                    <a:p>
                      <a:pPr algn="r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-1%​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A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▲ 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2.7x​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955180507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6E57B1B-0671-4216-B828-13BA3B2080BD}"/>
              </a:ext>
            </a:extLst>
          </p:cNvPr>
          <p:cNvSpPr txBox="1">
            <a:spLocks/>
          </p:cNvSpPr>
          <p:nvPr/>
        </p:nvSpPr>
        <p:spPr>
          <a:xfrm>
            <a:off x="1360262" y="96501"/>
            <a:ext cx="10298337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Summary of key offending and victimisation rate metrics</a:t>
            </a:r>
          </a:p>
        </p:txBody>
      </p:sp>
    </p:spTree>
    <p:extLst>
      <p:ext uri="{BB962C8B-B14F-4D97-AF65-F5344CB8AC3E}">
        <p14:creationId xmlns:p14="http://schemas.microsoft.com/office/powerpoint/2010/main" val="2731719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7AB82D-4935-42AA-B776-A249750CA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4674B-0CCF-4531-A68C-815F17BC8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94DF04-8AAC-4E98-8876-ABD9B2D3F517}"/>
              </a:ext>
            </a:extLst>
          </p:cNvPr>
          <p:cNvSpPr/>
          <p:nvPr/>
        </p:nvSpPr>
        <p:spPr>
          <a:xfrm>
            <a:off x="6816035" y="1229818"/>
            <a:ext cx="4474817" cy="47641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96DEB0-0E36-45C6-B54C-94BB5EE80C17}"/>
              </a:ext>
            </a:extLst>
          </p:cNvPr>
          <p:cNvSpPr txBox="1"/>
          <p:nvPr/>
        </p:nvSpPr>
        <p:spPr>
          <a:xfrm>
            <a:off x="7338891" y="1679820"/>
            <a:ext cx="1775614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GET IN TOUCH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9F6F93-D4C4-444E-B5BF-F3FB20E20BC2}"/>
              </a:ext>
            </a:extLst>
          </p:cNvPr>
          <p:cNvSpPr txBox="1"/>
          <p:nvPr/>
        </p:nvSpPr>
        <p:spPr>
          <a:xfrm>
            <a:off x="7809097" y="2404837"/>
            <a:ext cx="3126758" cy="62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6 Parramatta Square</a:t>
            </a:r>
          </a:p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Level 5, 10 Darcy St, Sydney NSW 2000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06C407-AFAB-4262-B6FB-EA21255916EE}"/>
              </a:ext>
            </a:extLst>
          </p:cNvPr>
          <p:cNvSpPr txBox="1"/>
          <p:nvPr/>
        </p:nvSpPr>
        <p:spPr>
          <a:xfrm>
            <a:off x="7812649" y="3632541"/>
            <a:ext cx="3279420" cy="34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bcsr@justice.nsw.gov.au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6C0C7A-7F5B-4CE4-8164-F9C91319B48A}"/>
              </a:ext>
            </a:extLst>
          </p:cNvPr>
          <p:cNvSpPr txBox="1"/>
          <p:nvPr/>
        </p:nvSpPr>
        <p:spPr>
          <a:xfrm>
            <a:off x="7812650" y="3162694"/>
            <a:ext cx="2611792" cy="34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67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(02) 8346 1100</a:t>
            </a:r>
            <a:endParaRPr kumimoji="0" lang="en-US" sz="1267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F483BFC-FAF3-4AF6-B1D7-211864790F52}"/>
              </a:ext>
            </a:extLst>
          </p:cNvPr>
          <p:cNvSpPr txBox="1"/>
          <p:nvPr/>
        </p:nvSpPr>
        <p:spPr>
          <a:xfrm>
            <a:off x="7821797" y="4140986"/>
            <a:ext cx="2611792" cy="331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https://</a:t>
            </a:r>
            <a:r>
              <a:rPr kumimoji="0" lang="en-US" sz="1267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www.bocsar.nsw.gov.au</a:t>
            </a:r>
            <a:r>
              <a:rPr kumimoji="0" lang="en-US" sz="1267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56" name="Shape">
            <a:extLst>
              <a:ext uri="{FF2B5EF4-FFF2-40B4-BE49-F238E27FC236}">
                <a16:creationId xmlns:a16="http://schemas.microsoft.com/office/drawing/2014/main" id="{AE023B6B-3B37-469E-8C61-FA11A8EF19E7}"/>
              </a:ext>
            </a:extLst>
          </p:cNvPr>
          <p:cNvSpPr/>
          <p:nvPr/>
        </p:nvSpPr>
        <p:spPr>
          <a:xfrm>
            <a:off x="7397225" y="3700193"/>
            <a:ext cx="280560" cy="203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cubicBezTo>
                  <a:pt x="1964" y="0"/>
                  <a:pt x="1964" y="0"/>
                  <a:pt x="1964" y="0"/>
                </a:cubicBezTo>
                <a:cubicBezTo>
                  <a:pt x="859" y="0"/>
                  <a:pt x="0" y="1181"/>
                  <a:pt x="0" y="2700"/>
                </a:cubicBezTo>
                <a:cubicBezTo>
                  <a:pt x="0" y="18900"/>
                  <a:pt x="0" y="18900"/>
                  <a:pt x="0" y="18900"/>
                </a:cubicBezTo>
                <a:cubicBezTo>
                  <a:pt x="0" y="20419"/>
                  <a:pt x="859" y="21600"/>
                  <a:pt x="1964" y="21600"/>
                </a:cubicBezTo>
                <a:cubicBezTo>
                  <a:pt x="19636" y="21600"/>
                  <a:pt x="19636" y="21600"/>
                  <a:pt x="19636" y="21600"/>
                </a:cubicBezTo>
                <a:cubicBezTo>
                  <a:pt x="20741" y="21600"/>
                  <a:pt x="21600" y="20419"/>
                  <a:pt x="21600" y="18900"/>
                </a:cubicBezTo>
                <a:cubicBezTo>
                  <a:pt x="21600" y="2700"/>
                  <a:pt x="21600" y="2700"/>
                  <a:pt x="21600" y="2700"/>
                </a:cubicBezTo>
                <a:cubicBezTo>
                  <a:pt x="21600" y="1181"/>
                  <a:pt x="20741" y="0"/>
                  <a:pt x="19636" y="0"/>
                </a:cubicBezTo>
                <a:moveTo>
                  <a:pt x="1964" y="1350"/>
                </a:moveTo>
                <a:cubicBezTo>
                  <a:pt x="19636" y="1350"/>
                  <a:pt x="19636" y="1350"/>
                  <a:pt x="19636" y="1350"/>
                </a:cubicBezTo>
                <a:cubicBezTo>
                  <a:pt x="19759" y="1350"/>
                  <a:pt x="19882" y="1350"/>
                  <a:pt x="20005" y="1350"/>
                </a:cubicBezTo>
                <a:cubicBezTo>
                  <a:pt x="11414" y="13163"/>
                  <a:pt x="11414" y="13163"/>
                  <a:pt x="11414" y="13163"/>
                </a:cubicBezTo>
                <a:cubicBezTo>
                  <a:pt x="11291" y="13331"/>
                  <a:pt x="11045" y="13500"/>
                  <a:pt x="10800" y="13500"/>
                </a:cubicBezTo>
                <a:cubicBezTo>
                  <a:pt x="10555" y="13500"/>
                  <a:pt x="10309" y="13331"/>
                  <a:pt x="10186" y="13163"/>
                </a:cubicBezTo>
                <a:cubicBezTo>
                  <a:pt x="1595" y="1350"/>
                  <a:pt x="1595" y="1350"/>
                  <a:pt x="1595" y="1350"/>
                </a:cubicBezTo>
                <a:cubicBezTo>
                  <a:pt x="1718" y="1350"/>
                  <a:pt x="1841" y="1350"/>
                  <a:pt x="1964" y="1350"/>
                </a:cubicBezTo>
                <a:moveTo>
                  <a:pt x="982" y="18900"/>
                </a:moveTo>
                <a:cubicBezTo>
                  <a:pt x="982" y="2700"/>
                  <a:pt x="982" y="2700"/>
                  <a:pt x="982" y="2700"/>
                </a:cubicBezTo>
                <a:cubicBezTo>
                  <a:pt x="982" y="2700"/>
                  <a:pt x="982" y="2531"/>
                  <a:pt x="982" y="2531"/>
                </a:cubicBezTo>
                <a:cubicBezTo>
                  <a:pt x="7118" y="10800"/>
                  <a:pt x="7118" y="10800"/>
                  <a:pt x="7118" y="10800"/>
                </a:cubicBezTo>
                <a:cubicBezTo>
                  <a:pt x="982" y="19069"/>
                  <a:pt x="982" y="19069"/>
                  <a:pt x="982" y="19069"/>
                </a:cubicBezTo>
                <a:cubicBezTo>
                  <a:pt x="982" y="19069"/>
                  <a:pt x="982" y="18900"/>
                  <a:pt x="982" y="18900"/>
                </a:cubicBezTo>
                <a:moveTo>
                  <a:pt x="19636" y="20250"/>
                </a:moveTo>
                <a:cubicBezTo>
                  <a:pt x="1964" y="20250"/>
                  <a:pt x="1964" y="20250"/>
                  <a:pt x="1964" y="20250"/>
                </a:cubicBezTo>
                <a:cubicBezTo>
                  <a:pt x="1841" y="20250"/>
                  <a:pt x="1718" y="20250"/>
                  <a:pt x="1595" y="20250"/>
                </a:cubicBezTo>
                <a:cubicBezTo>
                  <a:pt x="7732" y="11812"/>
                  <a:pt x="7732" y="11812"/>
                  <a:pt x="7732" y="11812"/>
                </a:cubicBezTo>
                <a:cubicBezTo>
                  <a:pt x="9450" y="14006"/>
                  <a:pt x="9450" y="14006"/>
                  <a:pt x="9450" y="14006"/>
                </a:cubicBezTo>
                <a:cubicBezTo>
                  <a:pt x="9818" y="14512"/>
                  <a:pt x="10309" y="14850"/>
                  <a:pt x="10800" y="14850"/>
                </a:cubicBezTo>
                <a:cubicBezTo>
                  <a:pt x="11291" y="14850"/>
                  <a:pt x="11782" y="14512"/>
                  <a:pt x="12150" y="14006"/>
                </a:cubicBezTo>
                <a:cubicBezTo>
                  <a:pt x="13868" y="11812"/>
                  <a:pt x="13868" y="11812"/>
                  <a:pt x="13868" y="11812"/>
                </a:cubicBezTo>
                <a:cubicBezTo>
                  <a:pt x="20005" y="20250"/>
                  <a:pt x="20005" y="20250"/>
                  <a:pt x="20005" y="20250"/>
                </a:cubicBezTo>
                <a:cubicBezTo>
                  <a:pt x="19882" y="20250"/>
                  <a:pt x="19759" y="20250"/>
                  <a:pt x="19636" y="20250"/>
                </a:cubicBezTo>
                <a:moveTo>
                  <a:pt x="20618" y="18900"/>
                </a:moveTo>
                <a:cubicBezTo>
                  <a:pt x="20618" y="18900"/>
                  <a:pt x="20618" y="19069"/>
                  <a:pt x="20618" y="19069"/>
                </a:cubicBezTo>
                <a:cubicBezTo>
                  <a:pt x="14482" y="10800"/>
                  <a:pt x="14482" y="10800"/>
                  <a:pt x="14482" y="10800"/>
                </a:cubicBezTo>
                <a:cubicBezTo>
                  <a:pt x="20618" y="2531"/>
                  <a:pt x="20618" y="2531"/>
                  <a:pt x="20618" y="2531"/>
                </a:cubicBezTo>
                <a:cubicBezTo>
                  <a:pt x="20618" y="2531"/>
                  <a:pt x="20618" y="2700"/>
                  <a:pt x="20618" y="2700"/>
                </a:cubicBezTo>
                <a:lnTo>
                  <a:pt x="20618" y="18900"/>
                </a:ln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30479" rIns="3047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Shape">
            <a:extLst>
              <a:ext uri="{FF2B5EF4-FFF2-40B4-BE49-F238E27FC236}">
                <a16:creationId xmlns:a16="http://schemas.microsoft.com/office/drawing/2014/main" id="{7C4B292D-CEF9-4919-9B23-02C92187FE5B}"/>
              </a:ext>
            </a:extLst>
          </p:cNvPr>
          <p:cNvSpPr/>
          <p:nvPr/>
        </p:nvSpPr>
        <p:spPr>
          <a:xfrm>
            <a:off x="7385372" y="3171967"/>
            <a:ext cx="280560" cy="279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982"/>
                </a:moveTo>
                <a:cubicBezTo>
                  <a:pt x="16691" y="982"/>
                  <a:pt x="20618" y="4909"/>
                  <a:pt x="20618" y="9818"/>
                </a:cubicBezTo>
                <a:cubicBezTo>
                  <a:pt x="20618" y="10064"/>
                  <a:pt x="20864" y="10309"/>
                  <a:pt x="21109" y="10309"/>
                </a:cubicBezTo>
                <a:cubicBezTo>
                  <a:pt x="21355" y="10309"/>
                  <a:pt x="21600" y="10064"/>
                  <a:pt x="21600" y="9818"/>
                </a:cubicBezTo>
                <a:cubicBezTo>
                  <a:pt x="21600" y="4418"/>
                  <a:pt x="17182" y="0"/>
                  <a:pt x="11782" y="0"/>
                </a:cubicBezTo>
                <a:cubicBezTo>
                  <a:pt x="11536" y="0"/>
                  <a:pt x="11291" y="245"/>
                  <a:pt x="11291" y="491"/>
                </a:cubicBezTo>
                <a:cubicBezTo>
                  <a:pt x="11291" y="736"/>
                  <a:pt x="11536" y="982"/>
                  <a:pt x="11782" y="982"/>
                </a:cubicBezTo>
                <a:moveTo>
                  <a:pt x="11782" y="5891"/>
                </a:moveTo>
                <a:cubicBezTo>
                  <a:pt x="13991" y="5891"/>
                  <a:pt x="15709" y="7609"/>
                  <a:pt x="15709" y="9818"/>
                </a:cubicBezTo>
                <a:cubicBezTo>
                  <a:pt x="15709" y="10064"/>
                  <a:pt x="15955" y="10309"/>
                  <a:pt x="16200" y="10309"/>
                </a:cubicBezTo>
                <a:cubicBezTo>
                  <a:pt x="16445" y="10309"/>
                  <a:pt x="16691" y="10064"/>
                  <a:pt x="16691" y="9818"/>
                </a:cubicBezTo>
                <a:cubicBezTo>
                  <a:pt x="16691" y="7118"/>
                  <a:pt x="14482" y="4909"/>
                  <a:pt x="11782" y="4909"/>
                </a:cubicBezTo>
                <a:cubicBezTo>
                  <a:pt x="11536" y="4909"/>
                  <a:pt x="11291" y="5155"/>
                  <a:pt x="11291" y="5400"/>
                </a:cubicBezTo>
                <a:cubicBezTo>
                  <a:pt x="11291" y="5645"/>
                  <a:pt x="11536" y="5891"/>
                  <a:pt x="11782" y="5891"/>
                </a:cubicBezTo>
                <a:moveTo>
                  <a:pt x="11782" y="10800"/>
                </a:moveTo>
                <a:cubicBezTo>
                  <a:pt x="12273" y="10800"/>
                  <a:pt x="12764" y="10309"/>
                  <a:pt x="12764" y="9818"/>
                </a:cubicBezTo>
                <a:cubicBezTo>
                  <a:pt x="12764" y="9327"/>
                  <a:pt x="12273" y="8836"/>
                  <a:pt x="11782" y="8836"/>
                </a:cubicBezTo>
                <a:cubicBezTo>
                  <a:pt x="11291" y="8836"/>
                  <a:pt x="10800" y="9327"/>
                  <a:pt x="10800" y="9818"/>
                </a:cubicBezTo>
                <a:cubicBezTo>
                  <a:pt x="10800" y="10309"/>
                  <a:pt x="11291" y="10800"/>
                  <a:pt x="11782" y="10800"/>
                </a:cubicBezTo>
                <a:moveTo>
                  <a:pt x="21600" y="17182"/>
                </a:moveTo>
                <a:cubicBezTo>
                  <a:pt x="21600" y="16814"/>
                  <a:pt x="21477" y="16445"/>
                  <a:pt x="21109" y="16077"/>
                </a:cubicBezTo>
                <a:cubicBezTo>
                  <a:pt x="21109" y="16077"/>
                  <a:pt x="20986" y="15955"/>
                  <a:pt x="20864" y="15955"/>
                </a:cubicBezTo>
                <a:cubicBezTo>
                  <a:pt x="16691" y="12641"/>
                  <a:pt x="16691" y="12641"/>
                  <a:pt x="16691" y="12641"/>
                </a:cubicBezTo>
                <a:cubicBezTo>
                  <a:pt x="16445" y="12395"/>
                  <a:pt x="16077" y="12273"/>
                  <a:pt x="15709" y="12273"/>
                </a:cubicBezTo>
                <a:cubicBezTo>
                  <a:pt x="15341" y="12273"/>
                  <a:pt x="15095" y="12395"/>
                  <a:pt x="14850" y="12518"/>
                </a:cubicBezTo>
                <a:cubicBezTo>
                  <a:pt x="13623" y="13745"/>
                  <a:pt x="13623" y="13745"/>
                  <a:pt x="13623" y="13745"/>
                </a:cubicBezTo>
                <a:cubicBezTo>
                  <a:pt x="13623" y="13745"/>
                  <a:pt x="13623" y="13745"/>
                  <a:pt x="13623" y="13745"/>
                </a:cubicBezTo>
                <a:cubicBezTo>
                  <a:pt x="13500" y="13991"/>
                  <a:pt x="13255" y="14114"/>
                  <a:pt x="12886" y="14114"/>
                </a:cubicBezTo>
                <a:cubicBezTo>
                  <a:pt x="12641" y="14114"/>
                  <a:pt x="12273" y="13868"/>
                  <a:pt x="12150" y="13623"/>
                </a:cubicBezTo>
                <a:cubicBezTo>
                  <a:pt x="12150" y="13623"/>
                  <a:pt x="12150" y="13623"/>
                  <a:pt x="12150" y="13623"/>
                </a:cubicBezTo>
                <a:cubicBezTo>
                  <a:pt x="10555" y="12518"/>
                  <a:pt x="9082" y="11168"/>
                  <a:pt x="7855" y="9450"/>
                </a:cubicBezTo>
                <a:cubicBezTo>
                  <a:pt x="7977" y="9450"/>
                  <a:pt x="7977" y="9450"/>
                  <a:pt x="7977" y="9450"/>
                </a:cubicBezTo>
                <a:cubicBezTo>
                  <a:pt x="7732" y="9327"/>
                  <a:pt x="7486" y="8959"/>
                  <a:pt x="7486" y="8714"/>
                </a:cubicBezTo>
                <a:cubicBezTo>
                  <a:pt x="7486" y="8345"/>
                  <a:pt x="7609" y="8100"/>
                  <a:pt x="7855" y="7977"/>
                </a:cubicBezTo>
                <a:cubicBezTo>
                  <a:pt x="7855" y="7977"/>
                  <a:pt x="7855" y="7977"/>
                  <a:pt x="7855" y="7977"/>
                </a:cubicBezTo>
                <a:cubicBezTo>
                  <a:pt x="8959" y="6750"/>
                  <a:pt x="8959" y="6750"/>
                  <a:pt x="8959" y="6750"/>
                </a:cubicBezTo>
                <a:cubicBezTo>
                  <a:pt x="9205" y="6505"/>
                  <a:pt x="9327" y="6259"/>
                  <a:pt x="9327" y="5891"/>
                </a:cubicBezTo>
                <a:cubicBezTo>
                  <a:pt x="9327" y="5523"/>
                  <a:pt x="9205" y="5155"/>
                  <a:pt x="8836" y="4909"/>
                </a:cubicBezTo>
                <a:cubicBezTo>
                  <a:pt x="5645" y="736"/>
                  <a:pt x="5645" y="736"/>
                  <a:pt x="5645" y="736"/>
                </a:cubicBezTo>
                <a:cubicBezTo>
                  <a:pt x="5645" y="614"/>
                  <a:pt x="5523" y="491"/>
                  <a:pt x="5400" y="491"/>
                </a:cubicBezTo>
                <a:cubicBezTo>
                  <a:pt x="5155" y="123"/>
                  <a:pt x="4786" y="0"/>
                  <a:pt x="4418" y="0"/>
                </a:cubicBezTo>
                <a:cubicBezTo>
                  <a:pt x="2455" y="0"/>
                  <a:pt x="0" y="2332"/>
                  <a:pt x="0" y="5155"/>
                </a:cubicBezTo>
                <a:cubicBezTo>
                  <a:pt x="0" y="5891"/>
                  <a:pt x="123" y="6627"/>
                  <a:pt x="491" y="7364"/>
                </a:cubicBezTo>
                <a:cubicBezTo>
                  <a:pt x="491" y="7364"/>
                  <a:pt x="491" y="7364"/>
                  <a:pt x="491" y="7364"/>
                </a:cubicBezTo>
                <a:cubicBezTo>
                  <a:pt x="3436" y="13255"/>
                  <a:pt x="8345" y="18164"/>
                  <a:pt x="14236" y="21109"/>
                </a:cubicBezTo>
                <a:cubicBezTo>
                  <a:pt x="14236" y="21109"/>
                  <a:pt x="14236" y="21109"/>
                  <a:pt x="14236" y="21109"/>
                </a:cubicBezTo>
                <a:cubicBezTo>
                  <a:pt x="14850" y="21477"/>
                  <a:pt x="15709" y="21600"/>
                  <a:pt x="16445" y="21600"/>
                </a:cubicBezTo>
                <a:cubicBezTo>
                  <a:pt x="19268" y="21600"/>
                  <a:pt x="21600" y="19145"/>
                  <a:pt x="21600" y="17182"/>
                </a:cubicBezTo>
                <a:cubicBezTo>
                  <a:pt x="21600" y="17182"/>
                  <a:pt x="21600" y="17182"/>
                  <a:pt x="21600" y="17182"/>
                </a:cubicBezTo>
                <a:close/>
                <a:moveTo>
                  <a:pt x="16445" y="20618"/>
                </a:moveTo>
                <a:cubicBezTo>
                  <a:pt x="15832" y="20618"/>
                  <a:pt x="15218" y="20495"/>
                  <a:pt x="14605" y="20250"/>
                </a:cubicBezTo>
                <a:cubicBezTo>
                  <a:pt x="14605" y="20250"/>
                  <a:pt x="14605" y="20127"/>
                  <a:pt x="14482" y="20127"/>
                </a:cubicBezTo>
                <a:cubicBezTo>
                  <a:pt x="8959" y="17305"/>
                  <a:pt x="4295" y="12641"/>
                  <a:pt x="1473" y="7118"/>
                </a:cubicBezTo>
                <a:cubicBezTo>
                  <a:pt x="1473" y="6995"/>
                  <a:pt x="1350" y="6995"/>
                  <a:pt x="1350" y="6995"/>
                </a:cubicBezTo>
                <a:cubicBezTo>
                  <a:pt x="1105" y="6382"/>
                  <a:pt x="982" y="5768"/>
                  <a:pt x="982" y="5155"/>
                </a:cubicBezTo>
                <a:cubicBezTo>
                  <a:pt x="982" y="2823"/>
                  <a:pt x="3068" y="982"/>
                  <a:pt x="4418" y="982"/>
                </a:cubicBezTo>
                <a:cubicBezTo>
                  <a:pt x="4541" y="982"/>
                  <a:pt x="4664" y="1105"/>
                  <a:pt x="4786" y="1105"/>
                </a:cubicBezTo>
                <a:cubicBezTo>
                  <a:pt x="4786" y="1105"/>
                  <a:pt x="4786" y="1105"/>
                  <a:pt x="4786" y="1227"/>
                </a:cubicBezTo>
                <a:cubicBezTo>
                  <a:pt x="4786" y="1227"/>
                  <a:pt x="4909" y="1227"/>
                  <a:pt x="4909" y="1350"/>
                </a:cubicBezTo>
                <a:cubicBezTo>
                  <a:pt x="8100" y="5400"/>
                  <a:pt x="8100" y="5400"/>
                  <a:pt x="8100" y="5400"/>
                </a:cubicBezTo>
                <a:cubicBezTo>
                  <a:pt x="8100" y="5523"/>
                  <a:pt x="8223" y="5523"/>
                  <a:pt x="8223" y="5523"/>
                </a:cubicBezTo>
                <a:cubicBezTo>
                  <a:pt x="8223" y="5645"/>
                  <a:pt x="8345" y="5768"/>
                  <a:pt x="8345" y="5891"/>
                </a:cubicBezTo>
                <a:cubicBezTo>
                  <a:pt x="8345" y="6014"/>
                  <a:pt x="8345" y="6014"/>
                  <a:pt x="8223" y="6136"/>
                </a:cubicBezTo>
                <a:cubicBezTo>
                  <a:pt x="7118" y="7241"/>
                  <a:pt x="7118" y="7241"/>
                  <a:pt x="7118" y="7241"/>
                </a:cubicBezTo>
                <a:cubicBezTo>
                  <a:pt x="7118" y="7241"/>
                  <a:pt x="7118" y="7241"/>
                  <a:pt x="7118" y="7241"/>
                </a:cubicBezTo>
                <a:cubicBezTo>
                  <a:pt x="6750" y="7609"/>
                  <a:pt x="6505" y="8100"/>
                  <a:pt x="6505" y="8714"/>
                </a:cubicBezTo>
                <a:cubicBezTo>
                  <a:pt x="6505" y="9205"/>
                  <a:pt x="6750" y="9695"/>
                  <a:pt x="7118" y="10064"/>
                </a:cubicBezTo>
                <a:cubicBezTo>
                  <a:pt x="7118" y="10064"/>
                  <a:pt x="7118" y="10064"/>
                  <a:pt x="7118" y="10064"/>
                </a:cubicBezTo>
                <a:cubicBezTo>
                  <a:pt x="8345" y="11782"/>
                  <a:pt x="9818" y="13255"/>
                  <a:pt x="11536" y="14482"/>
                </a:cubicBezTo>
                <a:cubicBezTo>
                  <a:pt x="11536" y="14482"/>
                  <a:pt x="11536" y="14482"/>
                  <a:pt x="11536" y="14482"/>
                </a:cubicBezTo>
                <a:cubicBezTo>
                  <a:pt x="11905" y="14850"/>
                  <a:pt x="12395" y="15095"/>
                  <a:pt x="12886" y="15095"/>
                </a:cubicBezTo>
                <a:cubicBezTo>
                  <a:pt x="13377" y="15095"/>
                  <a:pt x="13868" y="14850"/>
                  <a:pt x="14236" y="14482"/>
                </a:cubicBezTo>
                <a:cubicBezTo>
                  <a:pt x="14359" y="14482"/>
                  <a:pt x="14359" y="14482"/>
                  <a:pt x="14359" y="14482"/>
                </a:cubicBezTo>
                <a:cubicBezTo>
                  <a:pt x="15464" y="13377"/>
                  <a:pt x="15464" y="13377"/>
                  <a:pt x="15464" y="13377"/>
                </a:cubicBezTo>
                <a:cubicBezTo>
                  <a:pt x="15586" y="13255"/>
                  <a:pt x="15586" y="13255"/>
                  <a:pt x="15709" y="13255"/>
                </a:cubicBezTo>
                <a:cubicBezTo>
                  <a:pt x="15832" y="13255"/>
                  <a:pt x="15955" y="13377"/>
                  <a:pt x="16077" y="13377"/>
                </a:cubicBezTo>
                <a:cubicBezTo>
                  <a:pt x="16077" y="13377"/>
                  <a:pt x="16077" y="13500"/>
                  <a:pt x="16077" y="13500"/>
                </a:cubicBezTo>
                <a:cubicBezTo>
                  <a:pt x="20250" y="16691"/>
                  <a:pt x="20250" y="16691"/>
                  <a:pt x="20250" y="16691"/>
                </a:cubicBezTo>
                <a:cubicBezTo>
                  <a:pt x="20373" y="16691"/>
                  <a:pt x="20373" y="16691"/>
                  <a:pt x="20373" y="16814"/>
                </a:cubicBezTo>
                <a:cubicBezTo>
                  <a:pt x="20373" y="16814"/>
                  <a:pt x="20495" y="16814"/>
                  <a:pt x="20495" y="16814"/>
                </a:cubicBezTo>
                <a:cubicBezTo>
                  <a:pt x="20495" y="16936"/>
                  <a:pt x="20618" y="16936"/>
                  <a:pt x="20618" y="17182"/>
                </a:cubicBezTo>
                <a:cubicBezTo>
                  <a:pt x="20618" y="17182"/>
                  <a:pt x="20618" y="17182"/>
                  <a:pt x="20618" y="17305"/>
                </a:cubicBezTo>
                <a:cubicBezTo>
                  <a:pt x="20495" y="18655"/>
                  <a:pt x="18777" y="20618"/>
                  <a:pt x="16445" y="20618"/>
                </a:cubicBezTo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30479" rIns="3047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Shape">
            <a:extLst>
              <a:ext uri="{FF2B5EF4-FFF2-40B4-BE49-F238E27FC236}">
                <a16:creationId xmlns:a16="http://schemas.microsoft.com/office/drawing/2014/main" id="{E2DC886A-007D-4DA5-81C8-AB28C9D437A7}"/>
              </a:ext>
            </a:extLst>
          </p:cNvPr>
          <p:cNvSpPr/>
          <p:nvPr/>
        </p:nvSpPr>
        <p:spPr>
          <a:xfrm>
            <a:off x="7406518" y="2505701"/>
            <a:ext cx="260893" cy="359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94" y="0"/>
                  <a:pt x="0" y="3559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59"/>
                  <a:pt x="16706" y="0"/>
                  <a:pt x="10800" y="0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0"/>
                  <a:pt x="5569" y="982"/>
                  <a:pt x="10800" y="982"/>
                </a:cubicBezTo>
                <a:cubicBezTo>
                  <a:pt x="16031" y="982"/>
                  <a:pt x="20250" y="4050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3927"/>
                </a:moveTo>
                <a:cubicBezTo>
                  <a:pt x="7762" y="3927"/>
                  <a:pt x="5400" y="5645"/>
                  <a:pt x="5400" y="7855"/>
                </a:cubicBezTo>
                <a:cubicBezTo>
                  <a:pt x="5400" y="10064"/>
                  <a:pt x="7762" y="11782"/>
                  <a:pt x="10800" y="11782"/>
                </a:cubicBezTo>
                <a:cubicBezTo>
                  <a:pt x="13837" y="11782"/>
                  <a:pt x="16200" y="10064"/>
                  <a:pt x="16200" y="7855"/>
                </a:cubicBezTo>
                <a:cubicBezTo>
                  <a:pt x="16200" y="5645"/>
                  <a:pt x="13837" y="3927"/>
                  <a:pt x="10800" y="3927"/>
                </a:cubicBezTo>
                <a:moveTo>
                  <a:pt x="10800" y="10800"/>
                </a:moveTo>
                <a:cubicBezTo>
                  <a:pt x="8606" y="10800"/>
                  <a:pt x="6750" y="9450"/>
                  <a:pt x="6750" y="7855"/>
                </a:cubicBezTo>
                <a:cubicBezTo>
                  <a:pt x="6750" y="6259"/>
                  <a:pt x="8606" y="4909"/>
                  <a:pt x="10800" y="4909"/>
                </a:cubicBezTo>
                <a:cubicBezTo>
                  <a:pt x="12994" y="4909"/>
                  <a:pt x="14850" y="6259"/>
                  <a:pt x="14850" y="7855"/>
                </a:cubicBezTo>
                <a:cubicBezTo>
                  <a:pt x="14850" y="9450"/>
                  <a:pt x="12994" y="10800"/>
                  <a:pt x="10800" y="10800"/>
                </a:cubicBezTo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30479" rIns="3047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CB114C5-BF33-4F0C-A0CD-813F83F68425}"/>
              </a:ext>
            </a:extLst>
          </p:cNvPr>
          <p:cNvSpPr txBox="1"/>
          <p:nvPr/>
        </p:nvSpPr>
        <p:spPr>
          <a:xfrm>
            <a:off x="7821797" y="4664776"/>
            <a:ext cx="2611793" cy="331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@BOCSAR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78D96C0-0203-4AA1-995F-7C93A376340A}"/>
              </a:ext>
            </a:extLst>
          </p:cNvPr>
          <p:cNvSpPr txBox="1"/>
          <p:nvPr/>
        </p:nvSpPr>
        <p:spPr>
          <a:xfrm>
            <a:off x="7815448" y="5190188"/>
            <a:ext cx="2608994" cy="331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NSWBOCSR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359" y="1558864"/>
            <a:ext cx="1045499" cy="475227"/>
          </a:xfrm>
          <a:prstGeom prst="rect">
            <a:avLst/>
          </a:prstGeom>
        </p:spPr>
      </p:pic>
      <p:sp>
        <p:nvSpPr>
          <p:cNvPr id="91" name="Shape">
            <a:extLst>
              <a:ext uri="{FF2B5EF4-FFF2-40B4-BE49-F238E27FC236}">
                <a16:creationId xmlns:a16="http://schemas.microsoft.com/office/drawing/2014/main" id="{51AF737E-8945-4846-BE3A-971B7542353C}"/>
              </a:ext>
            </a:extLst>
          </p:cNvPr>
          <p:cNvSpPr/>
          <p:nvPr/>
        </p:nvSpPr>
        <p:spPr>
          <a:xfrm>
            <a:off x="7389181" y="4148569"/>
            <a:ext cx="299266" cy="300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786" y="0"/>
                  <a:pt x="0" y="4786"/>
                  <a:pt x="0" y="10800"/>
                </a:cubicBezTo>
                <a:cubicBezTo>
                  <a:pt x="0" y="16814"/>
                  <a:pt x="4786" y="21600"/>
                  <a:pt x="10800" y="21600"/>
                </a:cubicBezTo>
                <a:cubicBezTo>
                  <a:pt x="16814" y="21600"/>
                  <a:pt x="21600" y="16814"/>
                  <a:pt x="21600" y="10800"/>
                </a:cubicBezTo>
                <a:cubicBezTo>
                  <a:pt x="21600" y="4786"/>
                  <a:pt x="16814" y="0"/>
                  <a:pt x="10800" y="0"/>
                </a:cubicBezTo>
                <a:moveTo>
                  <a:pt x="7855" y="1473"/>
                </a:moveTo>
                <a:cubicBezTo>
                  <a:pt x="7732" y="1595"/>
                  <a:pt x="7486" y="1841"/>
                  <a:pt x="7241" y="2209"/>
                </a:cubicBezTo>
                <a:cubicBezTo>
                  <a:pt x="7241" y="2209"/>
                  <a:pt x="7241" y="2209"/>
                  <a:pt x="7241" y="2209"/>
                </a:cubicBezTo>
                <a:cubicBezTo>
                  <a:pt x="6873" y="2823"/>
                  <a:pt x="6505" y="3436"/>
                  <a:pt x="6136" y="4173"/>
                </a:cubicBezTo>
                <a:cubicBezTo>
                  <a:pt x="6136" y="4173"/>
                  <a:pt x="6136" y="4173"/>
                  <a:pt x="6136" y="4173"/>
                </a:cubicBezTo>
                <a:cubicBezTo>
                  <a:pt x="6136" y="4295"/>
                  <a:pt x="6136" y="4295"/>
                  <a:pt x="6136" y="4418"/>
                </a:cubicBezTo>
                <a:cubicBezTo>
                  <a:pt x="5523" y="4050"/>
                  <a:pt x="4909" y="3682"/>
                  <a:pt x="4418" y="3314"/>
                </a:cubicBezTo>
                <a:cubicBezTo>
                  <a:pt x="5400" y="2455"/>
                  <a:pt x="6627" y="1841"/>
                  <a:pt x="7855" y="1473"/>
                </a:cubicBezTo>
                <a:moveTo>
                  <a:pt x="3805" y="3927"/>
                </a:moveTo>
                <a:cubicBezTo>
                  <a:pt x="4295" y="4418"/>
                  <a:pt x="5032" y="4909"/>
                  <a:pt x="5768" y="5277"/>
                </a:cubicBezTo>
                <a:cubicBezTo>
                  <a:pt x="5768" y="5277"/>
                  <a:pt x="5768" y="5400"/>
                  <a:pt x="5645" y="5400"/>
                </a:cubicBezTo>
                <a:cubicBezTo>
                  <a:pt x="5523" y="6136"/>
                  <a:pt x="5277" y="6995"/>
                  <a:pt x="5155" y="7732"/>
                </a:cubicBezTo>
                <a:cubicBezTo>
                  <a:pt x="5155" y="7855"/>
                  <a:pt x="5155" y="7977"/>
                  <a:pt x="5155" y="8100"/>
                </a:cubicBezTo>
                <a:cubicBezTo>
                  <a:pt x="5032" y="8468"/>
                  <a:pt x="5032" y="8714"/>
                  <a:pt x="5032" y="9082"/>
                </a:cubicBezTo>
                <a:cubicBezTo>
                  <a:pt x="5032" y="9205"/>
                  <a:pt x="4909" y="9327"/>
                  <a:pt x="4909" y="9450"/>
                </a:cubicBezTo>
                <a:cubicBezTo>
                  <a:pt x="4909" y="9695"/>
                  <a:pt x="4909" y="10064"/>
                  <a:pt x="4909" y="10309"/>
                </a:cubicBezTo>
                <a:cubicBezTo>
                  <a:pt x="982" y="10309"/>
                  <a:pt x="982" y="10309"/>
                  <a:pt x="982" y="10309"/>
                </a:cubicBezTo>
                <a:cubicBezTo>
                  <a:pt x="1105" y="7855"/>
                  <a:pt x="2209" y="5645"/>
                  <a:pt x="3805" y="3927"/>
                </a:cubicBezTo>
                <a:moveTo>
                  <a:pt x="982" y="11291"/>
                </a:moveTo>
                <a:cubicBezTo>
                  <a:pt x="4909" y="11291"/>
                  <a:pt x="4909" y="11291"/>
                  <a:pt x="4909" y="11291"/>
                </a:cubicBezTo>
                <a:cubicBezTo>
                  <a:pt x="4909" y="11536"/>
                  <a:pt x="4909" y="11905"/>
                  <a:pt x="4909" y="12150"/>
                </a:cubicBezTo>
                <a:cubicBezTo>
                  <a:pt x="4909" y="12273"/>
                  <a:pt x="5032" y="12395"/>
                  <a:pt x="5032" y="12518"/>
                </a:cubicBezTo>
                <a:cubicBezTo>
                  <a:pt x="5032" y="12886"/>
                  <a:pt x="5032" y="13132"/>
                  <a:pt x="5155" y="13500"/>
                </a:cubicBezTo>
                <a:cubicBezTo>
                  <a:pt x="5155" y="13623"/>
                  <a:pt x="5155" y="13745"/>
                  <a:pt x="5155" y="13868"/>
                </a:cubicBezTo>
                <a:cubicBezTo>
                  <a:pt x="5277" y="14605"/>
                  <a:pt x="5523" y="15464"/>
                  <a:pt x="5645" y="16200"/>
                </a:cubicBezTo>
                <a:cubicBezTo>
                  <a:pt x="5768" y="16200"/>
                  <a:pt x="5768" y="16323"/>
                  <a:pt x="5768" y="16323"/>
                </a:cubicBezTo>
                <a:cubicBezTo>
                  <a:pt x="5032" y="16691"/>
                  <a:pt x="4295" y="17182"/>
                  <a:pt x="3805" y="17673"/>
                </a:cubicBezTo>
                <a:cubicBezTo>
                  <a:pt x="2209" y="15955"/>
                  <a:pt x="1105" y="13745"/>
                  <a:pt x="982" y="11291"/>
                </a:cubicBezTo>
                <a:moveTo>
                  <a:pt x="4418" y="18286"/>
                </a:moveTo>
                <a:cubicBezTo>
                  <a:pt x="4909" y="17918"/>
                  <a:pt x="5523" y="17550"/>
                  <a:pt x="6136" y="17182"/>
                </a:cubicBezTo>
                <a:cubicBezTo>
                  <a:pt x="6136" y="17305"/>
                  <a:pt x="6136" y="17305"/>
                  <a:pt x="6136" y="17427"/>
                </a:cubicBezTo>
                <a:cubicBezTo>
                  <a:pt x="6136" y="17427"/>
                  <a:pt x="6136" y="17427"/>
                  <a:pt x="6136" y="17427"/>
                </a:cubicBezTo>
                <a:cubicBezTo>
                  <a:pt x="6505" y="18164"/>
                  <a:pt x="6873" y="18777"/>
                  <a:pt x="7241" y="19391"/>
                </a:cubicBezTo>
                <a:cubicBezTo>
                  <a:pt x="7241" y="19391"/>
                  <a:pt x="7241" y="19391"/>
                  <a:pt x="7241" y="19391"/>
                </a:cubicBezTo>
                <a:cubicBezTo>
                  <a:pt x="7486" y="19759"/>
                  <a:pt x="7732" y="20005"/>
                  <a:pt x="7855" y="20127"/>
                </a:cubicBezTo>
                <a:cubicBezTo>
                  <a:pt x="6627" y="19759"/>
                  <a:pt x="5400" y="19145"/>
                  <a:pt x="4418" y="18286"/>
                </a:cubicBezTo>
                <a:moveTo>
                  <a:pt x="10309" y="20618"/>
                </a:moveTo>
                <a:cubicBezTo>
                  <a:pt x="8959" y="20250"/>
                  <a:pt x="7732" y="18900"/>
                  <a:pt x="6995" y="16814"/>
                </a:cubicBezTo>
                <a:cubicBezTo>
                  <a:pt x="7977" y="16445"/>
                  <a:pt x="9082" y="16323"/>
                  <a:pt x="10309" y="16200"/>
                </a:cubicBezTo>
                <a:lnTo>
                  <a:pt x="10309" y="20618"/>
                </a:lnTo>
                <a:close/>
                <a:moveTo>
                  <a:pt x="10309" y="15218"/>
                </a:moveTo>
                <a:cubicBezTo>
                  <a:pt x="8959" y="15341"/>
                  <a:pt x="7732" y="15586"/>
                  <a:pt x="6627" y="15955"/>
                </a:cubicBezTo>
                <a:cubicBezTo>
                  <a:pt x="6259" y="14605"/>
                  <a:pt x="5891" y="13009"/>
                  <a:pt x="5891" y="11291"/>
                </a:cubicBezTo>
                <a:cubicBezTo>
                  <a:pt x="10309" y="11291"/>
                  <a:pt x="10309" y="11291"/>
                  <a:pt x="10309" y="11291"/>
                </a:cubicBezTo>
                <a:lnTo>
                  <a:pt x="10309" y="15218"/>
                </a:lnTo>
                <a:close/>
                <a:moveTo>
                  <a:pt x="10309" y="10309"/>
                </a:moveTo>
                <a:cubicBezTo>
                  <a:pt x="5891" y="10309"/>
                  <a:pt x="5891" y="10309"/>
                  <a:pt x="5891" y="10309"/>
                </a:cubicBezTo>
                <a:cubicBezTo>
                  <a:pt x="5891" y="8591"/>
                  <a:pt x="6259" y="6995"/>
                  <a:pt x="6627" y="5645"/>
                </a:cubicBezTo>
                <a:cubicBezTo>
                  <a:pt x="7732" y="6014"/>
                  <a:pt x="8959" y="6259"/>
                  <a:pt x="10309" y="6382"/>
                </a:cubicBezTo>
                <a:lnTo>
                  <a:pt x="10309" y="10309"/>
                </a:lnTo>
                <a:close/>
                <a:moveTo>
                  <a:pt x="10309" y="5400"/>
                </a:moveTo>
                <a:cubicBezTo>
                  <a:pt x="9082" y="5277"/>
                  <a:pt x="7977" y="5155"/>
                  <a:pt x="6995" y="4786"/>
                </a:cubicBezTo>
                <a:cubicBezTo>
                  <a:pt x="7732" y="2700"/>
                  <a:pt x="8959" y="1350"/>
                  <a:pt x="10309" y="982"/>
                </a:cubicBezTo>
                <a:lnTo>
                  <a:pt x="10309" y="5400"/>
                </a:lnTo>
                <a:close/>
                <a:moveTo>
                  <a:pt x="20618" y="10309"/>
                </a:moveTo>
                <a:cubicBezTo>
                  <a:pt x="16691" y="10309"/>
                  <a:pt x="16691" y="10309"/>
                  <a:pt x="16691" y="10309"/>
                </a:cubicBezTo>
                <a:cubicBezTo>
                  <a:pt x="16691" y="10064"/>
                  <a:pt x="16691" y="9695"/>
                  <a:pt x="16691" y="9450"/>
                </a:cubicBezTo>
                <a:cubicBezTo>
                  <a:pt x="16691" y="9327"/>
                  <a:pt x="16568" y="9205"/>
                  <a:pt x="16568" y="9082"/>
                </a:cubicBezTo>
                <a:cubicBezTo>
                  <a:pt x="16568" y="8714"/>
                  <a:pt x="16568" y="8468"/>
                  <a:pt x="16445" y="8100"/>
                </a:cubicBezTo>
                <a:cubicBezTo>
                  <a:pt x="16445" y="7977"/>
                  <a:pt x="16445" y="7855"/>
                  <a:pt x="16445" y="7732"/>
                </a:cubicBezTo>
                <a:cubicBezTo>
                  <a:pt x="16323" y="6995"/>
                  <a:pt x="16077" y="6136"/>
                  <a:pt x="15955" y="5400"/>
                </a:cubicBezTo>
                <a:cubicBezTo>
                  <a:pt x="15832" y="5400"/>
                  <a:pt x="15832" y="5277"/>
                  <a:pt x="15832" y="5277"/>
                </a:cubicBezTo>
                <a:cubicBezTo>
                  <a:pt x="16568" y="4909"/>
                  <a:pt x="17305" y="4418"/>
                  <a:pt x="17795" y="3927"/>
                </a:cubicBezTo>
                <a:cubicBezTo>
                  <a:pt x="19391" y="5645"/>
                  <a:pt x="20495" y="7855"/>
                  <a:pt x="20618" y="10309"/>
                </a:cubicBezTo>
                <a:moveTo>
                  <a:pt x="17182" y="3314"/>
                </a:moveTo>
                <a:cubicBezTo>
                  <a:pt x="16691" y="3682"/>
                  <a:pt x="16077" y="4050"/>
                  <a:pt x="15464" y="4418"/>
                </a:cubicBezTo>
                <a:cubicBezTo>
                  <a:pt x="15464" y="4295"/>
                  <a:pt x="15464" y="4295"/>
                  <a:pt x="15464" y="4173"/>
                </a:cubicBezTo>
                <a:cubicBezTo>
                  <a:pt x="15464" y="4173"/>
                  <a:pt x="15464" y="4173"/>
                  <a:pt x="15464" y="4173"/>
                </a:cubicBezTo>
                <a:cubicBezTo>
                  <a:pt x="15095" y="3436"/>
                  <a:pt x="14727" y="2823"/>
                  <a:pt x="14359" y="2209"/>
                </a:cubicBezTo>
                <a:cubicBezTo>
                  <a:pt x="14359" y="2209"/>
                  <a:pt x="14359" y="2209"/>
                  <a:pt x="14359" y="2209"/>
                </a:cubicBezTo>
                <a:cubicBezTo>
                  <a:pt x="14114" y="1841"/>
                  <a:pt x="13868" y="1595"/>
                  <a:pt x="13745" y="1473"/>
                </a:cubicBezTo>
                <a:cubicBezTo>
                  <a:pt x="14973" y="1841"/>
                  <a:pt x="16200" y="2455"/>
                  <a:pt x="17182" y="3314"/>
                </a:cubicBezTo>
                <a:moveTo>
                  <a:pt x="11291" y="982"/>
                </a:moveTo>
                <a:cubicBezTo>
                  <a:pt x="12641" y="1350"/>
                  <a:pt x="13868" y="2700"/>
                  <a:pt x="14605" y="4786"/>
                </a:cubicBezTo>
                <a:cubicBezTo>
                  <a:pt x="13623" y="5155"/>
                  <a:pt x="12518" y="5277"/>
                  <a:pt x="11291" y="5400"/>
                </a:cubicBezTo>
                <a:lnTo>
                  <a:pt x="11291" y="982"/>
                </a:lnTo>
                <a:close/>
                <a:moveTo>
                  <a:pt x="11291" y="6382"/>
                </a:moveTo>
                <a:cubicBezTo>
                  <a:pt x="12641" y="6259"/>
                  <a:pt x="13868" y="6014"/>
                  <a:pt x="14973" y="5645"/>
                </a:cubicBezTo>
                <a:cubicBezTo>
                  <a:pt x="15341" y="6995"/>
                  <a:pt x="15709" y="8591"/>
                  <a:pt x="15709" y="10309"/>
                </a:cubicBezTo>
                <a:cubicBezTo>
                  <a:pt x="11291" y="10309"/>
                  <a:pt x="11291" y="10309"/>
                  <a:pt x="11291" y="10309"/>
                </a:cubicBezTo>
                <a:lnTo>
                  <a:pt x="11291" y="6382"/>
                </a:lnTo>
                <a:close/>
                <a:moveTo>
                  <a:pt x="11291" y="11291"/>
                </a:moveTo>
                <a:cubicBezTo>
                  <a:pt x="15709" y="11291"/>
                  <a:pt x="15709" y="11291"/>
                  <a:pt x="15709" y="11291"/>
                </a:cubicBezTo>
                <a:cubicBezTo>
                  <a:pt x="15709" y="13009"/>
                  <a:pt x="15341" y="14605"/>
                  <a:pt x="14973" y="15955"/>
                </a:cubicBezTo>
                <a:cubicBezTo>
                  <a:pt x="13868" y="15586"/>
                  <a:pt x="12641" y="15341"/>
                  <a:pt x="11291" y="15218"/>
                </a:cubicBezTo>
                <a:lnTo>
                  <a:pt x="11291" y="11291"/>
                </a:lnTo>
                <a:close/>
                <a:moveTo>
                  <a:pt x="11291" y="20618"/>
                </a:moveTo>
                <a:cubicBezTo>
                  <a:pt x="11291" y="16200"/>
                  <a:pt x="11291" y="16200"/>
                  <a:pt x="11291" y="16200"/>
                </a:cubicBezTo>
                <a:cubicBezTo>
                  <a:pt x="12518" y="16323"/>
                  <a:pt x="13623" y="16445"/>
                  <a:pt x="14605" y="16814"/>
                </a:cubicBezTo>
                <a:cubicBezTo>
                  <a:pt x="13868" y="18900"/>
                  <a:pt x="12641" y="20250"/>
                  <a:pt x="11291" y="20618"/>
                </a:cubicBezTo>
                <a:moveTo>
                  <a:pt x="13745" y="20127"/>
                </a:moveTo>
                <a:cubicBezTo>
                  <a:pt x="13868" y="20005"/>
                  <a:pt x="14114" y="19759"/>
                  <a:pt x="14359" y="19391"/>
                </a:cubicBezTo>
                <a:cubicBezTo>
                  <a:pt x="14359" y="19391"/>
                  <a:pt x="14359" y="19391"/>
                  <a:pt x="14359" y="19391"/>
                </a:cubicBezTo>
                <a:cubicBezTo>
                  <a:pt x="14727" y="18777"/>
                  <a:pt x="15095" y="18164"/>
                  <a:pt x="15464" y="17427"/>
                </a:cubicBezTo>
                <a:cubicBezTo>
                  <a:pt x="15464" y="17427"/>
                  <a:pt x="15464" y="17427"/>
                  <a:pt x="15464" y="17427"/>
                </a:cubicBezTo>
                <a:cubicBezTo>
                  <a:pt x="15464" y="17305"/>
                  <a:pt x="15464" y="17305"/>
                  <a:pt x="15464" y="17182"/>
                </a:cubicBezTo>
                <a:cubicBezTo>
                  <a:pt x="16077" y="17550"/>
                  <a:pt x="16691" y="17918"/>
                  <a:pt x="17182" y="18286"/>
                </a:cubicBezTo>
                <a:cubicBezTo>
                  <a:pt x="16200" y="19145"/>
                  <a:pt x="14973" y="19759"/>
                  <a:pt x="13745" y="20127"/>
                </a:cubicBezTo>
                <a:moveTo>
                  <a:pt x="17795" y="17673"/>
                </a:moveTo>
                <a:cubicBezTo>
                  <a:pt x="17305" y="17182"/>
                  <a:pt x="16568" y="16691"/>
                  <a:pt x="15832" y="16323"/>
                </a:cubicBezTo>
                <a:cubicBezTo>
                  <a:pt x="15832" y="16323"/>
                  <a:pt x="15832" y="16200"/>
                  <a:pt x="15955" y="16200"/>
                </a:cubicBezTo>
                <a:cubicBezTo>
                  <a:pt x="16077" y="15464"/>
                  <a:pt x="16323" y="14605"/>
                  <a:pt x="16445" y="13868"/>
                </a:cubicBezTo>
                <a:cubicBezTo>
                  <a:pt x="16445" y="13745"/>
                  <a:pt x="16445" y="13623"/>
                  <a:pt x="16445" y="13500"/>
                </a:cubicBezTo>
                <a:cubicBezTo>
                  <a:pt x="16568" y="13132"/>
                  <a:pt x="16568" y="12886"/>
                  <a:pt x="16568" y="12518"/>
                </a:cubicBezTo>
                <a:cubicBezTo>
                  <a:pt x="16568" y="12395"/>
                  <a:pt x="16691" y="12273"/>
                  <a:pt x="16691" y="12150"/>
                </a:cubicBezTo>
                <a:cubicBezTo>
                  <a:pt x="16691" y="11905"/>
                  <a:pt x="16691" y="11536"/>
                  <a:pt x="16691" y="11291"/>
                </a:cubicBezTo>
                <a:cubicBezTo>
                  <a:pt x="20618" y="11291"/>
                  <a:pt x="20618" y="11291"/>
                  <a:pt x="20618" y="11291"/>
                </a:cubicBezTo>
                <a:cubicBezTo>
                  <a:pt x="20495" y="13745"/>
                  <a:pt x="19391" y="15955"/>
                  <a:pt x="17795" y="17673"/>
                </a:cubicBezTo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30479" rIns="3047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167838A5-3124-4F97-8DD6-135A4632C1CF}"/>
              </a:ext>
            </a:extLst>
          </p:cNvPr>
          <p:cNvSpPr/>
          <p:nvPr/>
        </p:nvSpPr>
        <p:spPr>
          <a:xfrm>
            <a:off x="7381587" y="5195599"/>
            <a:ext cx="337755" cy="3377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786" y="0"/>
                  <a:pt x="0" y="4786"/>
                  <a:pt x="0" y="10800"/>
                </a:cubicBezTo>
                <a:cubicBezTo>
                  <a:pt x="0" y="16814"/>
                  <a:pt x="4786" y="21600"/>
                  <a:pt x="10800" y="21600"/>
                </a:cubicBezTo>
                <a:cubicBezTo>
                  <a:pt x="16814" y="21600"/>
                  <a:pt x="21600" y="16814"/>
                  <a:pt x="21600" y="10800"/>
                </a:cubicBezTo>
                <a:cubicBezTo>
                  <a:pt x="21600" y="4786"/>
                  <a:pt x="16814" y="0"/>
                  <a:pt x="10800" y="0"/>
                </a:cubicBezTo>
                <a:moveTo>
                  <a:pt x="10800" y="20618"/>
                </a:moveTo>
                <a:cubicBezTo>
                  <a:pt x="5400" y="20618"/>
                  <a:pt x="982" y="16200"/>
                  <a:pt x="982" y="10800"/>
                </a:cubicBezTo>
                <a:cubicBezTo>
                  <a:pt x="982" y="5400"/>
                  <a:pt x="5400" y="982"/>
                  <a:pt x="10800" y="982"/>
                </a:cubicBezTo>
                <a:cubicBezTo>
                  <a:pt x="16200" y="982"/>
                  <a:pt x="20618" y="5400"/>
                  <a:pt x="20618" y="10800"/>
                </a:cubicBezTo>
                <a:cubicBezTo>
                  <a:pt x="20618" y="16200"/>
                  <a:pt x="16200" y="20618"/>
                  <a:pt x="10800" y="20618"/>
                </a:cubicBezTo>
                <a:moveTo>
                  <a:pt x="13745" y="5891"/>
                </a:moveTo>
                <a:cubicBezTo>
                  <a:pt x="7855" y="5891"/>
                  <a:pt x="7855" y="5891"/>
                  <a:pt x="7855" y="5891"/>
                </a:cubicBezTo>
                <a:cubicBezTo>
                  <a:pt x="6750" y="5891"/>
                  <a:pt x="5891" y="6750"/>
                  <a:pt x="5891" y="7855"/>
                </a:cubicBezTo>
                <a:cubicBezTo>
                  <a:pt x="5891" y="13745"/>
                  <a:pt x="5891" y="13745"/>
                  <a:pt x="5891" y="13745"/>
                </a:cubicBezTo>
                <a:cubicBezTo>
                  <a:pt x="5891" y="14850"/>
                  <a:pt x="6750" y="15709"/>
                  <a:pt x="7855" y="15709"/>
                </a:cubicBezTo>
                <a:cubicBezTo>
                  <a:pt x="13745" y="15709"/>
                  <a:pt x="13745" y="15709"/>
                  <a:pt x="13745" y="15709"/>
                </a:cubicBezTo>
                <a:cubicBezTo>
                  <a:pt x="14850" y="15709"/>
                  <a:pt x="15709" y="14850"/>
                  <a:pt x="15709" y="13745"/>
                </a:cubicBezTo>
                <a:cubicBezTo>
                  <a:pt x="15709" y="7855"/>
                  <a:pt x="15709" y="7855"/>
                  <a:pt x="15709" y="7855"/>
                </a:cubicBezTo>
                <a:cubicBezTo>
                  <a:pt x="15709" y="6750"/>
                  <a:pt x="14850" y="5891"/>
                  <a:pt x="13745" y="5891"/>
                </a:cubicBezTo>
                <a:moveTo>
                  <a:pt x="12764" y="7364"/>
                </a:moveTo>
                <a:cubicBezTo>
                  <a:pt x="14236" y="7364"/>
                  <a:pt x="14236" y="7364"/>
                  <a:pt x="14236" y="7364"/>
                </a:cubicBezTo>
                <a:cubicBezTo>
                  <a:pt x="14236" y="8836"/>
                  <a:pt x="14236" y="8836"/>
                  <a:pt x="14236" y="8836"/>
                </a:cubicBezTo>
                <a:cubicBezTo>
                  <a:pt x="12764" y="8836"/>
                  <a:pt x="12764" y="8836"/>
                  <a:pt x="12764" y="8836"/>
                </a:cubicBezTo>
                <a:lnTo>
                  <a:pt x="12764" y="7364"/>
                </a:lnTo>
                <a:close/>
                <a:moveTo>
                  <a:pt x="10800" y="8836"/>
                </a:moveTo>
                <a:cubicBezTo>
                  <a:pt x="11905" y="8836"/>
                  <a:pt x="12764" y="9695"/>
                  <a:pt x="12764" y="10800"/>
                </a:cubicBezTo>
                <a:cubicBezTo>
                  <a:pt x="12764" y="11905"/>
                  <a:pt x="11905" y="12764"/>
                  <a:pt x="10800" y="12764"/>
                </a:cubicBezTo>
                <a:cubicBezTo>
                  <a:pt x="9695" y="12764"/>
                  <a:pt x="8836" y="11905"/>
                  <a:pt x="8836" y="10800"/>
                </a:cubicBezTo>
                <a:cubicBezTo>
                  <a:pt x="8836" y="9695"/>
                  <a:pt x="9695" y="8836"/>
                  <a:pt x="10800" y="8836"/>
                </a:cubicBezTo>
                <a:moveTo>
                  <a:pt x="14727" y="13745"/>
                </a:moveTo>
                <a:cubicBezTo>
                  <a:pt x="14727" y="14236"/>
                  <a:pt x="14236" y="14727"/>
                  <a:pt x="13745" y="14727"/>
                </a:cubicBezTo>
                <a:cubicBezTo>
                  <a:pt x="7855" y="14727"/>
                  <a:pt x="7855" y="14727"/>
                  <a:pt x="7855" y="14727"/>
                </a:cubicBezTo>
                <a:cubicBezTo>
                  <a:pt x="7364" y="14727"/>
                  <a:pt x="6873" y="14236"/>
                  <a:pt x="6873" y="13745"/>
                </a:cubicBezTo>
                <a:cubicBezTo>
                  <a:pt x="6873" y="10309"/>
                  <a:pt x="6873" y="10309"/>
                  <a:pt x="6873" y="10309"/>
                </a:cubicBezTo>
                <a:cubicBezTo>
                  <a:pt x="7855" y="10309"/>
                  <a:pt x="7855" y="10309"/>
                  <a:pt x="7855" y="10309"/>
                </a:cubicBezTo>
                <a:cubicBezTo>
                  <a:pt x="7855" y="10432"/>
                  <a:pt x="7855" y="10677"/>
                  <a:pt x="7855" y="10800"/>
                </a:cubicBezTo>
                <a:cubicBezTo>
                  <a:pt x="7855" y="12395"/>
                  <a:pt x="9205" y="13745"/>
                  <a:pt x="10800" y="13745"/>
                </a:cubicBezTo>
                <a:cubicBezTo>
                  <a:pt x="12395" y="13745"/>
                  <a:pt x="13745" y="12395"/>
                  <a:pt x="13745" y="10800"/>
                </a:cubicBezTo>
                <a:cubicBezTo>
                  <a:pt x="13745" y="10677"/>
                  <a:pt x="13745" y="10432"/>
                  <a:pt x="13745" y="10309"/>
                </a:cubicBezTo>
                <a:cubicBezTo>
                  <a:pt x="14727" y="10309"/>
                  <a:pt x="14727" y="10309"/>
                  <a:pt x="14727" y="10309"/>
                </a:cubicBezTo>
                <a:lnTo>
                  <a:pt x="14727" y="13745"/>
                </a:ln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30479" rIns="3047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Freeform 33"/>
          <p:cNvSpPr>
            <a:spLocks noEditPoints="1"/>
          </p:cNvSpPr>
          <p:nvPr/>
        </p:nvSpPr>
        <p:spPr bwMode="auto">
          <a:xfrm>
            <a:off x="7365932" y="4683954"/>
            <a:ext cx="322053" cy="322053"/>
          </a:xfrm>
          <a:custGeom>
            <a:avLst/>
            <a:gdLst>
              <a:gd name="T0" fmla="*/ 130 w 176"/>
              <a:gd name="T1" fmla="*/ 57 h 176"/>
              <a:gd name="T2" fmla="*/ 119 w 176"/>
              <a:gd name="T3" fmla="*/ 61 h 176"/>
              <a:gd name="T4" fmla="*/ 107 w 176"/>
              <a:gd name="T5" fmla="*/ 56 h 176"/>
              <a:gd name="T6" fmla="*/ 91 w 176"/>
              <a:gd name="T7" fmla="*/ 72 h 176"/>
              <a:gd name="T8" fmla="*/ 91 w 176"/>
              <a:gd name="T9" fmla="*/ 76 h 176"/>
              <a:gd name="T10" fmla="*/ 58 w 176"/>
              <a:gd name="T11" fmla="*/ 59 h 176"/>
              <a:gd name="T12" fmla="*/ 55 w 176"/>
              <a:gd name="T13" fmla="*/ 67 h 176"/>
              <a:gd name="T14" fmla="*/ 63 w 176"/>
              <a:gd name="T15" fmla="*/ 81 h 176"/>
              <a:gd name="T16" fmla="*/ 55 w 176"/>
              <a:gd name="T17" fmla="*/ 79 h 176"/>
              <a:gd name="T18" fmla="*/ 55 w 176"/>
              <a:gd name="T19" fmla="*/ 79 h 176"/>
              <a:gd name="T20" fmla="*/ 68 w 176"/>
              <a:gd name="T21" fmla="*/ 95 h 176"/>
              <a:gd name="T22" fmla="*/ 64 w 176"/>
              <a:gd name="T23" fmla="*/ 95 h 176"/>
              <a:gd name="T24" fmla="*/ 61 w 176"/>
              <a:gd name="T25" fmla="*/ 95 h 176"/>
              <a:gd name="T26" fmla="*/ 76 w 176"/>
              <a:gd name="T27" fmla="*/ 106 h 176"/>
              <a:gd name="T28" fmla="*/ 56 w 176"/>
              <a:gd name="T29" fmla="*/ 113 h 176"/>
              <a:gd name="T30" fmla="*/ 52 w 176"/>
              <a:gd name="T31" fmla="*/ 113 h 176"/>
              <a:gd name="T32" fmla="*/ 77 w 176"/>
              <a:gd name="T33" fmla="*/ 120 h 176"/>
              <a:gd name="T34" fmla="*/ 124 w 176"/>
              <a:gd name="T35" fmla="*/ 74 h 176"/>
              <a:gd name="T36" fmla="*/ 124 w 176"/>
              <a:gd name="T37" fmla="*/ 72 h 176"/>
              <a:gd name="T38" fmla="*/ 132 w 176"/>
              <a:gd name="T39" fmla="*/ 64 h 176"/>
              <a:gd name="T40" fmla="*/ 123 w 176"/>
              <a:gd name="T41" fmla="*/ 66 h 176"/>
              <a:gd name="T42" fmla="*/ 130 w 176"/>
              <a:gd name="T43" fmla="*/ 57 h 176"/>
              <a:gd name="T44" fmla="*/ 88 w 176"/>
              <a:gd name="T45" fmla="*/ 0 h 176"/>
              <a:gd name="T46" fmla="*/ 0 w 176"/>
              <a:gd name="T47" fmla="*/ 88 h 176"/>
              <a:gd name="T48" fmla="*/ 88 w 176"/>
              <a:gd name="T49" fmla="*/ 176 h 176"/>
              <a:gd name="T50" fmla="*/ 176 w 176"/>
              <a:gd name="T51" fmla="*/ 88 h 176"/>
              <a:gd name="T52" fmla="*/ 88 w 176"/>
              <a:gd name="T53" fmla="*/ 0 h 176"/>
              <a:gd name="T54" fmla="*/ 88 w 176"/>
              <a:gd name="T55" fmla="*/ 168 h 176"/>
              <a:gd name="T56" fmla="*/ 8 w 176"/>
              <a:gd name="T57" fmla="*/ 88 h 176"/>
              <a:gd name="T58" fmla="*/ 88 w 176"/>
              <a:gd name="T59" fmla="*/ 8 h 176"/>
              <a:gd name="T60" fmla="*/ 168 w 176"/>
              <a:gd name="T61" fmla="*/ 88 h 176"/>
              <a:gd name="T62" fmla="*/ 88 w 176"/>
              <a:gd name="T6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30" y="57"/>
                </a:moveTo>
                <a:cubicBezTo>
                  <a:pt x="127" y="59"/>
                  <a:pt x="123" y="60"/>
                  <a:pt x="119" y="61"/>
                </a:cubicBezTo>
                <a:cubicBezTo>
                  <a:pt x="116" y="58"/>
                  <a:pt x="112" y="56"/>
                  <a:pt x="107" y="56"/>
                </a:cubicBezTo>
                <a:cubicBezTo>
                  <a:pt x="98" y="56"/>
                  <a:pt x="91" y="63"/>
                  <a:pt x="91" y="72"/>
                </a:cubicBezTo>
                <a:cubicBezTo>
                  <a:pt x="91" y="73"/>
                  <a:pt x="91" y="75"/>
                  <a:pt x="91" y="76"/>
                </a:cubicBezTo>
                <a:cubicBezTo>
                  <a:pt x="78" y="75"/>
                  <a:pt x="66" y="69"/>
                  <a:pt x="58" y="59"/>
                </a:cubicBezTo>
                <a:cubicBezTo>
                  <a:pt x="56" y="61"/>
                  <a:pt x="55" y="64"/>
                  <a:pt x="55" y="67"/>
                </a:cubicBezTo>
                <a:cubicBezTo>
                  <a:pt x="55" y="73"/>
                  <a:pt x="58" y="78"/>
                  <a:pt x="63" y="81"/>
                </a:cubicBezTo>
                <a:cubicBezTo>
                  <a:pt x="60" y="80"/>
                  <a:pt x="57" y="80"/>
                  <a:pt x="55" y="79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87"/>
                  <a:pt x="61" y="93"/>
                  <a:pt x="68" y="95"/>
                </a:cubicBezTo>
                <a:cubicBezTo>
                  <a:pt x="67" y="95"/>
                  <a:pt x="66" y="95"/>
                  <a:pt x="64" y="95"/>
                </a:cubicBezTo>
                <a:cubicBezTo>
                  <a:pt x="63" y="95"/>
                  <a:pt x="62" y="95"/>
                  <a:pt x="61" y="95"/>
                </a:cubicBezTo>
                <a:cubicBezTo>
                  <a:pt x="63" y="101"/>
                  <a:pt x="69" y="106"/>
                  <a:pt x="76" y="106"/>
                </a:cubicBezTo>
                <a:cubicBezTo>
                  <a:pt x="71" y="110"/>
                  <a:pt x="64" y="113"/>
                  <a:pt x="56" y="113"/>
                </a:cubicBezTo>
                <a:cubicBezTo>
                  <a:pt x="55" y="113"/>
                  <a:pt x="53" y="113"/>
                  <a:pt x="52" y="113"/>
                </a:cubicBezTo>
                <a:cubicBezTo>
                  <a:pt x="59" y="117"/>
                  <a:pt x="68" y="120"/>
                  <a:pt x="77" y="120"/>
                </a:cubicBezTo>
                <a:cubicBezTo>
                  <a:pt x="107" y="120"/>
                  <a:pt x="124" y="95"/>
                  <a:pt x="124" y="74"/>
                </a:cubicBezTo>
                <a:cubicBezTo>
                  <a:pt x="124" y="73"/>
                  <a:pt x="124" y="73"/>
                  <a:pt x="124" y="72"/>
                </a:cubicBezTo>
                <a:cubicBezTo>
                  <a:pt x="127" y="70"/>
                  <a:pt x="130" y="67"/>
                  <a:pt x="132" y="64"/>
                </a:cubicBezTo>
                <a:cubicBezTo>
                  <a:pt x="129" y="65"/>
                  <a:pt x="126" y="66"/>
                  <a:pt x="123" y="66"/>
                </a:cubicBezTo>
                <a:cubicBezTo>
                  <a:pt x="126" y="64"/>
                  <a:pt x="129" y="61"/>
                  <a:pt x="130" y="57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DC314D7-5B32-4442-897C-3AE72850A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617" y="345396"/>
            <a:ext cx="4241272" cy="59755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9746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1FE60CF-97DC-4F5A-A60A-78D8C539DD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C1B3D"/>
              </a:gs>
              <a:gs pos="25000">
                <a:srgbClr val="453977"/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92EE45-C21B-4BB5-809E-4608C5F510EB}"/>
              </a:ext>
            </a:extLst>
          </p:cNvPr>
          <p:cNvSpPr/>
          <p:nvPr/>
        </p:nvSpPr>
        <p:spPr>
          <a:xfrm rot="16200000">
            <a:off x="5123688" y="2481581"/>
            <a:ext cx="1944624" cy="1894840"/>
          </a:xfrm>
          <a:prstGeom prst="rect">
            <a:avLst/>
          </a:prstGeom>
          <a:noFill/>
          <a:ln w="254000">
            <a:solidFill>
              <a:srgbClr val="4539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679FF4-8D44-42CD-81A4-0D70C09A03EB}"/>
              </a:ext>
            </a:extLst>
          </p:cNvPr>
          <p:cNvSpPr txBox="1"/>
          <p:nvPr/>
        </p:nvSpPr>
        <p:spPr>
          <a:xfrm>
            <a:off x="4263738" y="2914000"/>
            <a:ext cx="366452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2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  <a:endParaRPr kumimoji="0" lang="en-US" sz="4267" b="1" i="0" u="none" strike="noStrike" kern="1200" cap="none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Half Frame 47">
            <a:extLst>
              <a:ext uri="{FF2B5EF4-FFF2-40B4-BE49-F238E27FC236}">
                <a16:creationId xmlns:a16="http://schemas.microsoft.com/office/drawing/2014/main" id="{00DE8975-C059-439B-9648-83B30EB6BF21}"/>
              </a:ext>
            </a:extLst>
          </p:cNvPr>
          <p:cNvSpPr/>
          <p:nvPr/>
        </p:nvSpPr>
        <p:spPr>
          <a:xfrm flipH="1" flipV="1">
            <a:off x="11455567" y="6108020"/>
            <a:ext cx="519687" cy="519687"/>
          </a:xfrm>
          <a:prstGeom prst="halfFrame">
            <a:avLst>
              <a:gd name="adj1" fmla="val 24536"/>
              <a:gd name="adj2" fmla="val 27794"/>
            </a:avLst>
          </a:prstGeom>
          <a:solidFill>
            <a:srgbClr val="1C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3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2B81356E-27F1-4094-83B5-482906E2E57F}"/>
              </a:ext>
            </a:extLst>
          </p:cNvPr>
          <p:cNvSpPr txBox="1"/>
          <p:nvPr/>
        </p:nvSpPr>
        <p:spPr>
          <a:xfrm>
            <a:off x="5442018" y="1954991"/>
            <a:ext cx="4921182" cy="4582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In doing so, an enduring NDDA would aim to: </a:t>
            </a:r>
          </a:p>
          <a:p>
            <a:pPr marL="228611" marR="0" lvl="0" indent="-228611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  <a:p>
            <a:pPr marL="228611" marR="0" lvl="0" indent="-228611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Provide a more complete picture of the life experiences of people with disability</a:t>
            </a:r>
          </a:p>
          <a:p>
            <a:pPr marL="228611" marR="0" lvl="0" indent="-228611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  <a:p>
            <a:pPr marL="228611" marR="0" lvl="0" indent="-228611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See, hear and understand people with disability as a diverse community with specific needs and goals</a:t>
            </a:r>
          </a:p>
          <a:p>
            <a:pPr marL="228611" marR="0" lvl="0" indent="-228611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  <a:p>
            <a:pPr marL="228611" marR="0" lvl="0" indent="-228611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Develop a better understanding of how people with disability are supported through services, payments and programs across multiple service systems</a:t>
            </a:r>
          </a:p>
          <a:p>
            <a:pPr marL="228611" marR="0" lvl="0" indent="-228611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  <a:p>
            <a:pPr marL="228611" marR="0" lvl="0" indent="-228611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F29E020-8454-48C3-A5EF-E028D2D0839C}"/>
              </a:ext>
            </a:extLst>
          </p:cNvPr>
          <p:cNvSpPr txBox="1"/>
          <p:nvPr/>
        </p:nvSpPr>
        <p:spPr>
          <a:xfrm>
            <a:off x="5442017" y="843953"/>
            <a:ext cx="4921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10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The National Disability Data Asset (NDDA) is proposed to be a large linked dataset bringing together multiple sources of information about People with Disability and their service usage</a:t>
            </a:r>
          </a:p>
        </p:txBody>
      </p: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B97AB82D-4935-42AA-B776-A249750CA5D2}"/>
              </a:ext>
            </a:extLst>
          </p:cNvPr>
          <p:cNvSpPr txBox="1">
            <a:spLocks/>
          </p:cNvSpPr>
          <p:nvPr/>
        </p:nvSpPr>
        <p:spPr>
          <a:xfrm>
            <a:off x="11295387" y="5976983"/>
            <a:ext cx="582507" cy="476553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ctr" defTabSz="1371191" rtl="0" eaLnBrk="1" latinLnBrk="0" hangingPunct="1"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59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4674B-0CCF-4531-A68C-815F17BC8C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 marL="0" marR="0" lvl="0" indent="0" algn="ctr" defTabSz="13711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3217" y="332563"/>
            <a:ext cx="726488" cy="521957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A9FE28-6401-45EA-BB8E-F8D8448213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2" name="Picture 2" descr="Image showing collaboration between a group of people each contributing a diversity of ideas">
            <a:extLst>
              <a:ext uri="{FF2B5EF4-FFF2-40B4-BE49-F238E27FC236}">
                <a16:creationId xmlns:a16="http://schemas.microsoft.com/office/drawing/2014/main" id="{C32741D0-5B22-423C-9B20-606FAE6A5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44116" y="1141884"/>
            <a:ext cx="6858000" cy="45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97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10AE4-241B-48C4-9F93-F2A7A0A06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3709" y="27763"/>
            <a:ext cx="10208691" cy="609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dirty="0"/>
              <a:t>The Justice test case is one of five projects that were designed to demonstrate the benefits of developing the NDDA as an enduring linked data asset.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81C48B0-6AEF-4523-BEC3-6084D558AB4F}"/>
              </a:ext>
            </a:extLst>
          </p:cNvPr>
          <p:cNvGraphicFramePr>
            <a:graphicFrameLocks noGrp="1"/>
          </p:cNvGraphicFramePr>
          <p:nvPr/>
        </p:nvGraphicFramePr>
        <p:xfrm>
          <a:off x="1456802" y="1166413"/>
          <a:ext cx="10525645" cy="474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129">
                  <a:extLst>
                    <a:ext uri="{9D8B030D-6E8A-4147-A177-3AD203B41FA5}">
                      <a16:colId xmlns:a16="http://schemas.microsoft.com/office/drawing/2014/main" val="2397231103"/>
                    </a:ext>
                  </a:extLst>
                </a:gridCol>
                <a:gridCol w="2105129">
                  <a:extLst>
                    <a:ext uri="{9D8B030D-6E8A-4147-A177-3AD203B41FA5}">
                      <a16:colId xmlns:a16="http://schemas.microsoft.com/office/drawing/2014/main" val="1174451807"/>
                    </a:ext>
                  </a:extLst>
                </a:gridCol>
                <a:gridCol w="2105129">
                  <a:extLst>
                    <a:ext uri="{9D8B030D-6E8A-4147-A177-3AD203B41FA5}">
                      <a16:colId xmlns:a16="http://schemas.microsoft.com/office/drawing/2014/main" val="2233746119"/>
                    </a:ext>
                  </a:extLst>
                </a:gridCol>
                <a:gridCol w="2105129">
                  <a:extLst>
                    <a:ext uri="{9D8B030D-6E8A-4147-A177-3AD203B41FA5}">
                      <a16:colId xmlns:a16="http://schemas.microsoft.com/office/drawing/2014/main" val="1842244066"/>
                    </a:ext>
                  </a:extLst>
                </a:gridCol>
                <a:gridCol w="2105129">
                  <a:extLst>
                    <a:ext uri="{9D8B030D-6E8A-4147-A177-3AD203B41FA5}">
                      <a16:colId xmlns:a16="http://schemas.microsoft.com/office/drawing/2014/main" val="1312611073"/>
                    </a:ext>
                  </a:extLst>
                </a:gridCol>
              </a:tblGrid>
              <a:tr h="314617">
                <a:tc gridSpan="5">
                  <a:txBody>
                    <a:bodyPr/>
                    <a:lstStyle/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248425"/>
                  </a:ext>
                </a:extLst>
              </a:tr>
              <a:tr h="1155748">
                <a:tc>
                  <a:txBody>
                    <a:bodyPr/>
                    <a:lstStyle/>
                    <a:p>
                      <a:pPr algn="ctr"/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Justice </a:t>
                      </a: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(NSW/DSS)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4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Education to Employment</a:t>
                      </a: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(SA)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4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Early Childhood </a:t>
                      </a: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(NSW DoE)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4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Mental Health </a:t>
                      </a: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(VIC)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4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Outcomes Data</a:t>
                      </a: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(DSS)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4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546797"/>
                  </a:ext>
                </a:extLst>
              </a:tr>
              <a:tr h="2637614">
                <a:tc>
                  <a:txBody>
                    <a:bodyPr/>
                    <a:lstStyle/>
                    <a:p>
                      <a:r>
                        <a:rPr lang="en-AU" sz="1500" dirty="0"/>
                        <a:t>Explores the interaction of People with Disability and the Criminal Justice System. 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Explores the pathways through education and barriers to employment. </a:t>
                      </a:r>
                    </a:p>
                    <a:p>
                      <a:endParaRPr lang="en-AU" sz="16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Explores the impacts of early childhood supports for children with developmental delays and disability prior to and during school.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Explores the needs of people with mental health and psychosocial disabilities, and how these are currently being met to improve outcomes.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Explores the possibility of deriving a comprehensive measure of disability using information available across linked datasets.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66174310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0CB99CD0-C5AE-4C8C-9FD3-B0E42D2BEA45}"/>
              </a:ext>
            </a:extLst>
          </p:cNvPr>
          <p:cNvGrpSpPr/>
          <p:nvPr/>
        </p:nvGrpSpPr>
        <p:grpSpPr>
          <a:xfrm>
            <a:off x="2225499" y="1691051"/>
            <a:ext cx="636402" cy="636402"/>
            <a:chOff x="3982870" y="3657195"/>
            <a:chExt cx="458184" cy="4581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4A07115-37ED-43B2-B896-191875776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2870" y="3657195"/>
              <a:ext cx="458184" cy="458184"/>
            </a:xfrm>
            <a:prstGeom prst="rect">
              <a:avLst/>
            </a:prstGeom>
          </p:spPr>
        </p:pic>
        <p:pic>
          <p:nvPicPr>
            <p:cNvPr id="9" name="Graphic 8" descr="Scales of justice with solid fill">
              <a:extLst>
                <a:ext uri="{FF2B5EF4-FFF2-40B4-BE49-F238E27FC236}">
                  <a16:creationId xmlns:a16="http://schemas.microsoft.com/office/drawing/2014/main" id="{44DE565F-9834-463C-B60F-51B599D7C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16123" y="3690448"/>
              <a:ext cx="391677" cy="39167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A17E8DF-031D-46CF-AC26-0B0E907CAB6A}"/>
              </a:ext>
            </a:extLst>
          </p:cNvPr>
          <p:cNvGrpSpPr/>
          <p:nvPr/>
        </p:nvGrpSpPr>
        <p:grpSpPr>
          <a:xfrm>
            <a:off x="4313849" y="1691049"/>
            <a:ext cx="636403" cy="636403"/>
            <a:chOff x="4849092" y="4715321"/>
            <a:chExt cx="458184" cy="45818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9D1E36-6B7D-434F-BC42-A371803C9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9092" y="4715321"/>
              <a:ext cx="458184" cy="458184"/>
            </a:xfrm>
            <a:prstGeom prst="rect">
              <a:avLst/>
            </a:prstGeom>
          </p:spPr>
        </p:pic>
        <p:pic>
          <p:nvPicPr>
            <p:cNvPr id="19" name="Picture 18" descr="Timeline&#10;&#10;Description automatically generated">
              <a:extLst>
                <a:ext uri="{FF2B5EF4-FFF2-40B4-BE49-F238E27FC236}">
                  <a16:creationId xmlns:a16="http://schemas.microsoft.com/office/drawing/2014/main" id="{4CD97EEF-F0D7-4E7E-8BA1-25F24E5E03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2" t="31987" r="84705" b="61296"/>
            <a:stretch/>
          </p:blipFill>
          <p:spPr>
            <a:xfrm>
              <a:off x="4934590" y="4779230"/>
              <a:ext cx="287188" cy="33036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93F22B-ED34-4BB1-86B2-31870837F421}"/>
              </a:ext>
            </a:extLst>
          </p:cNvPr>
          <p:cNvGrpSpPr/>
          <p:nvPr/>
        </p:nvGrpSpPr>
        <p:grpSpPr>
          <a:xfrm>
            <a:off x="6441040" y="1696023"/>
            <a:ext cx="631429" cy="631429"/>
            <a:chOff x="6519770" y="4781828"/>
            <a:chExt cx="458184" cy="45818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CF921F3-E798-4BA1-8185-78F650525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9770" y="4781828"/>
              <a:ext cx="458184" cy="458184"/>
            </a:xfrm>
            <a:prstGeom prst="rect">
              <a:avLst/>
            </a:prstGeom>
          </p:spPr>
        </p:pic>
        <p:pic>
          <p:nvPicPr>
            <p:cNvPr id="24" name="Picture 23" descr="Timeline&#10;&#10;Description automatically generated">
              <a:extLst>
                <a:ext uri="{FF2B5EF4-FFF2-40B4-BE49-F238E27FC236}">
                  <a16:creationId xmlns:a16="http://schemas.microsoft.com/office/drawing/2014/main" id="{438461AA-9634-48B2-8100-BB2577CF3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18" t="32758" r="47260" b="61245"/>
            <a:stretch/>
          </p:blipFill>
          <p:spPr>
            <a:xfrm>
              <a:off x="6587037" y="4863436"/>
              <a:ext cx="323650" cy="294968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853FDA6-259F-43D4-954C-A9849D1D6048}"/>
              </a:ext>
            </a:extLst>
          </p:cNvPr>
          <p:cNvGrpSpPr/>
          <p:nvPr/>
        </p:nvGrpSpPr>
        <p:grpSpPr>
          <a:xfrm>
            <a:off x="8552295" y="1734855"/>
            <a:ext cx="636403" cy="636403"/>
            <a:chOff x="8210846" y="4781828"/>
            <a:chExt cx="458184" cy="45818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E421096-EB1B-4B6C-8AA5-B40566B7A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846" y="4781828"/>
              <a:ext cx="458184" cy="458184"/>
            </a:xfrm>
            <a:prstGeom prst="rect">
              <a:avLst/>
            </a:prstGeom>
          </p:spPr>
        </p:pic>
        <p:pic>
          <p:nvPicPr>
            <p:cNvPr id="30" name="Picture 29" descr="Timeline&#10;&#10;Description automatically generated">
              <a:extLst>
                <a:ext uri="{FF2B5EF4-FFF2-40B4-BE49-F238E27FC236}">
                  <a16:creationId xmlns:a16="http://schemas.microsoft.com/office/drawing/2014/main" id="{4D230D20-FD9D-4896-ACE4-19414EFA8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27" t="32090" r="29264" b="60929"/>
            <a:stretch/>
          </p:blipFill>
          <p:spPr>
            <a:xfrm>
              <a:off x="8293333" y="4839259"/>
              <a:ext cx="288941" cy="34332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521CEF5-CBC4-490E-90BE-9B7FCF5C4F43}"/>
              </a:ext>
            </a:extLst>
          </p:cNvPr>
          <p:cNvGrpSpPr/>
          <p:nvPr/>
        </p:nvGrpSpPr>
        <p:grpSpPr>
          <a:xfrm>
            <a:off x="10668521" y="1734856"/>
            <a:ext cx="636404" cy="636404"/>
            <a:chOff x="9786125" y="4781828"/>
            <a:chExt cx="458184" cy="45818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38213F0-04F6-4C5A-B17F-2DE1E1526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86125" y="4781828"/>
              <a:ext cx="458184" cy="458184"/>
            </a:xfrm>
            <a:prstGeom prst="rect">
              <a:avLst/>
            </a:prstGeom>
          </p:spPr>
        </p:pic>
        <p:pic>
          <p:nvPicPr>
            <p:cNvPr id="36" name="Picture 35" descr="Timeline&#10;&#10;Description automatically generated">
              <a:extLst>
                <a:ext uri="{FF2B5EF4-FFF2-40B4-BE49-F238E27FC236}">
                  <a16:creationId xmlns:a16="http://schemas.microsoft.com/office/drawing/2014/main" id="{898B1E18-3CE2-4E26-B583-3B1E0ED15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49" t="32280" r="10087" b="60886"/>
            <a:stretch/>
          </p:blipFill>
          <p:spPr>
            <a:xfrm>
              <a:off x="9862105" y="4839259"/>
              <a:ext cx="306224" cy="336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344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88B52DE5-2657-4A1E-AA10-7A69C3AE5D7D}"/>
              </a:ext>
            </a:extLst>
          </p:cNvPr>
          <p:cNvGraphicFramePr>
            <a:graphicFrameLocks noGrp="1"/>
          </p:cNvGraphicFramePr>
          <p:nvPr/>
        </p:nvGraphicFramePr>
        <p:xfrm>
          <a:off x="1456802" y="1166413"/>
          <a:ext cx="10525645" cy="474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129">
                  <a:extLst>
                    <a:ext uri="{9D8B030D-6E8A-4147-A177-3AD203B41FA5}">
                      <a16:colId xmlns:a16="http://schemas.microsoft.com/office/drawing/2014/main" val="2397231103"/>
                    </a:ext>
                  </a:extLst>
                </a:gridCol>
                <a:gridCol w="2105129">
                  <a:extLst>
                    <a:ext uri="{9D8B030D-6E8A-4147-A177-3AD203B41FA5}">
                      <a16:colId xmlns:a16="http://schemas.microsoft.com/office/drawing/2014/main" val="1174451807"/>
                    </a:ext>
                  </a:extLst>
                </a:gridCol>
                <a:gridCol w="2105129">
                  <a:extLst>
                    <a:ext uri="{9D8B030D-6E8A-4147-A177-3AD203B41FA5}">
                      <a16:colId xmlns:a16="http://schemas.microsoft.com/office/drawing/2014/main" val="2233746119"/>
                    </a:ext>
                  </a:extLst>
                </a:gridCol>
                <a:gridCol w="2105129">
                  <a:extLst>
                    <a:ext uri="{9D8B030D-6E8A-4147-A177-3AD203B41FA5}">
                      <a16:colId xmlns:a16="http://schemas.microsoft.com/office/drawing/2014/main" val="1842244066"/>
                    </a:ext>
                  </a:extLst>
                </a:gridCol>
                <a:gridCol w="2105129">
                  <a:extLst>
                    <a:ext uri="{9D8B030D-6E8A-4147-A177-3AD203B41FA5}">
                      <a16:colId xmlns:a16="http://schemas.microsoft.com/office/drawing/2014/main" val="1312611073"/>
                    </a:ext>
                  </a:extLst>
                </a:gridCol>
              </a:tblGrid>
              <a:tr h="314617">
                <a:tc gridSpan="5">
                  <a:txBody>
                    <a:bodyPr/>
                    <a:lstStyle/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248425"/>
                  </a:ext>
                </a:extLst>
              </a:tr>
              <a:tr h="1155748">
                <a:tc>
                  <a:txBody>
                    <a:bodyPr/>
                    <a:lstStyle/>
                    <a:p>
                      <a:pPr algn="ctr"/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Justice </a:t>
                      </a: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(NSW/DSS)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4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Education to Employment</a:t>
                      </a: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(SA)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Early Childhood </a:t>
                      </a: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(NSW DoE)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Mental Health </a:t>
                      </a: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(VIC)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Outcomes Data</a:t>
                      </a:r>
                      <a:br>
                        <a:rPr lang="en-AU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(DSS)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546797"/>
                  </a:ext>
                </a:extLst>
              </a:tr>
              <a:tr h="2637614">
                <a:tc>
                  <a:txBody>
                    <a:bodyPr/>
                    <a:lstStyle/>
                    <a:p>
                      <a:r>
                        <a:rPr lang="en-AU" sz="1500" dirty="0"/>
                        <a:t>Explores the interaction of People with Disability and the Criminal Justice System. 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174310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DE65654E-8015-4F87-8B74-CCDBBF5E5212}"/>
              </a:ext>
            </a:extLst>
          </p:cNvPr>
          <p:cNvGrpSpPr/>
          <p:nvPr/>
        </p:nvGrpSpPr>
        <p:grpSpPr>
          <a:xfrm>
            <a:off x="2225499" y="1691051"/>
            <a:ext cx="636402" cy="636402"/>
            <a:chOff x="3982870" y="3657195"/>
            <a:chExt cx="458184" cy="45818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4B719B8-DDF4-47F1-9EA4-2C4F22E9D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2870" y="3657195"/>
              <a:ext cx="458184" cy="458184"/>
            </a:xfrm>
            <a:prstGeom prst="rect">
              <a:avLst/>
            </a:prstGeom>
          </p:spPr>
        </p:pic>
        <p:pic>
          <p:nvPicPr>
            <p:cNvPr id="33" name="Graphic 32" descr="Scales of justice with solid fill">
              <a:extLst>
                <a:ext uri="{FF2B5EF4-FFF2-40B4-BE49-F238E27FC236}">
                  <a16:creationId xmlns:a16="http://schemas.microsoft.com/office/drawing/2014/main" id="{114C4E8F-2CD9-47F2-9D63-5A6933172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16123" y="3690448"/>
              <a:ext cx="391677" cy="391677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CDC8FC0-6CC2-4DED-BBFA-8E057A9730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84" t="14090" r="70065" b="15491"/>
          <a:stretch/>
        </p:blipFill>
        <p:spPr>
          <a:xfrm>
            <a:off x="4063492" y="3296193"/>
            <a:ext cx="2807390" cy="2610954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0A430CC-B32C-4654-BF13-470920C96B48}"/>
              </a:ext>
            </a:extLst>
          </p:cNvPr>
          <p:cNvSpPr/>
          <p:nvPr/>
        </p:nvSpPr>
        <p:spPr>
          <a:xfrm>
            <a:off x="7054674" y="1554991"/>
            <a:ext cx="4832526" cy="2576912"/>
          </a:xfrm>
          <a:prstGeom prst="wedgeRectCallout">
            <a:avLst>
              <a:gd name="adj1" fmla="val -54176"/>
              <a:gd name="adj2" fmla="val 73959"/>
            </a:avLst>
          </a:prstGeom>
          <a:solidFill>
            <a:srgbClr val="E9EBF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51FBC232-825D-499A-97C7-DB70A49E1161}"/>
              </a:ext>
            </a:extLst>
          </p:cNvPr>
          <p:cNvSpPr txBox="1">
            <a:spLocks/>
          </p:cNvSpPr>
          <p:nvPr/>
        </p:nvSpPr>
        <p:spPr>
          <a:xfrm>
            <a:off x="7223100" y="1691052"/>
            <a:ext cx="4575555" cy="3475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In-scope population for this test case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Residents of NSW </a:t>
            </a:r>
            <a:r>
              <a: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at any time during </a:t>
            </a:r>
            <a:r>
              <a:rPr kumimoji="0" lang="en-A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2009-2018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Aged </a:t>
            </a:r>
            <a:r>
              <a:rPr kumimoji="0" lang="en-A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10 years or older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In contact with criminal justice system </a:t>
            </a:r>
            <a:r>
              <a: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as victim or offender, </a:t>
            </a:r>
            <a:r>
              <a:rPr kumimoji="0" lang="en-A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OR</a:t>
            </a:r>
            <a:r>
              <a: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recipients of </a:t>
            </a:r>
            <a:r>
              <a:rPr kumimoji="0" lang="en-A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core disability services </a:t>
            </a:r>
            <a:r>
              <a: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or supports (i.e., NDIS, Disability Support Pension &amp; state-based Specialist Disability Services)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180A0B8-E072-40AE-96C2-B318EF462DB2}"/>
              </a:ext>
            </a:extLst>
          </p:cNvPr>
          <p:cNvSpPr txBox="1">
            <a:spLocks/>
          </p:cNvSpPr>
          <p:nvPr/>
        </p:nvSpPr>
        <p:spPr>
          <a:xfrm>
            <a:off x="1373709" y="27763"/>
            <a:ext cx="10208691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The Justice test case is one of five projects that were designed to demonstrate the benefits of developing the NDDA as an enduring linked data asset.</a:t>
            </a:r>
          </a:p>
        </p:txBody>
      </p:sp>
    </p:spTree>
    <p:extLst>
      <p:ext uri="{BB962C8B-B14F-4D97-AF65-F5344CB8AC3E}">
        <p14:creationId xmlns:p14="http://schemas.microsoft.com/office/powerpoint/2010/main" val="3880758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180A0B8-E072-40AE-96C2-B318EF462DB2}"/>
              </a:ext>
            </a:extLst>
          </p:cNvPr>
          <p:cNvSpPr txBox="1">
            <a:spLocks/>
          </p:cNvSpPr>
          <p:nvPr/>
        </p:nvSpPr>
        <p:spPr>
          <a:xfrm>
            <a:off x="1373709" y="27763"/>
            <a:ext cx="1020869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The linked dataset covers </a:t>
            </a:r>
            <a:r>
              <a:rPr kumimoji="0" lang="en-AU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2.8 million individuals: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39" name="Shadow">
            <a:extLst>
              <a:ext uri="{FF2B5EF4-FFF2-40B4-BE49-F238E27FC236}">
                <a16:creationId xmlns:a16="http://schemas.microsoft.com/office/drawing/2014/main" id="{4366D22A-802F-442F-8D20-919E6E450820}"/>
              </a:ext>
            </a:extLst>
          </p:cNvPr>
          <p:cNvSpPr/>
          <p:nvPr/>
        </p:nvSpPr>
        <p:spPr>
          <a:xfrm>
            <a:off x="4996624" y="5999307"/>
            <a:ext cx="4764304" cy="334552"/>
          </a:xfrm>
          <a:prstGeom prst="ellipse">
            <a:avLst/>
          </a:prstGeom>
          <a:solidFill>
            <a:srgbClr val="697186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F1F4F8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40" name="!! Venn 2.3M">
            <a:extLst>
              <a:ext uri="{FF2B5EF4-FFF2-40B4-BE49-F238E27FC236}">
                <a16:creationId xmlns:a16="http://schemas.microsoft.com/office/drawing/2014/main" id="{00D4F50D-C104-465D-8EFB-E9D74A80A5B7}"/>
              </a:ext>
            </a:extLst>
          </p:cNvPr>
          <p:cNvSpPr>
            <a:spLocks noChangeAspect="1"/>
          </p:cNvSpPr>
          <p:nvPr/>
        </p:nvSpPr>
        <p:spPr>
          <a:xfrm>
            <a:off x="5430164" y="1231813"/>
            <a:ext cx="4270257" cy="4238928"/>
          </a:xfrm>
          <a:prstGeom prst="ellipse">
            <a:avLst/>
          </a:prstGeom>
          <a:gradFill>
            <a:gsLst>
              <a:gs pos="100000">
                <a:srgbClr val="0194CA">
                  <a:lumMod val="75000"/>
                </a:srgbClr>
              </a:gs>
              <a:gs pos="0">
                <a:srgbClr val="0194CA"/>
              </a:gs>
            </a:gsLst>
            <a:lin ang="2700000" scaled="1"/>
          </a:gradFill>
          <a:ln w="25400" cap="flat" cmpd="sng" algn="ctr">
            <a:noFill/>
            <a:prstDash val="solid"/>
            <a:miter lim="800000"/>
          </a:ln>
          <a:effectLst>
            <a:outerShdw blurRad="406400" sx="110000" sy="110000" algn="ctr" rotWithShape="0">
              <a:srgbClr val="F1F4F8">
                <a:lumMod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F1F4F8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42" name="!! Venn 712k">
            <a:extLst>
              <a:ext uri="{FF2B5EF4-FFF2-40B4-BE49-F238E27FC236}">
                <a16:creationId xmlns:a16="http://schemas.microsoft.com/office/drawing/2014/main" id="{8BA62E08-F708-4594-A196-74C494304AF8}"/>
              </a:ext>
            </a:extLst>
          </p:cNvPr>
          <p:cNvSpPr>
            <a:spLocks noChangeAspect="1"/>
          </p:cNvSpPr>
          <p:nvPr/>
        </p:nvSpPr>
        <p:spPr>
          <a:xfrm>
            <a:off x="4197232" y="2211506"/>
            <a:ext cx="2345986" cy="2328775"/>
          </a:xfrm>
          <a:prstGeom prst="ellipse">
            <a:avLst/>
          </a:prstGeom>
          <a:gradFill>
            <a:gsLst>
              <a:gs pos="77000">
                <a:srgbClr val="85CC56">
                  <a:lumMod val="75000"/>
                </a:srgbClr>
              </a:gs>
              <a:gs pos="27000">
                <a:srgbClr val="85CC56"/>
              </a:gs>
            </a:gsLst>
            <a:lin ang="2400000" scaled="0"/>
          </a:gradFill>
          <a:ln w="53975" cap="flat" cmpd="sng" algn="ctr">
            <a:noFill/>
            <a:prstDash val="solid"/>
            <a:miter lim="800000"/>
          </a:ln>
          <a:effectLst>
            <a:outerShdw blurRad="406400" sx="110000" sy="110000" algn="ctr" rotWithShape="0">
              <a:srgbClr val="F1F4F8">
                <a:lumMod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F1F4F8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grpSp>
        <p:nvGrpSpPr>
          <p:cNvPr id="43" name="!! Venn 230k">
            <a:extLst>
              <a:ext uri="{FF2B5EF4-FFF2-40B4-BE49-F238E27FC236}">
                <a16:creationId xmlns:a16="http://schemas.microsoft.com/office/drawing/2014/main" id="{96DA01F0-CE08-4368-A08A-7E4A19DA109A}"/>
              </a:ext>
            </a:extLst>
          </p:cNvPr>
          <p:cNvGrpSpPr/>
          <p:nvPr/>
        </p:nvGrpSpPr>
        <p:grpSpPr>
          <a:xfrm>
            <a:off x="5453414" y="2269686"/>
            <a:ext cx="1083351" cy="2182193"/>
            <a:chOff x="4530508" y="2548175"/>
            <a:chExt cx="1083351" cy="2182193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BF17C59-7EEE-4DC9-AEEF-ADF22AB3BC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0508" y="2548175"/>
              <a:ext cx="1083351" cy="2182193"/>
            </a:xfrm>
            <a:custGeom>
              <a:avLst/>
              <a:gdLst>
                <a:gd name="connsiteX0" fmla="*/ 173222 w 669863"/>
                <a:gd name="connsiteY0" fmla="*/ 0 h 1362973"/>
                <a:gd name="connsiteX1" fmla="*/ 227253 w 669863"/>
                <a:gd name="connsiteY1" fmla="*/ 16772 h 1362973"/>
                <a:gd name="connsiteX2" fmla="*/ 669863 w 669863"/>
                <a:gd name="connsiteY2" fmla="*/ 684516 h 1362973"/>
                <a:gd name="connsiteX3" fmla="*/ 227253 w 669863"/>
                <a:gd name="connsiteY3" fmla="*/ 1352260 h 1362973"/>
                <a:gd name="connsiteX4" fmla="*/ 192740 w 669863"/>
                <a:gd name="connsiteY4" fmla="*/ 1362973 h 1362973"/>
                <a:gd name="connsiteX5" fmla="*/ 165110 w 669863"/>
                <a:gd name="connsiteY5" fmla="*/ 1317492 h 1362973"/>
                <a:gd name="connsiteX6" fmla="*/ 0 w 669863"/>
                <a:gd name="connsiteY6" fmla="*/ 665422 h 1362973"/>
                <a:gd name="connsiteX7" fmla="*/ 165110 w 669863"/>
                <a:gd name="connsiteY7" fmla="*/ 13352 h 136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863" h="1362973">
                  <a:moveTo>
                    <a:pt x="173222" y="0"/>
                  </a:moveTo>
                  <a:lnTo>
                    <a:pt x="227253" y="16772"/>
                  </a:lnTo>
                  <a:cubicBezTo>
                    <a:pt x="487356" y="126787"/>
                    <a:pt x="669863" y="384338"/>
                    <a:pt x="669863" y="684516"/>
                  </a:cubicBezTo>
                  <a:cubicBezTo>
                    <a:pt x="669863" y="984694"/>
                    <a:pt x="487356" y="1242245"/>
                    <a:pt x="227253" y="1352260"/>
                  </a:cubicBezTo>
                  <a:lnTo>
                    <a:pt x="192740" y="1362973"/>
                  </a:lnTo>
                  <a:lnTo>
                    <a:pt x="165110" y="1317492"/>
                  </a:lnTo>
                  <a:cubicBezTo>
                    <a:pt x="59812" y="1123656"/>
                    <a:pt x="0" y="901524"/>
                    <a:pt x="0" y="665422"/>
                  </a:cubicBezTo>
                  <a:cubicBezTo>
                    <a:pt x="0" y="429320"/>
                    <a:pt x="59812" y="207188"/>
                    <a:pt x="165110" y="13352"/>
                  </a:cubicBezTo>
                  <a:close/>
                </a:path>
              </a:pathLst>
            </a:custGeom>
            <a:solidFill>
              <a:srgbClr val="F1F4F8">
                <a:lumMod val="75000"/>
              </a:srgbClr>
            </a:solidFill>
            <a:ln w="50800" cap="flat" cmpd="sng" algn="ctr">
              <a:noFill/>
              <a:prstDash val="solid"/>
              <a:miter lim="800000"/>
            </a:ln>
            <a:effectLst>
              <a:outerShdw blurRad="241300" sx="105000" sy="105000" algn="l" rotWithShape="0">
                <a:srgbClr val="0194CA">
                  <a:lumMod val="50000"/>
                  <a:alpha val="66000"/>
                </a:srgb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1F4F8"/>
                </a:solidFill>
                <a:effectLst/>
                <a:uLnTx/>
                <a:uFillTx/>
                <a:latin typeface="Public Sans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F6DDD76-0131-4C1A-9B9A-D983CDB4D0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0508" y="2548175"/>
              <a:ext cx="1083351" cy="2182193"/>
            </a:xfrm>
            <a:custGeom>
              <a:avLst/>
              <a:gdLst>
                <a:gd name="connsiteX0" fmla="*/ 173222 w 669863"/>
                <a:gd name="connsiteY0" fmla="*/ 0 h 1362973"/>
                <a:gd name="connsiteX1" fmla="*/ 227253 w 669863"/>
                <a:gd name="connsiteY1" fmla="*/ 16772 h 1362973"/>
                <a:gd name="connsiteX2" fmla="*/ 669863 w 669863"/>
                <a:gd name="connsiteY2" fmla="*/ 684516 h 1362973"/>
                <a:gd name="connsiteX3" fmla="*/ 227253 w 669863"/>
                <a:gd name="connsiteY3" fmla="*/ 1352260 h 1362973"/>
                <a:gd name="connsiteX4" fmla="*/ 192740 w 669863"/>
                <a:gd name="connsiteY4" fmla="*/ 1362973 h 1362973"/>
                <a:gd name="connsiteX5" fmla="*/ 165110 w 669863"/>
                <a:gd name="connsiteY5" fmla="*/ 1317492 h 1362973"/>
                <a:gd name="connsiteX6" fmla="*/ 0 w 669863"/>
                <a:gd name="connsiteY6" fmla="*/ 665422 h 1362973"/>
                <a:gd name="connsiteX7" fmla="*/ 165110 w 669863"/>
                <a:gd name="connsiteY7" fmla="*/ 13352 h 136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863" h="1362973">
                  <a:moveTo>
                    <a:pt x="173222" y="0"/>
                  </a:moveTo>
                  <a:lnTo>
                    <a:pt x="227253" y="16772"/>
                  </a:lnTo>
                  <a:cubicBezTo>
                    <a:pt x="487356" y="126787"/>
                    <a:pt x="669863" y="384338"/>
                    <a:pt x="669863" y="684516"/>
                  </a:cubicBezTo>
                  <a:cubicBezTo>
                    <a:pt x="669863" y="984694"/>
                    <a:pt x="487356" y="1242245"/>
                    <a:pt x="227253" y="1352260"/>
                  </a:cubicBezTo>
                  <a:lnTo>
                    <a:pt x="192740" y="1362973"/>
                  </a:lnTo>
                  <a:lnTo>
                    <a:pt x="165110" y="1317492"/>
                  </a:lnTo>
                  <a:cubicBezTo>
                    <a:pt x="59812" y="1123656"/>
                    <a:pt x="0" y="901524"/>
                    <a:pt x="0" y="665422"/>
                  </a:cubicBezTo>
                  <a:cubicBezTo>
                    <a:pt x="0" y="429320"/>
                    <a:pt x="59812" y="207188"/>
                    <a:pt x="165110" y="13352"/>
                  </a:cubicBezTo>
                  <a:close/>
                </a:path>
              </a:pathLst>
            </a:custGeom>
            <a:solidFill>
              <a:srgbClr val="09BAB2">
                <a:lumMod val="50000"/>
              </a:srgbClr>
            </a:solidFill>
            <a:ln w="50800" cap="flat" cmpd="sng" algn="ctr">
              <a:noFill/>
              <a:prstDash val="solid"/>
              <a:miter lim="800000"/>
            </a:ln>
            <a:effectLst>
              <a:innerShdw blurRad="63500" dist="50800" dir="18900000">
                <a:srgbClr val="09BAB2">
                  <a:lumMod val="50000"/>
                  <a:alpha val="50000"/>
                </a:srgb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1F4F8"/>
                </a:solidFill>
                <a:effectLst/>
                <a:uLnTx/>
                <a:uFillTx/>
                <a:latin typeface="Public Sans"/>
                <a:ea typeface="+mn-ea"/>
                <a:cs typeface="+mn-cs"/>
              </a:endParaRPr>
            </a:p>
          </p:txBody>
        </p:sp>
      </p:grpSp>
      <p:sp>
        <p:nvSpPr>
          <p:cNvPr id="46" name="!! TextBox 2.3M">
            <a:extLst>
              <a:ext uri="{FF2B5EF4-FFF2-40B4-BE49-F238E27FC236}">
                <a16:creationId xmlns:a16="http://schemas.microsoft.com/office/drawing/2014/main" id="{8F8F0954-EF96-48FD-B06C-1ACAF91E5376}"/>
              </a:ext>
            </a:extLst>
          </p:cNvPr>
          <p:cNvSpPr txBox="1"/>
          <p:nvPr/>
        </p:nvSpPr>
        <p:spPr>
          <a:xfrm>
            <a:off x="6728591" y="2957759"/>
            <a:ext cx="3016250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1F4F8"/>
                </a:solidFill>
                <a:effectLst/>
                <a:uLnTx/>
                <a:uFillTx/>
                <a:latin typeface="Public Sans Black" pitchFamily="2" charset="0"/>
                <a:ea typeface="+mn-ea"/>
                <a:cs typeface="+mn-cs"/>
              </a:rPr>
              <a:t>2.3 million people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1F4F8"/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in contact with the justice system </a:t>
            </a:r>
            <a:b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1F4F8"/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1F4F8"/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(as victims and/or offenders)</a:t>
            </a:r>
          </a:p>
        </p:txBody>
      </p:sp>
      <p:sp>
        <p:nvSpPr>
          <p:cNvPr id="47" name="!! TextBox 712k">
            <a:extLst>
              <a:ext uri="{FF2B5EF4-FFF2-40B4-BE49-F238E27FC236}">
                <a16:creationId xmlns:a16="http://schemas.microsoft.com/office/drawing/2014/main" id="{3261F022-5C48-4072-8D02-864C990BC835}"/>
              </a:ext>
            </a:extLst>
          </p:cNvPr>
          <p:cNvSpPr txBox="1"/>
          <p:nvPr/>
        </p:nvSpPr>
        <p:spPr>
          <a:xfrm>
            <a:off x="1896097" y="3010081"/>
            <a:ext cx="2209800" cy="670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85CC56"/>
                </a:solidFill>
                <a:effectLst/>
                <a:uLnTx/>
                <a:uFillTx/>
                <a:latin typeface="Public Sans Black" pitchFamily="2" charset="0"/>
                <a:ea typeface="+mn-ea"/>
                <a:cs typeface="+mn-cs"/>
              </a:rPr>
              <a:t>712,000 people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receiving disability </a:t>
            </a:r>
            <a:b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services or supports</a:t>
            </a:r>
          </a:p>
        </p:txBody>
      </p:sp>
    </p:spTree>
    <p:extLst>
      <p:ext uri="{BB962C8B-B14F-4D97-AF65-F5344CB8AC3E}">
        <p14:creationId xmlns:p14="http://schemas.microsoft.com/office/powerpoint/2010/main" val="265554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FBD556-C25E-4025-B916-7D2F10D70FFF}"/>
              </a:ext>
            </a:extLst>
          </p:cNvPr>
          <p:cNvSpPr txBox="1">
            <a:spLocks/>
          </p:cNvSpPr>
          <p:nvPr/>
        </p:nvSpPr>
        <p:spPr>
          <a:xfrm>
            <a:off x="1373709" y="27763"/>
            <a:ext cx="10208691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The test case was supported by a variety of teams from state government, Commonwealth government, Australian universities, and community organisations</a:t>
            </a:r>
          </a:p>
        </p:txBody>
      </p:sp>
      <p:sp>
        <p:nvSpPr>
          <p:cNvPr id="11" name="!! TextBox Heading">
            <a:extLst>
              <a:ext uri="{FF2B5EF4-FFF2-40B4-BE49-F238E27FC236}">
                <a16:creationId xmlns:a16="http://schemas.microsoft.com/office/drawing/2014/main" id="{F999C89A-AC64-491B-B575-D1E03EE71E7C}"/>
              </a:ext>
            </a:extLst>
          </p:cNvPr>
          <p:cNvSpPr txBox="1"/>
          <p:nvPr/>
        </p:nvSpPr>
        <p:spPr>
          <a:xfrm>
            <a:off x="675334" y="5810969"/>
            <a:ext cx="12192000" cy="609600"/>
          </a:xfrm>
          <a:prstGeom prst="rect">
            <a:avLst/>
          </a:prstGeom>
          <a:noFill/>
        </p:spPr>
        <p:txBody>
          <a:bodyPr wrap="square" lIns="360000" tIns="360000" rIns="0" bIns="0" rtlCol="0" anchor="t">
            <a:noAutofit/>
          </a:bodyPr>
          <a:lstStyle/>
          <a:p>
            <a:pPr marL="358775" marR="0" lvl="0" indent="0" algn="l" defTabSz="914400" rtl="0" eaLnBrk="1" fontAlgn="auto" latinLnBrk="0" hangingPunct="1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ExtraLight" pitchFamily="2" charset="0"/>
                <a:ea typeface="+mn-ea"/>
                <a:cs typeface="+mn-cs"/>
              </a:rPr>
              <a:t>This work is supported by the Commonwealth Government through the NDDA pilot project.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31CF58A-5569-45DB-820E-1FD5F78E6B6E}"/>
              </a:ext>
            </a:extLst>
          </p:cNvPr>
          <p:cNvSpPr/>
          <p:nvPr/>
        </p:nvSpPr>
        <p:spPr>
          <a:xfrm>
            <a:off x="1481584" y="1448718"/>
            <a:ext cx="3150000" cy="5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1F4F8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1D79CAD-E141-4D03-8814-9A3D79BBA59D}"/>
              </a:ext>
            </a:extLst>
          </p:cNvPr>
          <p:cNvSpPr/>
          <p:nvPr/>
        </p:nvSpPr>
        <p:spPr>
          <a:xfrm>
            <a:off x="5196334" y="1663983"/>
            <a:ext cx="3150000" cy="54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1F4F8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DF25178-E8F9-4E21-AC00-D5F4A6811118}"/>
              </a:ext>
            </a:extLst>
          </p:cNvPr>
          <p:cNvSpPr/>
          <p:nvPr/>
        </p:nvSpPr>
        <p:spPr>
          <a:xfrm>
            <a:off x="8890129" y="1445321"/>
            <a:ext cx="3150000" cy="54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1F4F8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1CDB787-A6FC-4183-A8D0-C2553D563A9E}"/>
              </a:ext>
            </a:extLst>
          </p:cNvPr>
          <p:cNvSpPr/>
          <p:nvPr/>
        </p:nvSpPr>
        <p:spPr>
          <a:xfrm>
            <a:off x="8890129" y="4432361"/>
            <a:ext cx="3150000" cy="5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1F4F8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372926-6556-4302-AF3A-EBBC43223EAB}"/>
              </a:ext>
            </a:extLst>
          </p:cNvPr>
          <p:cNvSpPr txBox="1"/>
          <p:nvPr/>
        </p:nvSpPr>
        <p:spPr>
          <a:xfrm>
            <a:off x="755780" y="1295400"/>
            <a:ext cx="12192000" cy="4267199"/>
          </a:xfrm>
          <a:prstGeom prst="rect">
            <a:avLst/>
          </a:prstGeom>
          <a:noFill/>
        </p:spPr>
        <p:txBody>
          <a:bodyPr wrap="square" lIns="720000" tIns="0" rIns="720000" bIns="0" numCol="3" spcCol="360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all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Project team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FFB452">
                  <a:lumMod val="50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NSW Bureau of Crime Statistics and Research, Research team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FFB452">
                  <a:lumMod val="50000"/>
                </a:srgbClr>
              </a:buClr>
              <a:buSzPct val="13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Suzanne Poynton </a:t>
            </a:r>
            <a:b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Principal Investigator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FFB452">
                  <a:lumMod val="50000"/>
                </a:srgbClr>
              </a:buClr>
              <a:buSzPct val="13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Clare Ringland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FFB452">
                  <a:lumMod val="50000"/>
                </a:srgbClr>
              </a:buClr>
              <a:buSzPct val="13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Stewart Boiteux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  <a:buClr>
                <a:srgbClr val="FFB452">
                  <a:lumMod val="50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Centre Forensic Behavioural Science, Swinburne University of Technology, Research team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FFB452">
                  <a:lumMod val="50000"/>
                </a:srgbClr>
              </a:buClr>
              <a:buSzPct val="13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Rachael Fulham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FFB452">
                  <a:lumMod val="50000"/>
                </a:srgbClr>
              </a:buClr>
              <a:buSzPct val="13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Anne Sophie Pichler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FFB452">
                  <a:lumMod val="50000"/>
                </a:srgbClr>
              </a:buClr>
              <a:buSzPct val="13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Caleb Lloyd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FFB452">
                  <a:lumMod val="50000"/>
                </a:srgbClr>
              </a:buClr>
              <a:buSzPct val="13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Margaret Nixon</a:t>
            </a:r>
            <a:b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b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Public Sans Ligh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B452">
                  <a:lumMod val="50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en-AU" sz="1800" b="0" i="0" u="none" strike="noStrike" kern="1200" cap="all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Aboriginal Perspectives Expert Panel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FFB452">
                  <a:lumMod val="50000"/>
                </a:srgbClr>
              </a:buClr>
              <a:buSzPct val="13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Deborah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Nanschild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 </a:t>
            </a:r>
            <a:b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Facilitator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FFB452">
                  <a:lumMod val="50000"/>
                </a:srgbClr>
              </a:buClr>
              <a:buSzPct val="13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Caroline Atkinson </a:t>
            </a:r>
            <a:b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We Al-Li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FFB452">
                  <a:lumMod val="50000"/>
                </a:srgbClr>
              </a:buClr>
              <a:buSzPct val="13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Damian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Griffis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 </a:t>
            </a:r>
            <a:b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First Peoples Disability Network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FFB452">
                  <a:lumMod val="50000"/>
                </a:srgbClr>
              </a:buClr>
              <a:buSzPct val="13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Eileen Baldry </a:t>
            </a:r>
            <a:b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UNSW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FFB452">
                  <a:lumMod val="50000"/>
                </a:srgbClr>
              </a:buClr>
              <a:buSzPct val="13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Peta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Macgillivray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 </a:t>
            </a:r>
            <a:b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Aboriginal Legal Service Board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Yuwaya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 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Ngarra</a:t>
            </a: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-li Partnership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FFB452">
                  <a:lumMod val="50000"/>
                </a:srgbClr>
              </a:buClr>
              <a:buSzPct val="13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Mark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Munnich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 </a:t>
            </a:r>
            <a:b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Aboriginal Legal Service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AU" sz="1800" b="0" i="0" u="none" strike="noStrike" kern="1200" cap="all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br>
              <a:rPr kumimoji="0" lang="en-AU" sz="1800" b="0" i="0" u="none" strike="noStrike" kern="1200" cap="all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r>
              <a:rPr kumimoji="0" lang="en-AU" sz="1800" b="0" i="0" u="none" strike="noStrike" kern="1200" cap="all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Implementation team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FFB452">
                  <a:lumMod val="50000"/>
                </a:srgbClr>
              </a:buClr>
              <a:buSzPct val="13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Celia Walker </a:t>
            </a:r>
            <a:b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NSW DCS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FFB452">
                  <a:lumMod val="50000"/>
                </a:srgbClr>
              </a:buClr>
              <a:buSzPct val="13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Ana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Sartbayeva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 </a:t>
            </a:r>
            <a:b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DSS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FFB452">
                  <a:lumMod val="50000"/>
                </a:srgbClr>
              </a:buClr>
              <a:buSzPct val="13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Jo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Maning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 </a:t>
            </a:r>
            <a:b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DSS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FFB452">
                  <a:lumMod val="50000"/>
                </a:srgbClr>
              </a:buClr>
              <a:buSzPct val="13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Seb Dunne </a:t>
            </a:r>
            <a:b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AIHW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FFB452">
                  <a:lumMod val="50000"/>
                </a:srgbClr>
              </a:buClr>
              <a:buSzPct val="13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Ximena Camacho </a:t>
            </a:r>
            <a:b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NPT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all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Advisory project team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FFB452">
                  <a:lumMod val="50000"/>
                </a:srgbClr>
              </a:buClr>
              <a:buSzPct val="13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Julian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Trollor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 </a:t>
            </a:r>
            <a:b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UNSW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FFB452">
                  <a:lumMod val="50000"/>
                </a:srgbClr>
              </a:buClr>
              <a:buSzPct val="13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Philip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Snoyman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 </a:t>
            </a:r>
            <a:b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NSW Corrective Services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Public Sans 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41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EECBBA5-A87D-4169-AC9F-006FCBEEA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711" y="4267005"/>
            <a:ext cx="438211" cy="628738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E30CB3D-4CB7-4613-BCA2-3354707176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3709" y="27763"/>
            <a:ext cx="9522891" cy="609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2000" dirty="0"/>
              <a:t>Reporting on the outcomes of Aboriginal people with disability was guided by an embedded Aboriginal perspectives expert advisory panel.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37DBE249-BF1C-4559-81E0-032479CBA0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161" t="73413" r="34057" b="-1021"/>
          <a:stretch/>
        </p:blipFill>
        <p:spPr>
          <a:xfrm>
            <a:off x="1535308" y="2838014"/>
            <a:ext cx="1526400" cy="1267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0A76EB7-3502-4156-A652-5AA2FB10C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8881" t="72314" r="-1663" b="78"/>
          <a:stretch/>
        </p:blipFill>
        <p:spPr>
          <a:xfrm>
            <a:off x="9866400" y="771614"/>
            <a:ext cx="1526400" cy="12672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D54574CE-1A69-45AD-90CF-E39D0397AA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161" r="34057" b="72392"/>
          <a:stretch/>
        </p:blipFill>
        <p:spPr>
          <a:xfrm>
            <a:off x="10665600" y="3478814"/>
            <a:ext cx="1526400" cy="12672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10A1671-D9CA-4566-9455-055A1D7167FE}"/>
              </a:ext>
            </a:extLst>
          </p:cNvPr>
          <p:cNvSpPr txBox="1"/>
          <p:nvPr/>
        </p:nvSpPr>
        <p:spPr>
          <a:xfrm>
            <a:off x="2206817" y="1830747"/>
            <a:ext cx="4873415" cy="1687554"/>
          </a:xfrm>
          <a:prstGeom prst="roundRect">
            <a:avLst/>
          </a:prstGeom>
          <a:solidFill>
            <a:srgbClr val="F1F4F8"/>
          </a:solidFill>
          <a:effectLst>
            <a:outerShdw blurRad="406400" sx="98000" sy="98000" algn="ctr" rotWithShape="0">
              <a:schemeClr val="tx2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ublic Sans Light" pitchFamily="2" charset="0"/>
                <a:ea typeface="Open Sans" panose="020B0606030504020204" pitchFamily="34" charset="0"/>
                <a:cs typeface="Arial" panose="020B0604020202020204" pitchFamily="34" charset="0"/>
              </a:rPr>
              <a:t>“</a:t>
            </a:r>
            <a:r>
              <a:rPr kumimoji="0" lang="en-AU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ublic Sans Light" pitchFamily="2" charset="0"/>
                <a:ea typeface="Open Sans" panose="020B0606030504020204" pitchFamily="34" charset="0"/>
                <a:cs typeface="Arial" panose="020B0604020202020204" pitchFamily="34" charset="0"/>
              </a:rPr>
              <a:t>At our first workshop we recognised </a:t>
            </a:r>
            <a:br>
              <a:rPr kumimoji="0" lang="en-AU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ublic Sans Light" pitchFamily="2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kumimoji="0" lang="en-AU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ublic Sans Light" pitchFamily="2" charset="0"/>
                <a:ea typeface="Open Sans" panose="020B0606030504020204" pitchFamily="34" charset="0"/>
                <a:cs typeface="Arial" panose="020B0604020202020204" pitchFamily="34" charset="0"/>
              </a:rPr>
              <a:t>the issues of our mob not identifying.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ublic Sans Light" pitchFamily="2" charset="0"/>
                <a:ea typeface="Open Sans" panose="020B0606030504020204" pitchFamily="34" charset="0"/>
                <a:cs typeface="Arial" panose="020B0604020202020204" pitchFamily="34" charset="0"/>
              </a:rPr>
              <a:t>But we did think it was important to be able </a:t>
            </a:r>
            <a:br>
              <a:rPr kumimoji="0" lang="en-AU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ublic Sans Light" pitchFamily="2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kumimoji="0" lang="en-AU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ublic Sans Light" pitchFamily="2" charset="0"/>
                <a:ea typeface="Open Sans" panose="020B0606030504020204" pitchFamily="34" charset="0"/>
                <a:cs typeface="Arial" panose="020B0604020202020204" pitchFamily="34" charset="0"/>
              </a:rPr>
              <a:t>to identify our mob in the data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ublic Sans Light" pitchFamily="2" charset="0"/>
                <a:ea typeface="Open Sans" panose="020B0606030504020204" pitchFamily="34" charset="0"/>
                <a:cs typeface="Arial" panose="020B0604020202020204" pitchFamily="34" charset="0"/>
              </a:rPr>
              <a:t>.”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ublic Sans Light" pitchFamily="2" charset="0"/>
                <a:ea typeface="Open Sans" panose="020B0606030504020204" pitchFamily="34" charset="0"/>
                <a:cs typeface="Arial" panose="020B0604020202020204" pitchFamily="34" charset="0"/>
              </a:rPr>
              <a:t>—</a:t>
            </a:r>
            <a:r>
              <a:rPr kumimoji="0" lang="en-AU" sz="9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ublic Sans Light" pitchFamily="2" charset="0"/>
                <a:ea typeface="Open Sans" panose="020B0606030504020204" pitchFamily="34" charset="0"/>
                <a:cs typeface="Arial" panose="020B0604020202020204" pitchFamily="34" charset="0"/>
              </a:rPr>
              <a:t>Aboriginal perspectives expert advisory panel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47DD91-663B-476F-8DD7-B31E944DBFF7}"/>
              </a:ext>
            </a:extLst>
          </p:cNvPr>
          <p:cNvSpPr txBox="1"/>
          <p:nvPr/>
        </p:nvSpPr>
        <p:spPr>
          <a:xfrm>
            <a:off x="5236801" y="4023884"/>
            <a:ext cx="6184800" cy="1973590"/>
          </a:xfrm>
          <a:prstGeom prst="roundRect">
            <a:avLst/>
          </a:prstGeom>
          <a:solidFill>
            <a:srgbClr val="F1F4F8"/>
          </a:solidFill>
          <a:effectLst>
            <a:outerShdw blurRad="406400" sx="98000" sy="98000" algn="ctr" rotWithShape="0">
              <a:schemeClr val="tx2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ublic Sans Light" pitchFamily="2" charset="0"/>
                <a:ea typeface="Open Sans" panose="020B0606030504020204" pitchFamily="34" charset="0"/>
                <a:cs typeface="Arial" panose="020B0604020202020204" pitchFamily="34" charset="0"/>
              </a:rPr>
              <a:t>“</a:t>
            </a:r>
            <a:r>
              <a:rPr kumimoji="0" lang="en-AU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ublic Sans Light" pitchFamily="2" charset="0"/>
                <a:ea typeface="Open Sans" panose="020B0606030504020204" pitchFamily="34" charset="0"/>
                <a:cs typeface="Arial" panose="020B0604020202020204" pitchFamily="34" charset="0"/>
              </a:rPr>
              <a:t>For good reasons many First-nations people won’t </a:t>
            </a:r>
            <a:br>
              <a:rPr kumimoji="0" lang="en-AU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ublic Sans Light" pitchFamily="2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kumimoji="0" lang="en-AU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ublic Sans Light" pitchFamily="2" charset="0"/>
                <a:ea typeface="Open Sans" panose="020B0606030504020204" pitchFamily="34" charset="0"/>
                <a:cs typeface="Arial" panose="020B0604020202020204" pitchFamily="34" charset="0"/>
              </a:rPr>
              <a:t>disclose that they have a disability.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ublic Sans Light" pitchFamily="2" charset="0"/>
                <a:ea typeface="Open Sans" panose="020B0606030504020204" pitchFamily="34" charset="0"/>
                <a:cs typeface="Arial" panose="020B0604020202020204" pitchFamily="34" charset="0"/>
              </a:rPr>
              <a:t>It might not be to your benefit to tell anybody </a:t>
            </a:r>
            <a:br>
              <a:rPr kumimoji="0" lang="en-AU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ublic Sans Light" pitchFamily="2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kumimoji="0" lang="en-AU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ublic Sans Light" pitchFamily="2" charset="0"/>
                <a:ea typeface="Open Sans" panose="020B0606030504020204" pitchFamily="34" charset="0"/>
                <a:cs typeface="Arial" panose="020B0604020202020204" pitchFamily="34" charset="0"/>
              </a:rPr>
              <a:t>too much about yourself.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ublic Sans Light" pitchFamily="2" charset="0"/>
                <a:ea typeface="Open Sans" panose="020B0606030504020204" pitchFamily="34" charset="0"/>
                <a:cs typeface="Arial" panose="020B0604020202020204" pitchFamily="34" charset="0"/>
              </a:rPr>
              <a:t>It might make you more vulnerable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ublic Sans Light" pitchFamily="2" charset="0"/>
                <a:ea typeface="Open Sans" panose="020B0606030504020204" pitchFamily="34" charset="0"/>
                <a:cs typeface="Arial" panose="020B0604020202020204" pitchFamily="34" charset="0"/>
              </a:rPr>
              <a:t>.”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ublic Sans Light" pitchFamily="2" charset="0"/>
                <a:ea typeface="Open Sans" panose="020B0606030504020204" pitchFamily="34" charset="0"/>
                <a:cs typeface="Arial" panose="020B0604020202020204" pitchFamily="34" charset="0"/>
              </a:rPr>
              <a:t>—</a:t>
            </a:r>
            <a:r>
              <a:rPr kumimoji="0" lang="en-AU" sz="9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ublic Sans Light" pitchFamily="2" charset="0"/>
                <a:ea typeface="Open Sans" panose="020B0606030504020204" pitchFamily="34" charset="0"/>
                <a:cs typeface="Arial" panose="020B0604020202020204" pitchFamily="34" charset="0"/>
              </a:rPr>
              <a:t>Aboriginal perspectives expert advisory panel</a:t>
            </a:r>
          </a:p>
        </p:txBody>
      </p:sp>
    </p:spTree>
    <p:extLst>
      <p:ext uri="{BB962C8B-B14F-4D97-AF65-F5344CB8AC3E}">
        <p14:creationId xmlns:p14="http://schemas.microsoft.com/office/powerpoint/2010/main" val="2334694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Public Sans"/>
        <a:ea typeface=""/>
        <a:cs typeface=""/>
      </a:majorFont>
      <a:minorFont>
        <a:latin typeface="Public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126</Value>
      <Value>141</Value>
    </TaxCatchAll>
    <bc56bdda6a6a44c48d8cfdd96ad4c147 xmlns="e4ff26e6-61c9-4223-823f-818594960367" xsi:nil="true"/>
    <PublishingExpirationDate xmlns="http://schemas.microsoft.com/sharepoint/v3" xsi:nil="true"/>
    <PublishingStartDate xmlns="http://schemas.microsoft.com/sharepoint/v3" xsi:nil="true"/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Aboriginal / Indigenous Australians</TermName>
          <TermId xmlns="http://schemas.microsoft.com/office/infopath/2007/PartnerControls">1c6810d8-8463-4894-b992-a26278d77dae</TermId>
        </TermInfo>
      </Terms>
    </ne8158a489a9473f9c54eecb4c21131b>
  </documentManagement>
</p:properties>
</file>

<file path=customXml/itemProps1.xml><?xml version="1.0" encoding="utf-8"?>
<ds:datastoreItem xmlns:ds="http://schemas.openxmlformats.org/officeDocument/2006/customXml" ds:itemID="{EDE86D69-F96E-42CE-9B33-C6BFD6555C52}"/>
</file>

<file path=customXml/itemProps2.xml><?xml version="1.0" encoding="utf-8"?>
<ds:datastoreItem xmlns:ds="http://schemas.openxmlformats.org/officeDocument/2006/customXml" ds:itemID="{5AB67670-4A15-4CDF-B821-BFAA1F5519CF}"/>
</file>

<file path=customXml/itemProps3.xml><?xml version="1.0" encoding="utf-8"?>
<ds:datastoreItem xmlns:ds="http://schemas.openxmlformats.org/officeDocument/2006/customXml" ds:itemID="{A81C2552-55F1-4E78-919F-3B02022A7D4B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3108</Words>
  <Application>Microsoft Office PowerPoint</Application>
  <PresentationFormat>Widescreen</PresentationFormat>
  <Paragraphs>644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Abadi</vt:lpstr>
      <vt:lpstr>Arial</vt:lpstr>
      <vt:lpstr>Calibri</vt:lpstr>
      <vt:lpstr>Calibri Light</vt:lpstr>
      <vt:lpstr>Open Sans Semibold</vt:lpstr>
      <vt:lpstr>Public Sans</vt:lpstr>
      <vt:lpstr>Public Sans (Body)</vt:lpstr>
      <vt:lpstr>Public Sans Black</vt:lpstr>
      <vt:lpstr>Public Sans ExtraLight</vt:lpstr>
      <vt:lpstr>Public Sans Light</vt:lpstr>
      <vt:lpstr>Public Sans Thin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rates of victimisation and offending for people with disability in NSW </dc:title>
  <dc:creator>Stewart Boiteux</dc:creator>
  <cp:lastModifiedBy>Stewart Boiteux</cp:lastModifiedBy>
  <cp:revision>1</cp:revision>
  <dcterms:created xsi:type="dcterms:W3CDTF">2022-10-21T01:49:43Z</dcterms:created>
  <dcterms:modified xsi:type="dcterms:W3CDTF">2022-10-21T01:54:40Z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3" name="bc56bdda6a6a44c48d8cfdd96ad4c1470">
    <vt:lpwstr>Presentation|96b9c332-40fe-4061-87fb-bc6c76567afe</vt:lpwstr>
  </property>
  <property fmtid="{D5CDD505-2E9C-101B-9397-08002B2CF9AE}" pid="4" name="Content tags">
    <vt:lpwstr>141;#Aboriginal / Indigenous Australians|1c6810d8-8463-4894-b992-a26278d77dae</vt:lpwstr>
  </property>
  <property fmtid="{D5CDD505-2E9C-101B-9397-08002B2CF9AE}" pid="5" name="DC.Type.DocType (JSMS">
    <vt:lpwstr>126;#Presentation|96b9c332-40fe-4061-87fb-bc6c76567afe</vt:lpwstr>
  </property>
</Properties>
</file>