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Lst>
  <p:notesMasterIdLst>
    <p:notesMasterId r:id="rId27"/>
  </p:notesMasterIdLst>
  <p:handoutMasterIdLst>
    <p:handoutMasterId r:id="rId28"/>
  </p:handoutMasterIdLst>
  <p:sldIdLst>
    <p:sldId id="263" r:id="rId3"/>
    <p:sldId id="271" r:id="rId4"/>
    <p:sldId id="275" r:id="rId5"/>
    <p:sldId id="287" r:id="rId6"/>
    <p:sldId id="305" r:id="rId7"/>
    <p:sldId id="274" r:id="rId8"/>
    <p:sldId id="288" r:id="rId9"/>
    <p:sldId id="290" r:id="rId10"/>
    <p:sldId id="303" r:id="rId11"/>
    <p:sldId id="289" r:id="rId12"/>
    <p:sldId id="301" r:id="rId13"/>
    <p:sldId id="286" r:id="rId14"/>
    <p:sldId id="304" r:id="rId15"/>
    <p:sldId id="302" r:id="rId16"/>
    <p:sldId id="295" r:id="rId17"/>
    <p:sldId id="297" r:id="rId18"/>
    <p:sldId id="298" r:id="rId19"/>
    <p:sldId id="292" r:id="rId20"/>
    <p:sldId id="299" r:id="rId21"/>
    <p:sldId id="300" r:id="rId22"/>
    <p:sldId id="278" r:id="rId23"/>
    <p:sldId id="279" r:id="rId24"/>
    <p:sldId id="280" r:id="rId25"/>
    <p:sldId id="284" r:id="rId2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7055" autoAdjust="0"/>
  </p:normalViewPr>
  <p:slideViewPr>
    <p:cSldViewPr>
      <p:cViewPr>
        <p:scale>
          <a:sx n="96" d="100"/>
          <a:sy n="96" d="100"/>
        </p:scale>
        <p:origin x="509"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1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97752-7F55-42EB-ACAC-E8620265792D}"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AU"/>
        </a:p>
      </dgm:t>
    </dgm:pt>
    <dgm:pt modelId="{14C6E9F9-6772-444D-8723-FFA246155072}">
      <dgm:prSet phldrT="[Text]"/>
      <dgm:spPr/>
      <dgm:t>
        <a:bodyPr/>
        <a:lstStyle/>
        <a:p>
          <a:r>
            <a:rPr lang="en-AU" dirty="0" smtClean="0">
              <a:latin typeface="Segoe UI" panose="020B0502040204020203" pitchFamily="34" charset="0"/>
              <a:cs typeface="Segoe UI" panose="020B0502040204020203" pitchFamily="34" charset="0"/>
            </a:rPr>
            <a:t>VET program completers</a:t>
          </a:r>
          <a:endParaRPr lang="en-AU" dirty="0">
            <a:latin typeface="Segoe UI" panose="020B0502040204020203" pitchFamily="34" charset="0"/>
            <a:cs typeface="Segoe UI" panose="020B0502040204020203" pitchFamily="34" charset="0"/>
          </a:endParaRPr>
        </a:p>
      </dgm:t>
    </dgm:pt>
    <dgm:pt modelId="{1B5E63C4-730D-495A-9884-B49E38A0A847}" type="parTrans" cxnId="{00630541-E605-477C-954D-329099D99095}">
      <dgm:prSet/>
      <dgm:spPr/>
      <dgm:t>
        <a:bodyPr/>
        <a:lstStyle/>
        <a:p>
          <a:endParaRPr lang="en-AU"/>
        </a:p>
      </dgm:t>
    </dgm:pt>
    <dgm:pt modelId="{B35D9E34-294E-422B-8CAF-60EBB2D2BB7B}" type="sibTrans" cxnId="{00630541-E605-477C-954D-329099D99095}">
      <dgm:prSet/>
      <dgm:spPr/>
      <dgm:t>
        <a:bodyPr/>
        <a:lstStyle/>
        <a:p>
          <a:endParaRPr lang="en-AU"/>
        </a:p>
      </dgm:t>
    </dgm:pt>
    <dgm:pt modelId="{72C620B4-C103-4DD0-84F6-BCFB634C2CE7}">
      <dgm:prSet phldrT="[Text]"/>
      <dgm:spPr/>
      <dgm:t>
        <a:bodyPr/>
        <a:lstStyle/>
        <a:p>
          <a:r>
            <a:rPr lang="en-AU" dirty="0" smtClean="0">
              <a:latin typeface="Segoe UI" panose="020B0502040204020203" pitchFamily="34" charset="0"/>
              <a:cs typeface="Segoe UI" panose="020B0502040204020203" pitchFamily="34" charset="0"/>
            </a:rPr>
            <a:t>VET program partial completers</a:t>
          </a:r>
          <a:endParaRPr lang="en-AU" dirty="0">
            <a:latin typeface="Segoe UI" panose="020B0502040204020203" pitchFamily="34" charset="0"/>
            <a:cs typeface="Segoe UI" panose="020B0502040204020203" pitchFamily="34" charset="0"/>
          </a:endParaRPr>
        </a:p>
      </dgm:t>
    </dgm:pt>
    <dgm:pt modelId="{5E710D2B-328A-418F-ABBA-083651132229}" type="parTrans" cxnId="{65E3306E-4759-4240-B4D3-ADF34678298C}">
      <dgm:prSet/>
      <dgm:spPr/>
      <dgm:t>
        <a:bodyPr/>
        <a:lstStyle/>
        <a:p>
          <a:endParaRPr lang="en-AU"/>
        </a:p>
      </dgm:t>
    </dgm:pt>
    <dgm:pt modelId="{62AE2ED3-6AE6-4C67-99B2-389DE596F4E7}" type="sibTrans" cxnId="{65E3306E-4759-4240-B4D3-ADF34678298C}">
      <dgm:prSet/>
      <dgm:spPr/>
      <dgm:t>
        <a:bodyPr/>
        <a:lstStyle/>
        <a:p>
          <a:endParaRPr lang="en-AU"/>
        </a:p>
      </dgm:t>
    </dgm:pt>
    <dgm:pt modelId="{97519F45-C409-4DBA-A3FD-6236EDB92634}">
      <dgm:prSet phldrT="[Text]"/>
      <dgm:spPr/>
      <dgm:t>
        <a:bodyPr/>
        <a:lstStyle/>
        <a:p>
          <a:r>
            <a:rPr lang="en-AU" dirty="0" smtClean="0">
              <a:latin typeface="Segoe UI" panose="020B0502040204020203" pitchFamily="34" charset="0"/>
              <a:cs typeface="Segoe UI" panose="020B0502040204020203" pitchFamily="34" charset="0"/>
            </a:rPr>
            <a:t>Non-enrollers</a:t>
          </a:r>
          <a:endParaRPr lang="en-AU" dirty="0">
            <a:latin typeface="Segoe UI" panose="020B0502040204020203" pitchFamily="34" charset="0"/>
            <a:cs typeface="Segoe UI" panose="020B0502040204020203" pitchFamily="34" charset="0"/>
          </a:endParaRPr>
        </a:p>
      </dgm:t>
    </dgm:pt>
    <dgm:pt modelId="{5A4EAC0A-4DCF-4F9A-8D69-633217FD46AA}" type="parTrans" cxnId="{9CFD4B2D-7C92-43C7-9A13-65EB748231DC}">
      <dgm:prSet/>
      <dgm:spPr/>
      <dgm:t>
        <a:bodyPr/>
        <a:lstStyle/>
        <a:p>
          <a:endParaRPr lang="en-AU"/>
        </a:p>
      </dgm:t>
    </dgm:pt>
    <dgm:pt modelId="{52D6B8AB-9409-4A42-9DE7-6CCDFD57178D}" type="sibTrans" cxnId="{9CFD4B2D-7C92-43C7-9A13-65EB748231DC}">
      <dgm:prSet/>
      <dgm:spPr/>
      <dgm:t>
        <a:bodyPr/>
        <a:lstStyle/>
        <a:p>
          <a:endParaRPr lang="en-AU"/>
        </a:p>
      </dgm:t>
    </dgm:pt>
    <dgm:pt modelId="{13836449-48B8-4D29-9C87-D2BFA633E343}" type="pres">
      <dgm:prSet presAssocID="{D4397752-7F55-42EB-ACAC-E8620265792D}" presName="Name0" presStyleCnt="0">
        <dgm:presLayoutVars>
          <dgm:dir/>
          <dgm:resizeHandles val="exact"/>
        </dgm:presLayoutVars>
      </dgm:prSet>
      <dgm:spPr/>
      <dgm:t>
        <a:bodyPr/>
        <a:lstStyle/>
        <a:p>
          <a:endParaRPr lang="en-AU"/>
        </a:p>
      </dgm:t>
    </dgm:pt>
    <dgm:pt modelId="{DEF1D83B-C9EA-4D36-A643-0382C3C5F6E7}" type="pres">
      <dgm:prSet presAssocID="{14C6E9F9-6772-444D-8723-FFA246155072}" presName="composite" presStyleCnt="0"/>
      <dgm:spPr/>
    </dgm:pt>
    <dgm:pt modelId="{BD2E8E58-780B-4000-BD22-321DCBC1E448}" type="pres">
      <dgm:prSet presAssocID="{14C6E9F9-6772-444D-8723-FFA246155072}" presName="rect1" presStyleLbl="trAlignAcc1" presStyleIdx="0" presStyleCnt="3">
        <dgm:presLayoutVars>
          <dgm:bulletEnabled val="1"/>
        </dgm:presLayoutVars>
      </dgm:prSet>
      <dgm:spPr/>
      <dgm:t>
        <a:bodyPr/>
        <a:lstStyle/>
        <a:p>
          <a:endParaRPr lang="en-AU"/>
        </a:p>
      </dgm:t>
    </dgm:pt>
    <dgm:pt modelId="{AE789468-B743-4DB4-8604-B9781E896230}" type="pres">
      <dgm:prSet presAssocID="{14C6E9F9-6772-444D-8723-FFA246155072}" presName="rect2" presStyleLbl="fgImgPlace1" presStyleIdx="0" presStyleCnt="3"/>
      <dgm:spPr/>
    </dgm:pt>
    <dgm:pt modelId="{7A2326CC-3DEB-47C3-8B47-DDA4E61D8BDB}" type="pres">
      <dgm:prSet presAssocID="{B35D9E34-294E-422B-8CAF-60EBB2D2BB7B}" presName="sibTrans" presStyleCnt="0"/>
      <dgm:spPr/>
    </dgm:pt>
    <dgm:pt modelId="{C983702F-E2C4-4C0D-A548-B29FF876C050}" type="pres">
      <dgm:prSet presAssocID="{72C620B4-C103-4DD0-84F6-BCFB634C2CE7}" presName="composite" presStyleCnt="0"/>
      <dgm:spPr/>
    </dgm:pt>
    <dgm:pt modelId="{60813C25-48CE-4C55-9BB9-C2DBED1E691D}" type="pres">
      <dgm:prSet presAssocID="{72C620B4-C103-4DD0-84F6-BCFB634C2CE7}" presName="rect1" presStyleLbl="trAlignAcc1" presStyleIdx="1" presStyleCnt="3">
        <dgm:presLayoutVars>
          <dgm:bulletEnabled val="1"/>
        </dgm:presLayoutVars>
      </dgm:prSet>
      <dgm:spPr/>
      <dgm:t>
        <a:bodyPr/>
        <a:lstStyle/>
        <a:p>
          <a:endParaRPr lang="en-AU"/>
        </a:p>
      </dgm:t>
    </dgm:pt>
    <dgm:pt modelId="{860E8986-EA94-4356-B835-8647B7B35988}" type="pres">
      <dgm:prSet presAssocID="{72C620B4-C103-4DD0-84F6-BCFB634C2CE7}" presName="rect2" presStyleLbl="fgImgPlace1" presStyleIdx="1" presStyleCnt="3"/>
      <dgm:spPr/>
    </dgm:pt>
    <dgm:pt modelId="{7DFFA1F1-2680-4731-9EFF-D613F6C3635F}" type="pres">
      <dgm:prSet presAssocID="{62AE2ED3-6AE6-4C67-99B2-389DE596F4E7}" presName="sibTrans" presStyleCnt="0"/>
      <dgm:spPr/>
    </dgm:pt>
    <dgm:pt modelId="{6B30D508-9781-4A60-BAF1-5FE0D82A6539}" type="pres">
      <dgm:prSet presAssocID="{97519F45-C409-4DBA-A3FD-6236EDB92634}" presName="composite" presStyleCnt="0"/>
      <dgm:spPr/>
    </dgm:pt>
    <dgm:pt modelId="{1C939660-1197-4592-912F-4D7623B557B4}" type="pres">
      <dgm:prSet presAssocID="{97519F45-C409-4DBA-A3FD-6236EDB92634}" presName="rect1" presStyleLbl="trAlignAcc1" presStyleIdx="2" presStyleCnt="3">
        <dgm:presLayoutVars>
          <dgm:bulletEnabled val="1"/>
        </dgm:presLayoutVars>
      </dgm:prSet>
      <dgm:spPr/>
      <dgm:t>
        <a:bodyPr/>
        <a:lstStyle/>
        <a:p>
          <a:endParaRPr lang="en-AU"/>
        </a:p>
      </dgm:t>
    </dgm:pt>
    <dgm:pt modelId="{E5B7709D-6CA8-44D2-8F89-F8684D212CB0}" type="pres">
      <dgm:prSet presAssocID="{97519F45-C409-4DBA-A3FD-6236EDB92634}" presName="rect2" presStyleLbl="fgImgPlace1" presStyleIdx="2" presStyleCnt="3"/>
      <dgm:spPr/>
    </dgm:pt>
  </dgm:ptLst>
  <dgm:cxnLst>
    <dgm:cxn modelId="{9CFD4B2D-7C92-43C7-9A13-65EB748231DC}" srcId="{D4397752-7F55-42EB-ACAC-E8620265792D}" destId="{97519F45-C409-4DBA-A3FD-6236EDB92634}" srcOrd="2" destOrd="0" parTransId="{5A4EAC0A-4DCF-4F9A-8D69-633217FD46AA}" sibTransId="{52D6B8AB-9409-4A42-9DE7-6CCDFD57178D}"/>
    <dgm:cxn modelId="{3E9D2625-1624-4E1F-9B3D-1B3EA56DD461}" type="presOf" srcId="{D4397752-7F55-42EB-ACAC-E8620265792D}" destId="{13836449-48B8-4D29-9C87-D2BFA633E343}" srcOrd="0" destOrd="0" presId="urn:microsoft.com/office/officeart/2008/layout/PictureStrips"/>
    <dgm:cxn modelId="{F4F7C656-A853-4C22-8029-E33FF6539B55}" type="presOf" srcId="{97519F45-C409-4DBA-A3FD-6236EDB92634}" destId="{1C939660-1197-4592-912F-4D7623B557B4}" srcOrd="0" destOrd="0" presId="urn:microsoft.com/office/officeart/2008/layout/PictureStrips"/>
    <dgm:cxn modelId="{40975C19-141E-480F-A0DF-5B6F122E97FB}" type="presOf" srcId="{72C620B4-C103-4DD0-84F6-BCFB634C2CE7}" destId="{60813C25-48CE-4C55-9BB9-C2DBED1E691D}" srcOrd="0" destOrd="0" presId="urn:microsoft.com/office/officeart/2008/layout/PictureStrips"/>
    <dgm:cxn modelId="{D6986CDD-6D3B-4650-B533-672E8DC2D47C}" type="presOf" srcId="{14C6E9F9-6772-444D-8723-FFA246155072}" destId="{BD2E8E58-780B-4000-BD22-321DCBC1E448}" srcOrd="0" destOrd="0" presId="urn:microsoft.com/office/officeart/2008/layout/PictureStrips"/>
    <dgm:cxn modelId="{00630541-E605-477C-954D-329099D99095}" srcId="{D4397752-7F55-42EB-ACAC-E8620265792D}" destId="{14C6E9F9-6772-444D-8723-FFA246155072}" srcOrd="0" destOrd="0" parTransId="{1B5E63C4-730D-495A-9884-B49E38A0A847}" sibTransId="{B35D9E34-294E-422B-8CAF-60EBB2D2BB7B}"/>
    <dgm:cxn modelId="{65E3306E-4759-4240-B4D3-ADF34678298C}" srcId="{D4397752-7F55-42EB-ACAC-E8620265792D}" destId="{72C620B4-C103-4DD0-84F6-BCFB634C2CE7}" srcOrd="1" destOrd="0" parTransId="{5E710D2B-328A-418F-ABBA-083651132229}" sibTransId="{62AE2ED3-6AE6-4C67-99B2-389DE596F4E7}"/>
    <dgm:cxn modelId="{FBB77103-A31A-4BFB-AD2A-F5B499315713}" type="presParOf" srcId="{13836449-48B8-4D29-9C87-D2BFA633E343}" destId="{DEF1D83B-C9EA-4D36-A643-0382C3C5F6E7}" srcOrd="0" destOrd="0" presId="urn:microsoft.com/office/officeart/2008/layout/PictureStrips"/>
    <dgm:cxn modelId="{10B04505-5728-4A12-895B-89F46EB05FFF}" type="presParOf" srcId="{DEF1D83B-C9EA-4D36-A643-0382C3C5F6E7}" destId="{BD2E8E58-780B-4000-BD22-321DCBC1E448}" srcOrd="0" destOrd="0" presId="urn:microsoft.com/office/officeart/2008/layout/PictureStrips"/>
    <dgm:cxn modelId="{712A284F-0A86-427F-BB9F-4F81BC81601A}" type="presParOf" srcId="{DEF1D83B-C9EA-4D36-A643-0382C3C5F6E7}" destId="{AE789468-B743-4DB4-8604-B9781E896230}" srcOrd="1" destOrd="0" presId="urn:microsoft.com/office/officeart/2008/layout/PictureStrips"/>
    <dgm:cxn modelId="{31C190B9-40AE-4AFB-9E85-5C5592E23054}" type="presParOf" srcId="{13836449-48B8-4D29-9C87-D2BFA633E343}" destId="{7A2326CC-3DEB-47C3-8B47-DDA4E61D8BDB}" srcOrd="1" destOrd="0" presId="urn:microsoft.com/office/officeart/2008/layout/PictureStrips"/>
    <dgm:cxn modelId="{67F62479-ACDF-4BCE-998D-8B793E52DF2C}" type="presParOf" srcId="{13836449-48B8-4D29-9C87-D2BFA633E343}" destId="{C983702F-E2C4-4C0D-A548-B29FF876C050}" srcOrd="2" destOrd="0" presId="urn:microsoft.com/office/officeart/2008/layout/PictureStrips"/>
    <dgm:cxn modelId="{EED92902-F632-48D0-A24B-2A2B9EB89639}" type="presParOf" srcId="{C983702F-E2C4-4C0D-A548-B29FF876C050}" destId="{60813C25-48CE-4C55-9BB9-C2DBED1E691D}" srcOrd="0" destOrd="0" presId="urn:microsoft.com/office/officeart/2008/layout/PictureStrips"/>
    <dgm:cxn modelId="{A51939C4-1A75-4BC4-93C4-64F01710A564}" type="presParOf" srcId="{C983702F-E2C4-4C0D-A548-B29FF876C050}" destId="{860E8986-EA94-4356-B835-8647B7B35988}" srcOrd="1" destOrd="0" presId="urn:microsoft.com/office/officeart/2008/layout/PictureStrips"/>
    <dgm:cxn modelId="{9F4BFA6F-72F5-4BE2-B7B6-A4CFE6C875FB}" type="presParOf" srcId="{13836449-48B8-4D29-9C87-D2BFA633E343}" destId="{7DFFA1F1-2680-4731-9EFF-D613F6C3635F}" srcOrd="3" destOrd="0" presId="urn:microsoft.com/office/officeart/2008/layout/PictureStrips"/>
    <dgm:cxn modelId="{69F6F916-518F-4585-8399-16D316A2828F}" type="presParOf" srcId="{13836449-48B8-4D29-9C87-D2BFA633E343}" destId="{6B30D508-9781-4A60-BAF1-5FE0D82A6539}" srcOrd="4" destOrd="0" presId="urn:microsoft.com/office/officeart/2008/layout/PictureStrips"/>
    <dgm:cxn modelId="{BE88FDB1-F6AB-4148-8A63-02CD3169FF5E}" type="presParOf" srcId="{6B30D508-9781-4A60-BAF1-5FE0D82A6539}" destId="{1C939660-1197-4592-912F-4D7623B557B4}" srcOrd="0" destOrd="0" presId="urn:microsoft.com/office/officeart/2008/layout/PictureStrips"/>
    <dgm:cxn modelId="{35B29751-5F2C-4317-81FC-D8C25C7AEE31}" type="presParOf" srcId="{6B30D508-9781-4A60-BAF1-5FE0D82A6539}" destId="{E5B7709D-6CA8-44D2-8F89-F8684D212CB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97752-7F55-42EB-ACAC-E8620265792D}"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AU"/>
        </a:p>
      </dgm:t>
    </dgm:pt>
    <dgm:pt modelId="{14C6E9F9-6772-444D-8723-FFA246155072}">
      <dgm:prSet phldrT="[Text]"/>
      <dgm:spPr/>
      <dgm:t>
        <a:bodyPr/>
        <a:lstStyle/>
        <a:p>
          <a:r>
            <a:rPr lang="en-AU" dirty="0" smtClean="0">
              <a:latin typeface="Segoe UI" panose="020B0502040204020203" pitchFamily="34" charset="0"/>
              <a:cs typeface="Segoe UI" panose="020B0502040204020203" pitchFamily="34" charset="0"/>
            </a:rPr>
            <a:t>VET program completers</a:t>
          </a:r>
          <a:endParaRPr lang="en-AU" dirty="0">
            <a:latin typeface="Segoe UI" panose="020B0502040204020203" pitchFamily="34" charset="0"/>
            <a:cs typeface="Segoe UI" panose="020B0502040204020203" pitchFamily="34" charset="0"/>
          </a:endParaRPr>
        </a:p>
      </dgm:t>
    </dgm:pt>
    <dgm:pt modelId="{1B5E63C4-730D-495A-9884-B49E38A0A847}" type="parTrans" cxnId="{00630541-E605-477C-954D-329099D99095}">
      <dgm:prSet/>
      <dgm:spPr/>
      <dgm:t>
        <a:bodyPr/>
        <a:lstStyle/>
        <a:p>
          <a:endParaRPr lang="en-AU"/>
        </a:p>
      </dgm:t>
    </dgm:pt>
    <dgm:pt modelId="{B35D9E34-294E-422B-8CAF-60EBB2D2BB7B}" type="sibTrans" cxnId="{00630541-E605-477C-954D-329099D99095}">
      <dgm:prSet/>
      <dgm:spPr/>
      <dgm:t>
        <a:bodyPr/>
        <a:lstStyle/>
        <a:p>
          <a:endParaRPr lang="en-AU"/>
        </a:p>
      </dgm:t>
    </dgm:pt>
    <dgm:pt modelId="{72C620B4-C103-4DD0-84F6-BCFB634C2CE7}">
      <dgm:prSet phldrT="[Text]"/>
      <dgm:spPr/>
      <dgm:t>
        <a:bodyPr/>
        <a:lstStyle/>
        <a:p>
          <a:r>
            <a:rPr lang="en-AU" dirty="0" smtClean="0">
              <a:latin typeface="Segoe UI" panose="020B0502040204020203" pitchFamily="34" charset="0"/>
              <a:cs typeface="Segoe UI" panose="020B0502040204020203" pitchFamily="34" charset="0"/>
            </a:rPr>
            <a:t>VET program partial completers</a:t>
          </a:r>
          <a:endParaRPr lang="en-AU" dirty="0">
            <a:latin typeface="Segoe UI" panose="020B0502040204020203" pitchFamily="34" charset="0"/>
            <a:cs typeface="Segoe UI" panose="020B0502040204020203" pitchFamily="34" charset="0"/>
          </a:endParaRPr>
        </a:p>
      </dgm:t>
    </dgm:pt>
    <dgm:pt modelId="{5E710D2B-328A-418F-ABBA-083651132229}" type="parTrans" cxnId="{65E3306E-4759-4240-B4D3-ADF34678298C}">
      <dgm:prSet/>
      <dgm:spPr/>
      <dgm:t>
        <a:bodyPr/>
        <a:lstStyle/>
        <a:p>
          <a:endParaRPr lang="en-AU"/>
        </a:p>
      </dgm:t>
    </dgm:pt>
    <dgm:pt modelId="{62AE2ED3-6AE6-4C67-99B2-389DE596F4E7}" type="sibTrans" cxnId="{65E3306E-4759-4240-B4D3-ADF34678298C}">
      <dgm:prSet/>
      <dgm:spPr/>
      <dgm:t>
        <a:bodyPr/>
        <a:lstStyle/>
        <a:p>
          <a:endParaRPr lang="en-AU"/>
        </a:p>
      </dgm:t>
    </dgm:pt>
    <dgm:pt modelId="{97519F45-C409-4DBA-A3FD-6236EDB92634}">
      <dgm:prSet phldrT="[Text]"/>
      <dgm:spPr/>
      <dgm:t>
        <a:bodyPr/>
        <a:lstStyle/>
        <a:p>
          <a:r>
            <a:rPr lang="en-AU" dirty="0" smtClean="0">
              <a:latin typeface="Segoe UI" panose="020B0502040204020203" pitchFamily="34" charset="0"/>
              <a:cs typeface="Segoe UI" panose="020B0502040204020203" pitchFamily="34" charset="0"/>
            </a:rPr>
            <a:t>Non-enrollers</a:t>
          </a:r>
          <a:endParaRPr lang="en-AU" dirty="0">
            <a:latin typeface="Segoe UI" panose="020B0502040204020203" pitchFamily="34" charset="0"/>
            <a:cs typeface="Segoe UI" panose="020B0502040204020203" pitchFamily="34" charset="0"/>
          </a:endParaRPr>
        </a:p>
      </dgm:t>
    </dgm:pt>
    <dgm:pt modelId="{5A4EAC0A-4DCF-4F9A-8D69-633217FD46AA}" type="parTrans" cxnId="{9CFD4B2D-7C92-43C7-9A13-65EB748231DC}">
      <dgm:prSet/>
      <dgm:spPr/>
      <dgm:t>
        <a:bodyPr/>
        <a:lstStyle/>
        <a:p>
          <a:endParaRPr lang="en-AU"/>
        </a:p>
      </dgm:t>
    </dgm:pt>
    <dgm:pt modelId="{52D6B8AB-9409-4A42-9DE7-6CCDFD57178D}" type="sibTrans" cxnId="{9CFD4B2D-7C92-43C7-9A13-65EB748231DC}">
      <dgm:prSet/>
      <dgm:spPr/>
      <dgm:t>
        <a:bodyPr/>
        <a:lstStyle/>
        <a:p>
          <a:endParaRPr lang="en-AU"/>
        </a:p>
      </dgm:t>
    </dgm:pt>
    <dgm:pt modelId="{13836449-48B8-4D29-9C87-D2BFA633E343}" type="pres">
      <dgm:prSet presAssocID="{D4397752-7F55-42EB-ACAC-E8620265792D}" presName="Name0" presStyleCnt="0">
        <dgm:presLayoutVars>
          <dgm:dir/>
          <dgm:resizeHandles val="exact"/>
        </dgm:presLayoutVars>
      </dgm:prSet>
      <dgm:spPr/>
      <dgm:t>
        <a:bodyPr/>
        <a:lstStyle/>
        <a:p>
          <a:endParaRPr lang="en-AU"/>
        </a:p>
      </dgm:t>
    </dgm:pt>
    <dgm:pt modelId="{DEF1D83B-C9EA-4D36-A643-0382C3C5F6E7}" type="pres">
      <dgm:prSet presAssocID="{14C6E9F9-6772-444D-8723-FFA246155072}" presName="composite" presStyleCnt="0"/>
      <dgm:spPr/>
    </dgm:pt>
    <dgm:pt modelId="{BD2E8E58-780B-4000-BD22-321DCBC1E448}" type="pres">
      <dgm:prSet presAssocID="{14C6E9F9-6772-444D-8723-FFA246155072}" presName="rect1" presStyleLbl="trAlignAcc1" presStyleIdx="0" presStyleCnt="3">
        <dgm:presLayoutVars>
          <dgm:bulletEnabled val="1"/>
        </dgm:presLayoutVars>
      </dgm:prSet>
      <dgm:spPr/>
      <dgm:t>
        <a:bodyPr/>
        <a:lstStyle/>
        <a:p>
          <a:endParaRPr lang="en-AU"/>
        </a:p>
      </dgm:t>
    </dgm:pt>
    <dgm:pt modelId="{AE789468-B743-4DB4-8604-B9781E896230}" type="pres">
      <dgm:prSet presAssocID="{14C6E9F9-6772-444D-8723-FFA246155072}" presName="rect2" presStyleLbl="fgImgPlace1" presStyleIdx="0" presStyleCnt="3"/>
      <dgm:spPr/>
    </dgm:pt>
    <dgm:pt modelId="{7A2326CC-3DEB-47C3-8B47-DDA4E61D8BDB}" type="pres">
      <dgm:prSet presAssocID="{B35D9E34-294E-422B-8CAF-60EBB2D2BB7B}" presName="sibTrans" presStyleCnt="0"/>
      <dgm:spPr/>
    </dgm:pt>
    <dgm:pt modelId="{C983702F-E2C4-4C0D-A548-B29FF876C050}" type="pres">
      <dgm:prSet presAssocID="{72C620B4-C103-4DD0-84F6-BCFB634C2CE7}" presName="composite" presStyleCnt="0"/>
      <dgm:spPr/>
    </dgm:pt>
    <dgm:pt modelId="{60813C25-48CE-4C55-9BB9-C2DBED1E691D}" type="pres">
      <dgm:prSet presAssocID="{72C620B4-C103-4DD0-84F6-BCFB634C2CE7}" presName="rect1" presStyleLbl="trAlignAcc1" presStyleIdx="1" presStyleCnt="3">
        <dgm:presLayoutVars>
          <dgm:bulletEnabled val="1"/>
        </dgm:presLayoutVars>
      </dgm:prSet>
      <dgm:spPr/>
      <dgm:t>
        <a:bodyPr/>
        <a:lstStyle/>
        <a:p>
          <a:endParaRPr lang="en-AU"/>
        </a:p>
      </dgm:t>
    </dgm:pt>
    <dgm:pt modelId="{860E8986-EA94-4356-B835-8647B7B35988}" type="pres">
      <dgm:prSet presAssocID="{72C620B4-C103-4DD0-84F6-BCFB634C2CE7}" presName="rect2" presStyleLbl="fgImgPlace1" presStyleIdx="1" presStyleCnt="3"/>
      <dgm:spPr/>
    </dgm:pt>
    <dgm:pt modelId="{7DFFA1F1-2680-4731-9EFF-D613F6C3635F}" type="pres">
      <dgm:prSet presAssocID="{62AE2ED3-6AE6-4C67-99B2-389DE596F4E7}" presName="sibTrans" presStyleCnt="0"/>
      <dgm:spPr/>
    </dgm:pt>
    <dgm:pt modelId="{6B30D508-9781-4A60-BAF1-5FE0D82A6539}" type="pres">
      <dgm:prSet presAssocID="{97519F45-C409-4DBA-A3FD-6236EDB92634}" presName="composite" presStyleCnt="0"/>
      <dgm:spPr/>
    </dgm:pt>
    <dgm:pt modelId="{1C939660-1197-4592-912F-4D7623B557B4}" type="pres">
      <dgm:prSet presAssocID="{97519F45-C409-4DBA-A3FD-6236EDB92634}" presName="rect1" presStyleLbl="trAlignAcc1" presStyleIdx="2" presStyleCnt="3">
        <dgm:presLayoutVars>
          <dgm:bulletEnabled val="1"/>
        </dgm:presLayoutVars>
      </dgm:prSet>
      <dgm:spPr/>
      <dgm:t>
        <a:bodyPr/>
        <a:lstStyle/>
        <a:p>
          <a:endParaRPr lang="en-AU"/>
        </a:p>
      </dgm:t>
    </dgm:pt>
    <dgm:pt modelId="{E5B7709D-6CA8-44D2-8F89-F8684D212CB0}" type="pres">
      <dgm:prSet presAssocID="{97519F45-C409-4DBA-A3FD-6236EDB92634}" presName="rect2" presStyleLbl="fgImgPlace1" presStyleIdx="2" presStyleCnt="3"/>
      <dgm:spPr/>
    </dgm:pt>
  </dgm:ptLst>
  <dgm:cxnLst>
    <dgm:cxn modelId="{A8934186-F435-49F5-9D2C-2C6D03F1B235}" type="presOf" srcId="{72C620B4-C103-4DD0-84F6-BCFB634C2CE7}" destId="{60813C25-48CE-4C55-9BB9-C2DBED1E691D}" srcOrd="0" destOrd="0" presId="urn:microsoft.com/office/officeart/2008/layout/PictureStrips"/>
    <dgm:cxn modelId="{25B9AA9B-8394-48A8-BD10-294387690E3F}" type="presOf" srcId="{14C6E9F9-6772-444D-8723-FFA246155072}" destId="{BD2E8E58-780B-4000-BD22-321DCBC1E448}" srcOrd="0" destOrd="0" presId="urn:microsoft.com/office/officeart/2008/layout/PictureStrips"/>
    <dgm:cxn modelId="{9CFD4B2D-7C92-43C7-9A13-65EB748231DC}" srcId="{D4397752-7F55-42EB-ACAC-E8620265792D}" destId="{97519F45-C409-4DBA-A3FD-6236EDB92634}" srcOrd="2" destOrd="0" parTransId="{5A4EAC0A-4DCF-4F9A-8D69-633217FD46AA}" sibTransId="{52D6B8AB-9409-4A42-9DE7-6CCDFD57178D}"/>
    <dgm:cxn modelId="{AB3DD0C2-0DF1-4515-96C1-FEB86D9DB677}" type="presOf" srcId="{97519F45-C409-4DBA-A3FD-6236EDB92634}" destId="{1C939660-1197-4592-912F-4D7623B557B4}" srcOrd="0" destOrd="0" presId="urn:microsoft.com/office/officeart/2008/layout/PictureStrips"/>
    <dgm:cxn modelId="{0F320BB2-AD25-4497-9943-8C55A6D638C2}" type="presOf" srcId="{D4397752-7F55-42EB-ACAC-E8620265792D}" destId="{13836449-48B8-4D29-9C87-D2BFA633E343}" srcOrd="0" destOrd="0" presId="urn:microsoft.com/office/officeart/2008/layout/PictureStrips"/>
    <dgm:cxn modelId="{00630541-E605-477C-954D-329099D99095}" srcId="{D4397752-7F55-42EB-ACAC-E8620265792D}" destId="{14C6E9F9-6772-444D-8723-FFA246155072}" srcOrd="0" destOrd="0" parTransId="{1B5E63C4-730D-495A-9884-B49E38A0A847}" sibTransId="{B35D9E34-294E-422B-8CAF-60EBB2D2BB7B}"/>
    <dgm:cxn modelId="{65E3306E-4759-4240-B4D3-ADF34678298C}" srcId="{D4397752-7F55-42EB-ACAC-E8620265792D}" destId="{72C620B4-C103-4DD0-84F6-BCFB634C2CE7}" srcOrd="1" destOrd="0" parTransId="{5E710D2B-328A-418F-ABBA-083651132229}" sibTransId="{62AE2ED3-6AE6-4C67-99B2-389DE596F4E7}"/>
    <dgm:cxn modelId="{1C142D9D-AA86-4DEC-BE0A-2245DEBB25B6}" type="presParOf" srcId="{13836449-48B8-4D29-9C87-D2BFA633E343}" destId="{DEF1D83B-C9EA-4D36-A643-0382C3C5F6E7}" srcOrd="0" destOrd="0" presId="urn:microsoft.com/office/officeart/2008/layout/PictureStrips"/>
    <dgm:cxn modelId="{A9DBD782-F274-46ED-A47D-DFB614F9F601}" type="presParOf" srcId="{DEF1D83B-C9EA-4D36-A643-0382C3C5F6E7}" destId="{BD2E8E58-780B-4000-BD22-321DCBC1E448}" srcOrd="0" destOrd="0" presId="urn:microsoft.com/office/officeart/2008/layout/PictureStrips"/>
    <dgm:cxn modelId="{9C5A56A9-873B-4CFF-B263-33AB7ECEDA3A}" type="presParOf" srcId="{DEF1D83B-C9EA-4D36-A643-0382C3C5F6E7}" destId="{AE789468-B743-4DB4-8604-B9781E896230}" srcOrd="1" destOrd="0" presId="urn:microsoft.com/office/officeart/2008/layout/PictureStrips"/>
    <dgm:cxn modelId="{8329F9D8-D39F-495A-9F31-3EF030027DB8}" type="presParOf" srcId="{13836449-48B8-4D29-9C87-D2BFA633E343}" destId="{7A2326CC-3DEB-47C3-8B47-DDA4E61D8BDB}" srcOrd="1" destOrd="0" presId="urn:microsoft.com/office/officeart/2008/layout/PictureStrips"/>
    <dgm:cxn modelId="{FC4EA9C2-3CC2-4258-8002-90A49650D429}" type="presParOf" srcId="{13836449-48B8-4D29-9C87-D2BFA633E343}" destId="{C983702F-E2C4-4C0D-A548-B29FF876C050}" srcOrd="2" destOrd="0" presId="urn:microsoft.com/office/officeart/2008/layout/PictureStrips"/>
    <dgm:cxn modelId="{CAA64ACF-8995-4DCF-B897-D06FB9AEAD19}" type="presParOf" srcId="{C983702F-E2C4-4C0D-A548-B29FF876C050}" destId="{60813C25-48CE-4C55-9BB9-C2DBED1E691D}" srcOrd="0" destOrd="0" presId="urn:microsoft.com/office/officeart/2008/layout/PictureStrips"/>
    <dgm:cxn modelId="{EFDC2CF7-8587-4C39-89FD-98DBB40A1033}" type="presParOf" srcId="{C983702F-E2C4-4C0D-A548-B29FF876C050}" destId="{860E8986-EA94-4356-B835-8647B7B35988}" srcOrd="1" destOrd="0" presId="urn:microsoft.com/office/officeart/2008/layout/PictureStrips"/>
    <dgm:cxn modelId="{39742910-7988-4965-A3B6-9674156DBEB2}" type="presParOf" srcId="{13836449-48B8-4D29-9C87-D2BFA633E343}" destId="{7DFFA1F1-2680-4731-9EFF-D613F6C3635F}" srcOrd="3" destOrd="0" presId="urn:microsoft.com/office/officeart/2008/layout/PictureStrips"/>
    <dgm:cxn modelId="{944D867F-6637-4D2A-89D3-F26B56AB8391}" type="presParOf" srcId="{13836449-48B8-4D29-9C87-D2BFA633E343}" destId="{6B30D508-9781-4A60-BAF1-5FE0D82A6539}" srcOrd="4" destOrd="0" presId="urn:microsoft.com/office/officeart/2008/layout/PictureStrips"/>
    <dgm:cxn modelId="{3D3F7FC8-1B27-4D6B-80E1-B9335E3A5D96}" type="presParOf" srcId="{6B30D508-9781-4A60-BAF1-5FE0D82A6539}" destId="{1C939660-1197-4592-912F-4D7623B557B4}" srcOrd="0" destOrd="0" presId="urn:microsoft.com/office/officeart/2008/layout/PictureStrips"/>
    <dgm:cxn modelId="{5774B794-917A-413F-B625-537D675F82ED}" type="presParOf" srcId="{6B30D508-9781-4A60-BAF1-5FE0D82A6539}" destId="{E5B7709D-6CA8-44D2-8F89-F8684D212CB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8E58-780B-4000-BD22-321DCBC1E448}">
      <dsp:nvSpPr>
        <dsp:cNvPr id="0" name=""/>
        <dsp:cNvSpPr/>
      </dsp:nvSpPr>
      <dsp:spPr>
        <a:xfrm>
          <a:off x="1443275" y="266803"/>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VET program completers</a:t>
          </a:r>
          <a:endParaRPr lang="en-AU" sz="2500" kern="1200" dirty="0">
            <a:latin typeface="Segoe UI" panose="020B0502040204020203" pitchFamily="34" charset="0"/>
            <a:cs typeface="Segoe UI" panose="020B0502040204020203" pitchFamily="34" charset="0"/>
          </a:endParaRPr>
        </a:p>
      </dsp:txBody>
      <dsp:txXfrm>
        <a:off x="1443275" y="266803"/>
        <a:ext cx="3348990" cy="1046559"/>
      </dsp:txXfrm>
    </dsp:sp>
    <dsp:sp modelId="{AE789468-B743-4DB4-8604-B9781E896230}">
      <dsp:nvSpPr>
        <dsp:cNvPr id="0" name=""/>
        <dsp:cNvSpPr/>
      </dsp:nvSpPr>
      <dsp:spPr>
        <a:xfrm>
          <a:off x="1303734" y="115633"/>
          <a:ext cx="732591" cy="1098887"/>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13C25-48CE-4C55-9BB9-C2DBED1E691D}">
      <dsp:nvSpPr>
        <dsp:cNvPr id="0" name=""/>
        <dsp:cNvSpPr/>
      </dsp:nvSpPr>
      <dsp:spPr>
        <a:xfrm>
          <a:off x="1443275" y="1584305"/>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VET program partial completers</a:t>
          </a:r>
          <a:endParaRPr lang="en-AU" sz="2500" kern="1200" dirty="0">
            <a:latin typeface="Segoe UI" panose="020B0502040204020203" pitchFamily="34" charset="0"/>
            <a:cs typeface="Segoe UI" panose="020B0502040204020203" pitchFamily="34" charset="0"/>
          </a:endParaRPr>
        </a:p>
      </dsp:txBody>
      <dsp:txXfrm>
        <a:off x="1443275" y="1584305"/>
        <a:ext cx="3348990" cy="1046559"/>
      </dsp:txXfrm>
    </dsp:sp>
    <dsp:sp modelId="{860E8986-EA94-4356-B835-8647B7B35988}">
      <dsp:nvSpPr>
        <dsp:cNvPr id="0" name=""/>
        <dsp:cNvSpPr/>
      </dsp:nvSpPr>
      <dsp:spPr>
        <a:xfrm>
          <a:off x="1303734" y="1433135"/>
          <a:ext cx="732591" cy="1098887"/>
        </a:xfrm>
        <a:prstGeom prst="rect">
          <a:avLst/>
        </a:prstGeom>
        <a:solidFill>
          <a:schemeClr val="accent4">
            <a:tint val="50000"/>
            <a:hueOff val="5576805"/>
            <a:satOff val="19150"/>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939660-1197-4592-912F-4D7623B557B4}">
      <dsp:nvSpPr>
        <dsp:cNvPr id="0" name=""/>
        <dsp:cNvSpPr/>
      </dsp:nvSpPr>
      <dsp:spPr>
        <a:xfrm>
          <a:off x="1443275" y="2901807"/>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Non-enrollers</a:t>
          </a:r>
          <a:endParaRPr lang="en-AU" sz="2500" kern="1200" dirty="0">
            <a:latin typeface="Segoe UI" panose="020B0502040204020203" pitchFamily="34" charset="0"/>
            <a:cs typeface="Segoe UI" panose="020B0502040204020203" pitchFamily="34" charset="0"/>
          </a:endParaRPr>
        </a:p>
      </dsp:txBody>
      <dsp:txXfrm>
        <a:off x="1443275" y="2901807"/>
        <a:ext cx="3348990" cy="1046559"/>
      </dsp:txXfrm>
    </dsp:sp>
    <dsp:sp modelId="{E5B7709D-6CA8-44D2-8F89-F8684D212CB0}">
      <dsp:nvSpPr>
        <dsp:cNvPr id="0" name=""/>
        <dsp:cNvSpPr/>
      </dsp:nvSpPr>
      <dsp:spPr>
        <a:xfrm>
          <a:off x="1303734" y="2750637"/>
          <a:ext cx="732591" cy="1098887"/>
        </a:xfrm>
        <a:prstGeom prst="rect">
          <a:avLst/>
        </a:prstGeom>
        <a:solidFill>
          <a:schemeClr val="accent4">
            <a:tint val="50000"/>
            <a:hueOff val="11153610"/>
            <a:satOff val="38299"/>
            <a:lumOff val="21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8E58-780B-4000-BD22-321DCBC1E448}">
      <dsp:nvSpPr>
        <dsp:cNvPr id="0" name=""/>
        <dsp:cNvSpPr/>
      </dsp:nvSpPr>
      <dsp:spPr>
        <a:xfrm>
          <a:off x="1443275" y="266803"/>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VET program completers</a:t>
          </a:r>
          <a:endParaRPr lang="en-AU" sz="2500" kern="1200" dirty="0">
            <a:latin typeface="Segoe UI" panose="020B0502040204020203" pitchFamily="34" charset="0"/>
            <a:cs typeface="Segoe UI" panose="020B0502040204020203" pitchFamily="34" charset="0"/>
          </a:endParaRPr>
        </a:p>
      </dsp:txBody>
      <dsp:txXfrm>
        <a:off x="1443275" y="266803"/>
        <a:ext cx="3348990" cy="1046559"/>
      </dsp:txXfrm>
    </dsp:sp>
    <dsp:sp modelId="{AE789468-B743-4DB4-8604-B9781E896230}">
      <dsp:nvSpPr>
        <dsp:cNvPr id="0" name=""/>
        <dsp:cNvSpPr/>
      </dsp:nvSpPr>
      <dsp:spPr>
        <a:xfrm>
          <a:off x="1303734" y="115633"/>
          <a:ext cx="732591" cy="1098887"/>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13C25-48CE-4C55-9BB9-C2DBED1E691D}">
      <dsp:nvSpPr>
        <dsp:cNvPr id="0" name=""/>
        <dsp:cNvSpPr/>
      </dsp:nvSpPr>
      <dsp:spPr>
        <a:xfrm>
          <a:off x="1443275" y="1584305"/>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VET program partial completers</a:t>
          </a:r>
          <a:endParaRPr lang="en-AU" sz="2500" kern="1200" dirty="0">
            <a:latin typeface="Segoe UI" panose="020B0502040204020203" pitchFamily="34" charset="0"/>
            <a:cs typeface="Segoe UI" panose="020B0502040204020203" pitchFamily="34" charset="0"/>
          </a:endParaRPr>
        </a:p>
      </dsp:txBody>
      <dsp:txXfrm>
        <a:off x="1443275" y="1584305"/>
        <a:ext cx="3348990" cy="1046559"/>
      </dsp:txXfrm>
    </dsp:sp>
    <dsp:sp modelId="{860E8986-EA94-4356-B835-8647B7B35988}">
      <dsp:nvSpPr>
        <dsp:cNvPr id="0" name=""/>
        <dsp:cNvSpPr/>
      </dsp:nvSpPr>
      <dsp:spPr>
        <a:xfrm>
          <a:off x="1303734" y="1433135"/>
          <a:ext cx="732591" cy="1098887"/>
        </a:xfrm>
        <a:prstGeom prst="rect">
          <a:avLst/>
        </a:prstGeom>
        <a:solidFill>
          <a:schemeClr val="accent4">
            <a:tint val="50000"/>
            <a:hueOff val="5576805"/>
            <a:satOff val="19150"/>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939660-1197-4592-912F-4D7623B557B4}">
      <dsp:nvSpPr>
        <dsp:cNvPr id="0" name=""/>
        <dsp:cNvSpPr/>
      </dsp:nvSpPr>
      <dsp:spPr>
        <a:xfrm>
          <a:off x="1443275" y="2901807"/>
          <a:ext cx="3348990" cy="1046559"/>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95250" rIns="95250" bIns="95250" numCol="1" spcCol="1270" anchor="ctr" anchorCtr="0">
          <a:noAutofit/>
        </a:bodyPr>
        <a:lstStyle/>
        <a:p>
          <a:pPr lvl="0" algn="l" defTabSz="1111250">
            <a:lnSpc>
              <a:spcPct val="90000"/>
            </a:lnSpc>
            <a:spcBef>
              <a:spcPct val="0"/>
            </a:spcBef>
            <a:spcAft>
              <a:spcPct val="35000"/>
            </a:spcAft>
          </a:pPr>
          <a:r>
            <a:rPr lang="en-AU" sz="2500" kern="1200" dirty="0" smtClean="0">
              <a:latin typeface="Segoe UI" panose="020B0502040204020203" pitchFamily="34" charset="0"/>
              <a:cs typeface="Segoe UI" panose="020B0502040204020203" pitchFamily="34" charset="0"/>
            </a:rPr>
            <a:t>Non-enrollers</a:t>
          </a:r>
          <a:endParaRPr lang="en-AU" sz="2500" kern="1200" dirty="0">
            <a:latin typeface="Segoe UI" panose="020B0502040204020203" pitchFamily="34" charset="0"/>
            <a:cs typeface="Segoe UI" panose="020B0502040204020203" pitchFamily="34" charset="0"/>
          </a:endParaRPr>
        </a:p>
      </dsp:txBody>
      <dsp:txXfrm>
        <a:off x="1443275" y="2901807"/>
        <a:ext cx="3348990" cy="1046559"/>
      </dsp:txXfrm>
    </dsp:sp>
    <dsp:sp modelId="{E5B7709D-6CA8-44D2-8F89-F8684D212CB0}">
      <dsp:nvSpPr>
        <dsp:cNvPr id="0" name=""/>
        <dsp:cNvSpPr/>
      </dsp:nvSpPr>
      <dsp:spPr>
        <a:xfrm>
          <a:off x="1303734" y="2750637"/>
          <a:ext cx="732591" cy="1098887"/>
        </a:xfrm>
        <a:prstGeom prst="rect">
          <a:avLst/>
        </a:prstGeom>
        <a:solidFill>
          <a:schemeClr val="accent4">
            <a:tint val="50000"/>
            <a:hueOff val="11153610"/>
            <a:satOff val="38299"/>
            <a:lumOff val="214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D06DD1-7960-428D-8843-D4F901D08D76}" type="datetimeFigureOut">
              <a:rPr lang="en-AU" smtClean="0"/>
              <a:t>19/02/2015</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5FC2BD-20CF-4658-87B4-83832F5AEBAD}" type="slidenum">
              <a:rPr lang="en-AU" smtClean="0"/>
              <a:t>‹#›</a:t>
            </a:fld>
            <a:endParaRPr lang="en-AU"/>
          </a:p>
        </p:txBody>
      </p:sp>
    </p:spTree>
    <p:extLst>
      <p:ext uri="{BB962C8B-B14F-4D97-AF65-F5344CB8AC3E}">
        <p14:creationId xmlns:p14="http://schemas.microsoft.com/office/powerpoint/2010/main" val="14757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921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922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C5E4DE-8965-9C47-8AE4-4B72D8D0408E}" type="slidenum">
              <a:rPr lang="en-GB"/>
              <a:pPr/>
              <a:t>‹#›</a:t>
            </a:fld>
            <a:endParaRPr lang="en-GB"/>
          </a:p>
        </p:txBody>
      </p:sp>
    </p:spTree>
    <p:extLst>
      <p:ext uri="{BB962C8B-B14F-4D97-AF65-F5344CB8AC3E}">
        <p14:creationId xmlns:p14="http://schemas.microsoft.com/office/powerpoint/2010/main" val="3415174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304800"/>
            <a:ext cx="7620000" cy="914400"/>
          </a:xfrm>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Subtitle 2"/>
          <p:cNvSpPr>
            <a:spLocks noGrp="1"/>
          </p:cNvSpPr>
          <p:nvPr>
            <p:ph type="subTitle" idx="1" hasCustomPrompt="1"/>
          </p:nvPr>
        </p:nvSpPr>
        <p:spPr>
          <a:xfrm>
            <a:off x="762000" y="1524000"/>
            <a:ext cx="7620000" cy="41148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a:t>
            </a:r>
            <a:r>
              <a:rPr lang="en-US" dirty="0" smtClean="0"/>
              <a:t> add body text</a:t>
            </a:r>
            <a:endParaRPr lang="en-US" dirty="0"/>
          </a:p>
        </p:txBody>
      </p:sp>
      <p:sp>
        <p:nvSpPr>
          <p:cNvPr id="6"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7"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304800"/>
            <a:ext cx="7620000" cy="914400"/>
          </a:xfrm>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Subtitle 2"/>
          <p:cNvSpPr>
            <a:spLocks noGrp="1"/>
          </p:cNvSpPr>
          <p:nvPr>
            <p:ph type="subTitle" idx="1" hasCustomPrompt="1"/>
          </p:nvPr>
        </p:nvSpPr>
        <p:spPr>
          <a:xfrm>
            <a:off x="762000" y="1524000"/>
            <a:ext cx="7620000" cy="41148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a:t>
            </a:r>
            <a:r>
              <a:rPr lang="en-US" dirty="0" smtClean="0"/>
              <a:t> add body text</a:t>
            </a:r>
            <a:endParaRPr lang="en-US" dirty="0"/>
          </a:p>
        </p:txBody>
      </p:sp>
      <p:sp>
        <p:nvSpPr>
          <p:cNvPr id="8"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9"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11"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3" name="Content Placeholder 2"/>
          <p:cNvSpPr>
            <a:spLocks noGrp="1"/>
          </p:cNvSpPr>
          <p:nvPr>
            <p:ph sz="half" idx="1"/>
          </p:nvPr>
        </p:nvSpPr>
        <p:spPr>
          <a:xfrm>
            <a:off x="76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600200"/>
            <a:ext cx="38100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11"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535113"/>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2174875"/>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3736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736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11"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12"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7"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8"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48069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0" y="1435100"/>
            <a:ext cx="2703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10"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523999"/>
            <a:ext cx="7620000" cy="3276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62000" y="4953000"/>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3048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
        <p:nvSpPr>
          <p:cNvPr id="10" name="Line 6"/>
          <p:cNvSpPr>
            <a:spLocks noChangeShapeType="1"/>
          </p:cNvSpPr>
          <p:nvPr userDrawn="1"/>
        </p:nvSpPr>
        <p:spPr bwMode="auto">
          <a:xfrm flipV="1">
            <a:off x="762000" y="1219200"/>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3" name="Content Placeholder 2"/>
          <p:cNvSpPr>
            <a:spLocks noGrp="1"/>
          </p:cNvSpPr>
          <p:nvPr>
            <p:ph sz="half" idx="1"/>
          </p:nvPr>
        </p:nvSpPr>
        <p:spPr>
          <a:xfrm>
            <a:off x="76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600200"/>
            <a:ext cx="38100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535113"/>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2174875"/>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3736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736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11"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12"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7"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48069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0" y="1435100"/>
            <a:ext cx="2703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523999"/>
            <a:ext cx="7620000" cy="3276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62000" y="4953000"/>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304800"/>
            <a:ext cx="7620000" cy="9144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3048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Line 6"/>
          <p:cNvSpPr>
            <a:spLocks noChangeShapeType="1"/>
          </p:cNvSpPr>
          <p:nvPr userDrawn="1"/>
        </p:nvSpPr>
        <p:spPr bwMode="auto">
          <a:xfrm flipV="1">
            <a:off x="762000" y="1219200"/>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PNG_Files_White.png"/>
          <p:cNvPicPr>
            <a:picLocks noChangeAspect="1"/>
          </p:cNvPicPr>
          <p:nvPr userDrawn="1"/>
        </p:nvPicPr>
        <p:blipFill>
          <a:blip r:embed="rId11" cstate="print"/>
          <a:stretch>
            <a:fillRect/>
          </a:stretch>
        </p:blipFill>
        <p:spPr>
          <a:xfrm>
            <a:off x="304" y="228"/>
            <a:ext cx="9143391" cy="6857543"/>
          </a:xfrm>
          <a:prstGeom prst="rect">
            <a:avLst/>
          </a:prstGeom>
        </p:spPr>
      </p:pic>
      <p:sp>
        <p:nvSpPr>
          <p:cNvPr id="1026" name="Rectangle 2"/>
          <p:cNvSpPr>
            <a:spLocks noGrp="1" noChangeArrowheads="1"/>
          </p:cNvSpPr>
          <p:nvPr>
            <p:ph type="title"/>
          </p:nvPr>
        </p:nvSpPr>
        <p:spPr bwMode="auto">
          <a:xfrm>
            <a:off x="762000" y="381000"/>
            <a:ext cx="76200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a:t>
            </a:r>
            <a:r>
              <a:rPr lang="en-GB" dirty="0" smtClean="0"/>
              <a:t>edit</a:t>
            </a:r>
            <a:br>
              <a:rPr lang="en-GB" dirty="0" smtClean="0"/>
            </a:br>
            <a:r>
              <a:rPr lang="en-GB" dirty="0" smtClean="0"/>
              <a:t>Master </a:t>
            </a:r>
            <a:r>
              <a:rPr lang="en-GB" dirty="0"/>
              <a:t>title style</a:t>
            </a:r>
          </a:p>
        </p:txBody>
      </p:sp>
      <p:sp>
        <p:nvSpPr>
          <p:cNvPr id="1029" name="Rectangle 5"/>
          <p:cNvSpPr>
            <a:spLocks noGrp="1" noChangeArrowheads="1"/>
          </p:cNvSpPr>
          <p:nvPr>
            <p:ph type="body" idx="1"/>
          </p:nvPr>
        </p:nvSpPr>
        <p:spPr bwMode="auto">
          <a:xfrm>
            <a:off x="762000" y="1524000"/>
            <a:ext cx="7620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p:cNvSpPr txBox="1"/>
          <p:nvPr userDrawn="1"/>
        </p:nvSpPr>
        <p:spPr>
          <a:xfrm>
            <a:off x="762000" y="6553200"/>
            <a:ext cx="3810000" cy="102592"/>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p:spPr>
        <p:txBody>
          <a:bodyPr wrap="square" lIns="0" tIns="0" rIns="0" bIns="0" rtlCol="0">
            <a:spAutoFit/>
          </a:bodyPr>
          <a:lstStyle/>
          <a:p>
            <a:r>
              <a:rPr lang="en-US" sz="1000" baseline="30000" dirty="0">
                <a:solidFill>
                  <a:srgbClr val="404040"/>
                </a:solidFill>
                <a:latin typeface="Arial"/>
                <a:cs typeface="Arial"/>
              </a:rPr>
              <a:t>CRICOS Provider No </a:t>
            </a:r>
            <a:r>
              <a:rPr lang="en-US" sz="1000" baseline="30000" dirty="0" smtClean="0">
                <a:solidFill>
                  <a:srgbClr val="404040"/>
                </a:solidFill>
                <a:latin typeface="Arial"/>
                <a:cs typeface="Arial"/>
              </a:rPr>
              <a:t>00025B</a:t>
            </a:r>
            <a:endParaRPr lang="en-US" sz="1000" dirty="0">
              <a:solidFill>
                <a:srgbClr val="404040"/>
              </a:solidFill>
              <a:latin typeface="Arial"/>
              <a:cs typeface="Arial"/>
            </a:endParaRPr>
          </a:p>
        </p:txBody>
      </p:sp>
      <p:sp>
        <p:nvSpPr>
          <p:cNvPr id="7" name="TextBox 6"/>
          <p:cNvSpPr txBox="1"/>
          <p:nvPr userDrawn="1"/>
        </p:nvSpPr>
        <p:spPr>
          <a:xfrm>
            <a:off x="7344768" y="6489752"/>
            <a:ext cx="1798927" cy="225703"/>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a:effectLst>
            <a:outerShdw blurRad="50800" dir="2700000">
              <a:srgbClr val="000000"/>
            </a:outerShdw>
          </a:effectLst>
        </p:spPr>
        <p:txBody>
          <a:bodyPr wrap="square" rtlCol="0">
            <a:spAutoFit/>
          </a:bodyPr>
          <a:lstStyle/>
          <a:p>
            <a:r>
              <a:rPr lang="en-US" sz="1300" baseline="30000" dirty="0" err="1" smtClean="0">
                <a:solidFill>
                  <a:schemeClr val="bg1"/>
                </a:solidFill>
                <a:latin typeface="Helvetica Neue"/>
                <a:cs typeface="Helvetica Neue"/>
              </a:rPr>
              <a:t>uq.edu.au</a:t>
            </a:r>
            <a:endParaRPr lang="en-US" sz="1300" dirty="0">
              <a:solidFill>
                <a:schemeClr val="bg1"/>
              </a:solidFill>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57" r:id="rId1"/>
    <p:sldLayoutId id="2147483663" r:id="rId2"/>
    <p:sldLayoutId id="2147483658" r:id="rId3"/>
    <p:sldLayoutId id="2147483660" r:id="rId4"/>
    <p:sldLayoutId id="2147483661" r:id="rId5"/>
    <p:sldLayoutId id="2147483662" r:id="rId6"/>
    <p:sldLayoutId id="2147483664" r:id="rId7"/>
    <p:sldLayoutId id="2147483665" r:id="rId8"/>
    <p:sldLayoutId id="2147483686" r:id="rId9"/>
  </p:sldLayoutIdLst>
  <p:hf sldNum="0" hdr="0" ftr="0"/>
  <p:txStyles>
    <p:titleStyle>
      <a:lvl1pPr algn="l" rtl="0" eaLnBrk="0" fontAlgn="base" hangingPunct="0">
        <a:lnSpc>
          <a:spcPts val="2750"/>
        </a:lnSpc>
        <a:spcBef>
          <a:spcPts val="0"/>
        </a:spcBef>
        <a:spcAft>
          <a:spcPct val="0"/>
        </a:spcAft>
        <a:defRPr sz="3200" cap="all" baseline="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doni MT" pitchFamily="18" charset="0"/>
        </a:defRPr>
      </a:lvl2pPr>
      <a:lvl3pPr algn="l" rtl="0" eaLnBrk="0" fontAlgn="base" hangingPunct="0">
        <a:spcBef>
          <a:spcPct val="0"/>
        </a:spcBef>
        <a:spcAft>
          <a:spcPct val="0"/>
        </a:spcAft>
        <a:defRPr sz="3200">
          <a:solidFill>
            <a:schemeClr val="tx2"/>
          </a:solidFill>
          <a:latin typeface="Bodoni MT" pitchFamily="18" charset="0"/>
        </a:defRPr>
      </a:lvl3pPr>
      <a:lvl4pPr algn="l" rtl="0" eaLnBrk="0" fontAlgn="base" hangingPunct="0">
        <a:spcBef>
          <a:spcPct val="0"/>
        </a:spcBef>
        <a:spcAft>
          <a:spcPct val="0"/>
        </a:spcAft>
        <a:defRPr sz="3200">
          <a:solidFill>
            <a:schemeClr val="tx2"/>
          </a:solidFill>
          <a:latin typeface="Bodoni MT" pitchFamily="18" charset="0"/>
        </a:defRPr>
      </a:lvl4pPr>
      <a:lvl5pPr algn="l" rtl="0" eaLnBrk="0" fontAlgn="base" hangingPunct="0">
        <a:spcBef>
          <a:spcPct val="0"/>
        </a:spcBef>
        <a:spcAft>
          <a:spcPct val="0"/>
        </a:spcAft>
        <a:defRPr sz="3200">
          <a:solidFill>
            <a:schemeClr val="tx2"/>
          </a:solidFill>
          <a:latin typeface="Bodoni MT" pitchFamily="18" charset="0"/>
        </a:defRPr>
      </a:lvl5pPr>
      <a:lvl6pPr marL="457200" algn="l" rtl="0" fontAlgn="base">
        <a:spcBef>
          <a:spcPct val="0"/>
        </a:spcBef>
        <a:spcAft>
          <a:spcPct val="0"/>
        </a:spcAft>
        <a:defRPr sz="3200">
          <a:solidFill>
            <a:schemeClr val="tx2"/>
          </a:solidFill>
          <a:latin typeface="Bodoni MT" pitchFamily="18" charset="0"/>
        </a:defRPr>
      </a:lvl6pPr>
      <a:lvl7pPr marL="914400" algn="l" rtl="0" fontAlgn="base">
        <a:spcBef>
          <a:spcPct val="0"/>
        </a:spcBef>
        <a:spcAft>
          <a:spcPct val="0"/>
        </a:spcAft>
        <a:defRPr sz="3200">
          <a:solidFill>
            <a:schemeClr val="tx2"/>
          </a:solidFill>
          <a:latin typeface="Bodoni MT" pitchFamily="18" charset="0"/>
        </a:defRPr>
      </a:lvl7pPr>
      <a:lvl8pPr marL="1371600" algn="l" rtl="0" fontAlgn="base">
        <a:spcBef>
          <a:spcPct val="0"/>
        </a:spcBef>
        <a:spcAft>
          <a:spcPct val="0"/>
        </a:spcAft>
        <a:defRPr sz="3200">
          <a:solidFill>
            <a:schemeClr val="tx2"/>
          </a:solidFill>
          <a:latin typeface="Bodoni MT" pitchFamily="18" charset="0"/>
        </a:defRPr>
      </a:lvl8pPr>
      <a:lvl9pPr marL="1828800" algn="l" rtl="0" fontAlgn="base">
        <a:spcBef>
          <a:spcPct val="0"/>
        </a:spcBef>
        <a:spcAft>
          <a:spcPct val="0"/>
        </a:spcAft>
        <a:defRPr sz="3200">
          <a:solidFill>
            <a:schemeClr val="tx2"/>
          </a:solidFill>
          <a:latin typeface="Bodoni MT" pitchFamily="18" charset="0"/>
        </a:defRPr>
      </a:lvl9pPr>
    </p:titleStyle>
    <p:bodyStyle>
      <a:lvl1pPr marL="342900" indent="-342900" algn="l" rtl="0" eaLnBrk="0" fontAlgn="base" hangingPunct="0">
        <a:spcBef>
          <a:spcPct val="20000"/>
        </a:spcBef>
        <a:spcAft>
          <a:spcPct val="0"/>
        </a:spcAft>
        <a:buChar char="•"/>
        <a:defRPr sz="1800">
          <a:solidFill>
            <a:schemeClr val="tx1"/>
          </a:solidFill>
          <a:latin typeface="Helvetica Neue"/>
          <a:ea typeface="+mn-ea"/>
          <a:cs typeface="Helvetica Neue"/>
        </a:defRPr>
      </a:lvl1pPr>
      <a:lvl2pPr marL="742950" indent="-28575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2pPr>
      <a:lvl3pPr marL="11430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3pPr>
      <a:lvl4pPr marL="16002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4pPr>
      <a:lvl5pPr marL="20574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NG_Files_Edge shading.png"/>
          <p:cNvPicPr>
            <a:picLocks noChangeAspect="1"/>
          </p:cNvPicPr>
          <p:nvPr userDrawn="1"/>
        </p:nvPicPr>
        <p:blipFill>
          <a:blip r:embed="rId10" cstate="print"/>
          <a:stretch>
            <a:fillRect/>
          </a:stretch>
        </p:blipFill>
        <p:spPr>
          <a:xfrm>
            <a:off x="304" y="228"/>
            <a:ext cx="9143391" cy="6857543"/>
          </a:xfrm>
          <a:prstGeom prst="rect">
            <a:avLst/>
          </a:prstGeom>
        </p:spPr>
      </p:pic>
      <p:sp>
        <p:nvSpPr>
          <p:cNvPr id="1026" name="Rectangle 2"/>
          <p:cNvSpPr>
            <a:spLocks noGrp="1" noChangeArrowheads="1"/>
          </p:cNvSpPr>
          <p:nvPr>
            <p:ph type="title"/>
          </p:nvPr>
        </p:nvSpPr>
        <p:spPr bwMode="auto">
          <a:xfrm>
            <a:off x="762000" y="304800"/>
            <a:ext cx="7620000"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a:t>
            </a:r>
            <a:r>
              <a:rPr lang="en-GB" dirty="0" smtClean="0"/>
              <a:t>edit</a:t>
            </a:r>
            <a:br>
              <a:rPr lang="en-GB" dirty="0" smtClean="0"/>
            </a:br>
            <a:r>
              <a:rPr lang="en-GB" dirty="0" smtClean="0"/>
              <a:t>Master </a:t>
            </a:r>
            <a:r>
              <a:rPr lang="en-GB" dirty="0"/>
              <a:t>title style</a:t>
            </a:r>
          </a:p>
        </p:txBody>
      </p:sp>
      <p:sp>
        <p:nvSpPr>
          <p:cNvPr id="1029" name="Rectangle 5"/>
          <p:cNvSpPr>
            <a:spLocks noGrp="1" noChangeArrowheads="1"/>
          </p:cNvSpPr>
          <p:nvPr>
            <p:ph type="body" idx="1"/>
          </p:nvPr>
        </p:nvSpPr>
        <p:spPr bwMode="auto">
          <a:xfrm>
            <a:off x="762000" y="1524000"/>
            <a:ext cx="7620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p:cNvSpPr txBox="1"/>
          <p:nvPr userDrawn="1"/>
        </p:nvSpPr>
        <p:spPr>
          <a:xfrm>
            <a:off x="762000" y="6553200"/>
            <a:ext cx="3810000" cy="102592"/>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p:spPr>
        <p:txBody>
          <a:bodyPr wrap="square" lIns="0" tIns="0" rIns="0" bIns="0" rtlCol="0">
            <a:spAutoFit/>
          </a:bodyPr>
          <a:lstStyle/>
          <a:p>
            <a:r>
              <a:rPr lang="en-US" sz="1000" baseline="30000" dirty="0">
                <a:solidFill>
                  <a:schemeClr val="bg1">
                    <a:lumMod val="50000"/>
                  </a:schemeClr>
                </a:solidFill>
                <a:latin typeface="Arial"/>
                <a:cs typeface="Arial"/>
              </a:rPr>
              <a:t>CRICOS Provider No </a:t>
            </a:r>
            <a:r>
              <a:rPr lang="en-US" sz="1000" baseline="30000" dirty="0" smtClean="0">
                <a:solidFill>
                  <a:schemeClr val="bg1">
                    <a:lumMod val="50000"/>
                  </a:schemeClr>
                </a:solidFill>
                <a:latin typeface="Arial"/>
                <a:cs typeface="Arial"/>
              </a:rPr>
              <a:t>00025B</a:t>
            </a:r>
            <a:endParaRPr lang="en-US" sz="1000" dirty="0">
              <a:solidFill>
                <a:schemeClr val="bg1">
                  <a:lumMod val="50000"/>
                </a:schemeClr>
              </a:solidFill>
              <a:latin typeface="Arial"/>
              <a:cs typeface="Arial"/>
            </a:endParaRPr>
          </a:p>
        </p:txBody>
      </p:sp>
      <p:sp>
        <p:nvSpPr>
          <p:cNvPr id="7" name="TextBox 6"/>
          <p:cNvSpPr txBox="1"/>
          <p:nvPr userDrawn="1"/>
        </p:nvSpPr>
        <p:spPr>
          <a:xfrm>
            <a:off x="7344768" y="6489752"/>
            <a:ext cx="1798927" cy="225703"/>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a:effectLst>
            <a:outerShdw blurRad="50800" dir="2700000">
              <a:srgbClr val="000000"/>
            </a:outerShdw>
          </a:effectLst>
        </p:spPr>
        <p:txBody>
          <a:bodyPr wrap="square" rtlCol="0">
            <a:spAutoFit/>
          </a:bodyPr>
          <a:lstStyle/>
          <a:p>
            <a:r>
              <a:rPr lang="en-US" sz="1300" baseline="30000" dirty="0" err="1" smtClean="0">
                <a:solidFill>
                  <a:schemeClr val="bg1"/>
                </a:solidFill>
                <a:latin typeface="Helvetica Neue"/>
                <a:cs typeface="Helvetica Neue"/>
              </a:rPr>
              <a:t>uq.edu.au</a:t>
            </a:r>
            <a:endParaRPr lang="en-US" sz="1300" dirty="0">
              <a:solidFill>
                <a:schemeClr val="bg1"/>
              </a:solidFill>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p:txStyles>
    <p:titleStyle>
      <a:lvl1pPr algn="l" rtl="0" eaLnBrk="0" fontAlgn="base" hangingPunct="0">
        <a:lnSpc>
          <a:spcPts val="2750"/>
        </a:lnSpc>
        <a:spcBef>
          <a:spcPts val="0"/>
        </a:spcBef>
        <a:spcAft>
          <a:spcPct val="0"/>
        </a:spcAft>
        <a:defRPr sz="3200" cap="all" baseline="0">
          <a:solidFill>
            <a:schemeClr val="bg1"/>
          </a:solidFill>
          <a:latin typeface="+mj-lt"/>
          <a:ea typeface="+mj-ea"/>
          <a:cs typeface="+mj-cs"/>
        </a:defRPr>
      </a:lvl1pPr>
      <a:lvl2pPr algn="l" rtl="0" eaLnBrk="0" fontAlgn="base" hangingPunct="0">
        <a:spcBef>
          <a:spcPct val="0"/>
        </a:spcBef>
        <a:spcAft>
          <a:spcPct val="0"/>
        </a:spcAft>
        <a:defRPr sz="3200">
          <a:solidFill>
            <a:schemeClr val="tx2"/>
          </a:solidFill>
          <a:latin typeface="Bodoni MT" pitchFamily="18" charset="0"/>
        </a:defRPr>
      </a:lvl2pPr>
      <a:lvl3pPr algn="l" rtl="0" eaLnBrk="0" fontAlgn="base" hangingPunct="0">
        <a:spcBef>
          <a:spcPct val="0"/>
        </a:spcBef>
        <a:spcAft>
          <a:spcPct val="0"/>
        </a:spcAft>
        <a:defRPr sz="3200">
          <a:solidFill>
            <a:schemeClr val="tx2"/>
          </a:solidFill>
          <a:latin typeface="Bodoni MT" pitchFamily="18" charset="0"/>
        </a:defRPr>
      </a:lvl3pPr>
      <a:lvl4pPr algn="l" rtl="0" eaLnBrk="0" fontAlgn="base" hangingPunct="0">
        <a:spcBef>
          <a:spcPct val="0"/>
        </a:spcBef>
        <a:spcAft>
          <a:spcPct val="0"/>
        </a:spcAft>
        <a:defRPr sz="3200">
          <a:solidFill>
            <a:schemeClr val="tx2"/>
          </a:solidFill>
          <a:latin typeface="Bodoni MT" pitchFamily="18" charset="0"/>
        </a:defRPr>
      </a:lvl4pPr>
      <a:lvl5pPr algn="l" rtl="0" eaLnBrk="0" fontAlgn="base" hangingPunct="0">
        <a:spcBef>
          <a:spcPct val="0"/>
        </a:spcBef>
        <a:spcAft>
          <a:spcPct val="0"/>
        </a:spcAft>
        <a:defRPr sz="3200">
          <a:solidFill>
            <a:schemeClr val="tx2"/>
          </a:solidFill>
          <a:latin typeface="Bodoni MT" pitchFamily="18" charset="0"/>
        </a:defRPr>
      </a:lvl5pPr>
      <a:lvl6pPr marL="457200" algn="l" rtl="0" fontAlgn="base">
        <a:spcBef>
          <a:spcPct val="0"/>
        </a:spcBef>
        <a:spcAft>
          <a:spcPct val="0"/>
        </a:spcAft>
        <a:defRPr sz="3200">
          <a:solidFill>
            <a:schemeClr val="tx2"/>
          </a:solidFill>
          <a:latin typeface="Bodoni MT" pitchFamily="18" charset="0"/>
        </a:defRPr>
      </a:lvl6pPr>
      <a:lvl7pPr marL="914400" algn="l" rtl="0" fontAlgn="base">
        <a:spcBef>
          <a:spcPct val="0"/>
        </a:spcBef>
        <a:spcAft>
          <a:spcPct val="0"/>
        </a:spcAft>
        <a:defRPr sz="3200">
          <a:solidFill>
            <a:schemeClr val="tx2"/>
          </a:solidFill>
          <a:latin typeface="Bodoni MT" pitchFamily="18" charset="0"/>
        </a:defRPr>
      </a:lvl7pPr>
      <a:lvl8pPr marL="1371600" algn="l" rtl="0" fontAlgn="base">
        <a:spcBef>
          <a:spcPct val="0"/>
        </a:spcBef>
        <a:spcAft>
          <a:spcPct val="0"/>
        </a:spcAft>
        <a:defRPr sz="3200">
          <a:solidFill>
            <a:schemeClr val="tx2"/>
          </a:solidFill>
          <a:latin typeface="Bodoni MT" pitchFamily="18" charset="0"/>
        </a:defRPr>
      </a:lvl8pPr>
      <a:lvl9pPr marL="1828800" algn="l" rtl="0" fontAlgn="base">
        <a:spcBef>
          <a:spcPct val="0"/>
        </a:spcBef>
        <a:spcAft>
          <a:spcPct val="0"/>
        </a:spcAft>
        <a:defRPr sz="3200">
          <a:solidFill>
            <a:schemeClr val="tx2"/>
          </a:solidFill>
          <a:latin typeface="Bodoni MT" pitchFamily="18" charset="0"/>
        </a:defRPr>
      </a:lvl9pPr>
    </p:titleStyle>
    <p:bodyStyle>
      <a:lvl1pPr marL="342900" indent="-342900" algn="l" rtl="0" eaLnBrk="0" fontAlgn="base" hangingPunct="0">
        <a:spcBef>
          <a:spcPct val="20000"/>
        </a:spcBef>
        <a:spcAft>
          <a:spcPct val="0"/>
        </a:spcAft>
        <a:buChar char="•"/>
        <a:defRPr sz="1800">
          <a:solidFill>
            <a:srgbClr val="FFFFFF"/>
          </a:solidFill>
          <a:latin typeface="Helvetica Neue"/>
          <a:ea typeface="+mn-ea"/>
          <a:cs typeface="Helvetica Neue"/>
        </a:defRPr>
      </a:lvl1pPr>
      <a:lvl2pPr marL="742950" indent="-28575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2pPr>
      <a:lvl3pPr marL="11430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3pPr>
      <a:lvl4pPr marL="16002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4pPr>
      <a:lvl5pPr marL="20574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804333" y="1503360"/>
            <a:ext cx="7560733" cy="1588"/>
          </a:xfrm>
          <a:prstGeom prst="line">
            <a:avLst/>
          </a:prstGeom>
          <a:ln w="15875" cap="sq" cmpd="sng" algn="ctr">
            <a:solidFill>
              <a:schemeClr val="tx1"/>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9" name="Title 1"/>
          <p:cNvSpPr txBox="1">
            <a:spLocks/>
          </p:cNvSpPr>
          <p:nvPr/>
        </p:nvSpPr>
        <p:spPr>
          <a:xfrm>
            <a:off x="763639" y="1700808"/>
            <a:ext cx="7642122" cy="2229901"/>
          </a:xfrm>
          <a:prstGeom prst="rect">
            <a:avLst/>
          </a:prstGeom>
        </p:spPr>
        <p:txBody>
          <a:bodyPr vert="horz" wrap="none" lIns="0" tIns="180000" rIns="0" bIns="0" rtlCol="0" anchor="t" anchorCtr="0">
            <a:noAutofit/>
          </a:bodyPr>
          <a:lstStyle/>
          <a:p>
            <a:pPr algn="ctr" defTabSz="342900" fontAlgn="auto">
              <a:defRPr/>
            </a:pPr>
            <a:r>
              <a:rPr lang="en-AU" sz="4000" dirty="0">
                <a:latin typeface="Segoe UI" panose="020B0502040204020203" pitchFamily="34" charset="0"/>
                <a:ea typeface="Segoe UI" panose="020B0502040204020203" pitchFamily="34" charset="0"/>
                <a:cs typeface="Segoe UI" panose="020B0502040204020203" pitchFamily="34" charset="0"/>
              </a:rPr>
              <a:t>Signalling desistance? </a:t>
            </a:r>
          </a:p>
          <a:p>
            <a:pPr algn="ctr" defTabSz="342900" fontAlgn="auto">
              <a:defRPr/>
            </a:pPr>
            <a:r>
              <a:rPr lang="en-AU" sz="36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The role of prison-based </a:t>
            </a:r>
          </a:p>
          <a:p>
            <a:pPr algn="ctr" defTabSz="342900" fontAlgn="auto">
              <a:defRPr/>
            </a:pPr>
            <a:r>
              <a:rPr lang="en-AU" sz="3600"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vocational training programs</a:t>
            </a:r>
            <a:endParaRPr kumimoji="0" lang="en-US" sz="2400" b="0" i="0" u="none" strike="noStrike" kern="100" cap="none" spc="0" normalizeH="0" noProof="0" dirty="0">
              <a:ln>
                <a:noFill/>
              </a:ln>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20" name="Straight Connector 19"/>
          <p:cNvCxnSpPr/>
          <p:nvPr/>
        </p:nvCxnSpPr>
        <p:spPr>
          <a:xfrm>
            <a:off x="804333" y="4109825"/>
            <a:ext cx="7560734" cy="1588"/>
          </a:xfrm>
          <a:prstGeom prst="line">
            <a:avLst/>
          </a:prstGeom>
          <a:ln w="15875" cap="sq" cmpd="sng" algn="ctr">
            <a:solidFill>
              <a:schemeClr val="tx1"/>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804333" y="4725144"/>
            <a:ext cx="4572000" cy="923330"/>
          </a:xfrm>
          <a:prstGeom prst="rect">
            <a:avLst/>
          </a:prstGeom>
        </p:spPr>
        <p:txBody>
          <a:bodyPr>
            <a:spAutoFit/>
          </a:bodyPr>
          <a:lstStyle/>
          <a:p>
            <a:pPr lvl="3">
              <a:defRPr/>
            </a:pPr>
            <a:r>
              <a:rPr lang="en-US" kern="100" dirty="0" err="1">
                <a:latin typeface="Segoe UI" panose="020B0502040204020203" pitchFamily="34" charset="0"/>
                <a:ea typeface="Segoe UI" panose="020B0502040204020203" pitchFamily="34" charset="0"/>
                <a:cs typeface="Segoe UI" panose="020B0502040204020203" pitchFamily="34" charset="0"/>
              </a:rPr>
              <a:t>Dr</a:t>
            </a:r>
            <a:r>
              <a:rPr lang="en-US" kern="100" dirty="0">
                <a:latin typeface="Segoe UI" panose="020B0502040204020203" pitchFamily="34" charset="0"/>
                <a:ea typeface="Segoe UI" panose="020B0502040204020203" pitchFamily="34" charset="0"/>
                <a:cs typeface="Segoe UI" panose="020B0502040204020203" pitchFamily="34" charset="0"/>
              </a:rPr>
              <a:t> Robin Fitzgerald, UQ</a:t>
            </a:r>
          </a:p>
          <a:p>
            <a:pPr lvl="3">
              <a:defRPr/>
            </a:pPr>
            <a:r>
              <a:rPr lang="en-US" kern="100" dirty="0" err="1">
                <a:latin typeface="Segoe UI" panose="020B0502040204020203" pitchFamily="34" charset="0"/>
                <a:ea typeface="Segoe UI" panose="020B0502040204020203" pitchFamily="34" charset="0"/>
                <a:cs typeface="Segoe UI" panose="020B0502040204020203" pitchFamily="34" charset="0"/>
              </a:rPr>
              <a:t>Dr</a:t>
            </a:r>
            <a:r>
              <a:rPr lang="en-US" kern="100" dirty="0">
                <a:latin typeface="Segoe UI" panose="020B0502040204020203" pitchFamily="34" charset="0"/>
                <a:ea typeface="Segoe UI" panose="020B0502040204020203" pitchFamily="34" charset="0"/>
                <a:cs typeface="Segoe UI" panose="020B0502040204020203" pitchFamily="34" charset="0"/>
              </a:rPr>
              <a:t> Adrian Cherney, UQ</a:t>
            </a:r>
          </a:p>
          <a:p>
            <a:pPr lvl="3">
              <a:defRPr/>
            </a:pPr>
            <a:r>
              <a:rPr lang="en-US" kern="100" dirty="0" err="1">
                <a:latin typeface="Segoe UI" panose="020B0502040204020203" pitchFamily="34" charset="0"/>
                <a:ea typeface="Segoe UI" panose="020B0502040204020203" pitchFamily="34" charset="0"/>
                <a:cs typeface="Segoe UI" panose="020B0502040204020203" pitchFamily="34" charset="0"/>
              </a:rPr>
              <a:t>Dr</a:t>
            </a:r>
            <a:r>
              <a:rPr lang="en-US" kern="100" dirty="0">
                <a:latin typeface="Segoe UI" panose="020B0502040204020203" pitchFamily="34" charset="0"/>
                <a:ea typeface="Segoe UI" panose="020B0502040204020203" pitchFamily="34" charset="0"/>
                <a:cs typeface="Segoe UI" panose="020B0502040204020203" pitchFamily="34" charset="0"/>
              </a:rPr>
              <a:t> Maria Plotnikova, UQ</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Quantitative study – ‘Survival Analysis’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762000" y="1484784"/>
            <a:ext cx="7620000" cy="4114800"/>
          </a:xfrm>
        </p:spPr>
        <p:txBody>
          <a:bodyPr/>
          <a:lstStyle/>
          <a:p>
            <a:pPr marL="342891" indent="-342891">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Tracked offenders forward from the date of their index release until either the first reimprisonment or the end of 3-yr follow-up. </a:t>
            </a: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Model the hazard rate of recidivism.</a:t>
            </a: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a:solidFill>
                <a:srgbClr val="000000"/>
              </a:solidFill>
              <a:latin typeface="Levenim MT" panose="02010502060101010101" pitchFamily="2" charset="-79"/>
              <a:cs typeface="Levenim MT" panose="02010502060101010101" pitchFamily="2" charset="-79"/>
            </a:endParaRPr>
          </a:p>
          <a:p>
            <a:pPr marL="342891" indent="-342891">
              <a:spcAft>
                <a:spcPts val="500"/>
              </a:spcAft>
              <a:buFont typeface="Arial" panose="020B0604020202020204" pitchFamily="34" charset="0"/>
              <a:buChar char="•"/>
            </a:pPr>
            <a:endParaRPr lang="en-AU" dirty="0" smtClean="0">
              <a:solidFill>
                <a:srgbClr val="000000"/>
              </a:solidFill>
              <a:latin typeface="Levenim MT" panose="02010502060101010101" pitchFamily="2" charset="-79"/>
              <a:cs typeface="Levenim MT" panose="02010502060101010101" pitchFamily="2" charset="-79"/>
            </a:endParaRPr>
          </a:p>
          <a:p>
            <a:pPr marL="342891" indent="-342891">
              <a:spcAft>
                <a:spcPts val="500"/>
              </a:spcAft>
              <a:buFont typeface="Arial" panose="020B0604020202020204" pitchFamily="34" charset="0"/>
              <a:buChar char="•"/>
            </a:pPr>
            <a:endParaRPr lang="en-AU" dirty="0" smtClean="0">
              <a:solidFill>
                <a:srgbClr val="000000"/>
              </a:solidFill>
              <a:latin typeface="Levenim MT" panose="02010502060101010101" pitchFamily="2" charset="-79"/>
              <a:cs typeface="Levenim MT" panose="02010502060101010101" pitchFamily="2" charset="-79"/>
            </a:endParaRPr>
          </a:p>
          <a:p>
            <a:endParaRPr lang="en-US" dirty="0"/>
          </a:p>
        </p:txBody>
      </p:sp>
      <p:pic>
        <p:nvPicPr>
          <p:cNvPr id="14" name="Picture 13"/>
          <p:cNvPicPr>
            <a:picLocks noChangeAspect="1"/>
          </p:cNvPicPr>
          <p:nvPr/>
        </p:nvPicPr>
        <p:blipFill>
          <a:blip r:embed="rId2"/>
          <a:stretch>
            <a:fillRect/>
          </a:stretch>
        </p:blipFill>
        <p:spPr>
          <a:xfrm>
            <a:off x="1835696" y="2852936"/>
            <a:ext cx="5522735" cy="2397141"/>
          </a:xfrm>
          <a:prstGeom prst="rect">
            <a:avLst/>
          </a:prstGeom>
          <a:ln>
            <a:solidFill>
              <a:schemeClr val="bg2">
                <a:lumMod val="75000"/>
              </a:schemeClr>
            </a:solidFill>
          </a:ln>
        </p:spPr>
      </p:pic>
    </p:spTree>
    <p:extLst>
      <p:ext uri="{BB962C8B-B14F-4D97-AF65-F5344CB8AC3E}">
        <p14:creationId xmlns:p14="http://schemas.microsoft.com/office/powerpoint/2010/main" val="161784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Analysis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457200" indent="-457200">
              <a:spcAft>
                <a:spcPts val="5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Created matched groups of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(1) VET completers &amp; non-enrollers, (2)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VET partial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completers &amp; non-enrollers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and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(3) VET completers &amp; partial completers </a:t>
            </a: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using </a:t>
            </a:r>
            <a:r>
              <a:rPr lang="en-AU" b="1" dirty="0">
                <a:solidFill>
                  <a:srgbClr val="000000"/>
                </a:solidFill>
                <a:latin typeface="Segoe UI" panose="020B0502040204020203" pitchFamily="34" charset="0"/>
                <a:ea typeface="Segoe UI" panose="020B0502040204020203" pitchFamily="34" charset="0"/>
                <a:cs typeface="Segoe UI" panose="020B0502040204020203" pitchFamily="34" charset="0"/>
              </a:rPr>
              <a:t>Propensity score </a:t>
            </a:r>
            <a:r>
              <a:rPr lang="en-AU"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matching.</a:t>
            </a:r>
          </a:p>
          <a:p>
            <a:pPr marL="800091" lvl="1" indent="-342891" algn="l">
              <a:spcAft>
                <a:spcPts val="2400"/>
              </a:spcAft>
              <a:buFont typeface="Arial" panose="020B0604020202020204" pitchFamily="34" charset="0"/>
              <a:buChar char="•"/>
            </a:pPr>
            <a:r>
              <a:rPr lang="en-AU" sz="17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Ensuring groups were equivalent on a full range of demographic, legal &amp; institutional variables, and differed only in their VET participation. </a:t>
            </a:r>
          </a:p>
          <a:p>
            <a:pPr marL="457200" indent="-457200">
              <a:spcAft>
                <a:spcPts val="24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Estimated ‘survival</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times across the 3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comparisons –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using </a:t>
            </a:r>
            <a:r>
              <a:rPr lang="en-AU"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Kaplan-Meier estimation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with log-rank test – to determine if there were statistically significant differences.  </a:t>
            </a:r>
          </a:p>
          <a:p>
            <a:pPr marL="457200" indent="-457200">
              <a:spcAft>
                <a:spcPts val="18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Tested whether any gains for the VET groups were due to the gains they received from other types of programs in a series of </a:t>
            </a:r>
            <a:r>
              <a:rPr lang="en-AU"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Cox regression models</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05588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Quantitative study – </a:t>
            </a:r>
            <a:r>
              <a:rPr lang="en-US" dirty="0" smtClean="0">
                <a:latin typeface="Segoe UI" panose="020B0502040204020203" pitchFamily="34" charset="0"/>
                <a:ea typeface="Segoe UI" panose="020B0502040204020203" pitchFamily="34" charset="0"/>
                <a:cs typeface="Segoe UI" panose="020B0502040204020203" pitchFamily="34" charset="0"/>
              </a:rPr>
              <a:t>Matching</a:t>
            </a:r>
            <a:endParaRPr lang="en-US" sz="2800" cap="none"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727558" y="1916832"/>
            <a:ext cx="3834214" cy="2731672"/>
          </a:xfrm>
          <a:prstGeom prst="rect">
            <a:avLst/>
          </a:prstGeom>
        </p:spPr>
      </p:pic>
      <p:pic>
        <p:nvPicPr>
          <p:cNvPr id="4" name="Picture 3"/>
          <p:cNvPicPr>
            <a:picLocks noChangeAspect="1"/>
          </p:cNvPicPr>
          <p:nvPr/>
        </p:nvPicPr>
        <p:blipFill>
          <a:blip r:embed="rId3"/>
          <a:stretch>
            <a:fillRect/>
          </a:stretch>
        </p:blipFill>
        <p:spPr>
          <a:xfrm>
            <a:off x="4885131" y="1916832"/>
            <a:ext cx="3496869" cy="2731672"/>
          </a:xfrm>
          <a:prstGeom prst="rect">
            <a:avLst/>
          </a:prstGeom>
        </p:spPr>
      </p:pic>
      <p:sp>
        <p:nvSpPr>
          <p:cNvPr id="9" name="TextBox 8"/>
          <p:cNvSpPr txBox="1"/>
          <p:nvPr/>
        </p:nvSpPr>
        <p:spPr>
          <a:xfrm>
            <a:off x="762000" y="5013176"/>
            <a:ext cx="5040560" cy="923330"/>
          </a:xfrm>
          <a:prstGeom prst="rect">
            <a:avLst/>
          </a:prstGeom>
          <a:noFill/>
        </p:spPr>
        <p:txBody>
          <a:bodyPr wrap="square" rtlCol="0">
            <a:spAutoFit/>
          </a:bodyPr>
          <a:lstStyle/>
          <a:p>
            <a:r>
              <a:rPr lang="en-AU" dirty="0" smtClean="0">
                <a:latin typeface="Segoe UI" panose="020B0502040204020203" pitchFamily="34" charset="0"/>
                <a:ea typeface="Segoe UI" panose="020B0502040204020203" pitchFamily="34" charset="0"/>
                <a:cs typeface="Segoe UI" panose="020B0502040204020203" pitchFamily="34" charset="0"/>
              </a:rPr>
              <a:t>Propensity score matching resulted in significant improvements in similarity between groups in each of our pairs. </a:t>
            </a:r>
            <a:endParaRPr lang="en-AU"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85706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Quantitative study – </a:t>
            </a:r>
            <a:r>
              <a:rPr lang="en-US" dirty="0" smtClean="0">
                <a:latin typeface="Segoe UI" panose="020B0502040204020203" pitchFamily="34" charset="0"/>
                <a:ea typeface="Segoe UI" panose="020B0502040204020203" pitchFamily="34" charset="0"/>
                <a:cs typeface="Segoe UI" panose="020B0502040204020203" pitchFamily="34" charset="0"/>
              </a:rPr>
              <a:t>survival</a:t>
            </a:r>
            <a:endParaRPr lang="en-US" sz="2800" cap="none"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202743" y="1556792"/>
            <a:ext cx="8941257" cy="3659713"/>
          </a:xfrm>
          <a:prstGeom prst="rect">
            <a:avLst/>
          </a:prstGeom>
        </p:spPr>
      </p:pic>
    </p:spTree>
    <p:extLst>
      <p:ext uri="{BB962C8B-B14F-4D97-AF65-F5344CB8AC3E}">
        <p14:creationId xmlns:p14="http://schemas.microsoft.com/office/powerpoint/2010/main" val="162313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Groups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graphicFrame>
        <p:nvGraphicFramePr>
          <p:cNvPr id="4" name="Diagram 3"/>
          <p:cNvGraphicFramePr/>
          <p:nvPr>
            <p:extLst>
              <p:ext uri="{D42A27DB-BD31-4B8C-83A1-F6EECF244321}">
                <p14:modId xmlns:p14="http://schemas.microsoft.com/office/powerpoint/2010/main" val="15546548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2276872"/>
            <a:ext cx="1649760" cy="1754326"/>
          </a:xfrm>
          <a:prstGeom prst="rect">
            <a:avLst/>
          </a:prstGeom>
          <a:noFill/>
        </p:spPr>
        <p:txBody>
          <a:bodyPr wrap="square" rtlCol="0">
            <a:spAutoFit/>
          </a:bodyPr>
          <a:lstStyle/>
          <a:p>
            <a:r>
              <a:rPr lang="en-AU" dirty="0" smtClean="0">
                <a:latin typeface="Segoe UI" panose="020B0502040204020203" pitchFamily="34" charset="0"/>
                <a:cs typeface="Segoe UI" panose="020B0502040204020203" pitchFamily="34" charset="0"/>
              </a:rPr>
              <a:t>Percentage in each group who were re-imprisoned by the end of the 3-year period.</a:t>
            </a:r>
            <a:endParaRPr lang="en-AU" dirty="0">
              <a:latin typeface="Segoe UI" panose="020B0502040204020203" pitchFamily="34" charset="0"/>
              <a:cs typeface="Segoe UI" panose="020B0502040204020203" pitchFamily="34" charset="0"/>
            </a:endParaRPr>
          </a:p>
        </p:txBody>
      </p:sp>
      <p:sp>
        <p:nvSpPr>
          <p:cNvPr id="6" name="TextBox 5"/>
          <p:cNvSpPr txBox="1"/>
          <p:nvPr/>
        </p:nvSpPr>
        <p:spPr>
          <a:xfrm>
            <a:off x="6874784" y="3220145"/>
            <a:ext cx="873952" cy="461665"/>
          </a:xfrm>
          <a:prstGeom prst="rect">
            <a:avLst/>
          </a:prstGeom>
          <a:noFill/>
        </p:spPr>
        <p:txBody>
          <a:bodyPr wrap="square" rtlCol="0">
            <a:spAutoFit/>
          </a:bodyPr>
          <a:lstStyle/>
          <a:p>
            <a:r>
              <a:rPr lang="en-AU" sz="2400" dirty="0" smtClean="0">
                <a:latin typeface="Segoe UI" panose="020B0502040204020203" pitchFamily="34" charset="0"/>
                <a:cs typeface="Segoe UI" panose="020B0502040204020203" pitchFamily="34" charset="0"/>
              </a:rPr>
              <a:t>28%</a:t>
            </a:r>
            <a:endParaRPr lang="en-AU" sz="2400" dirty="0">
              <a:latin typeface="Segoe UI" panose="020B0502040204020203" pitchFamily="34" charset="0"/>
              <a:cs typeface="Segoe UI" panose="020B0502040204020203" pitchFamily="34" charset="0"/>
            </a:endParaRPr>
          </a:p>
        </p:txBody>
      </p:sp>
      <p:sp>
        <p:nvSpPr>
          <p:cNvPr id="9" name="TextBox 8"/>
          <p:cNvSpPr txBox="1"/>
          <p:nvPr/>
        </p:nvSpPr>
        <p:spPr>
          <a:xfrm>
            <a:off x="6874784" y="2141240"/>
            <a:ext cx="873952" cy="461665"/>
          </a:xfrm>
          <a:prstGeom prst="rect">
            <a:avLst/>
          </a:prstGeom>
          <a:noFill/>
        </p:spPr>
        <p:txBody>
          <a:bodyPr wrap="square" rtlCol="0">
            <a:spAutoFit/>
          </a:bodyPr>
          <a:lstStyle/>
          <a:p>
            <a:r>
              <a:rPr lang="en-AU" sz="2400" dirty="0" smtClean="0">
                <a:latin typeface="Segoe UI" panose="020B0502040204020203" pitchFamily="34" charset="0"/>
                <a:cs typeface="Segoe UI" panose="020B0502040204020203" pitchFamily="34" charset="0"/>
              </a:rPr>
              <a:t>26%</a:t>
            </a:r>
            <a:endParaRPr lang="en-AU" sz="2400" dirty="0">
              <a:latin typeface="Segoe UI" panose="020B0502040204020203" pitchFamily="34" charset="0"/>
              <a:cs typeface="Segoe UI" panose="020B0502040204020203" pitchFamily="34" charset="0"/>
            </a:endParaRPr>
          </a:p>
        </p:txBody>
      </p:sp>
      <p:sp>
        <p:nvSpPr>
          <p:cNvPr id="10" name="TextBox 9"/>
          <p:cNvSpPr txBox="1"/>
          <p:nvPr/>
        </p:nvSpPr>
        <p:spPr>
          <a:xfrm>
            <a:off x="6874784" y="4429472"/>
            <a:ext cx="873952" cy="461665"/>
          </a:xfrm>
          <a:prstGeom prst="rect">
            <a:avLst/>
          </a:prstGeom>
          <a:noFill/>
        </p:spPr>
        <p:txBody>
          <a:bodyPr wrap="square" rtlCol="0">
            <a:spAutoFit/>
          </a:bodyPr>
          <a:lstStyle/>
          <a:p>
            <a:r>
              <a:rPr lang="en-AU" sz="2400" dirty="0" smtClean="0">
                <a:latin typeface="Segoe UI" panose="020B0502040204020203" pitchFamily="34" charset="0"/>
                <a:cs typeface="Segoe UI" panose="020B0502040204020203" pitchFamily="34" charset="0"/>
              </a:rPr>
              <a:t>35%</a:t>
            </a:r>
            <a:endParaRPr lang="en-AU"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9250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Cox Models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a:spcAft>
                <a:spcPts val="500"/>
              </a:spcAft>
            </a:pPr>
            <a:r>
              <a:rPr lang="en-AU" noProof="1" smtClean="0">
                <a:latin typeface="Segoe UI" panose="020B0502040204020203" pitchFamily="34" charset="0"/>
                <a:ea typeface="Segoe UI" panose="020B0502040204020203" pitchFamily="34" charset="0"/>
                <a:cs typeface="Segoe UI" panose="020B0502040204020203" pitchFamily="34" charset="0"/>
              </a:rPr>
              <a:t>What about the influence of other programs?</a:t>
            </a:r>
          </a:p>
          <a:p>
            <a:pPr>
              <a:spcAft>
                <a:spcPts val="500"/>
              </a:spcAft>
            </a:pPr>
            <a:endParaRPr lang="en-AU" noProof="1">
              <a:latin typeface="Segoe UI" panose="020B0502040204020203" pitchFamily="34" charset="0"/>
              <a:ea typeface="Segoe UI" panose="020B0502040204020203" pitchFamily="34" charset="0"/>
              <a:cs typeface="Segoe UI" panose="020B0502040204020203" pitchFamily="34" charset="0"/>
            </a:endParaRPr>
          </a:p>
          <a:p>
            <a:pPr>
              <a:spcAft>
                <a:spcPts val="500"/>
              </a:spcAft>
            </a:pPr>
            <a:r>
              <a:rPr lang="en-AU" noProof="1" smtClean="0">
                <a:latin typeface="Segoe UI" panose="020B0502040204020203" pitchFamily="34" charset="0"/>
                <a:ea typeface="Segoe UI" panose="020B0502040204020203" pitchFamily="34" charset="0"/>
                <a:cs typeface="Segoe UI" panose="020B0502040204020203" pitchFamily="34" charset="0"/>
              </a:rPr>
              <a:t>Cox regression model results show: </a:t>
            </a:r>
          </a:p>
          <a:p>
            <a:pPr marL="742950" lvl="1" indent="-285750" algn="l">
              <a:spcAft>
                <a:spcPts val="500"/>
              </a:spcAft>
              <a:buFont typeface="Arial" panose="020B0604020202020204" pitchFamily="34" charset="0"/>
              <a:buChar char="•"/>
            </a:pPr>
            <a:r>
              <a:rPr lang="en-AU" sz="1600" noProof="1" smtClean="0">
                <a:latin typeface="Segoe UI" panose="020B0502040204020203" pitchFamily="34" charset="0"/>
                <a:ea typeface="Segoe UI" panose="020B0502040204020203" pitchFamily="34" charset="0"/>
                <a:cs typeface="Segoe UI" panose="020B0502040204020203" pitchFamily="34" charset="0"/>
              </a:rPr>
              <a:t>Net of other types of offender programs. </a:t>
            </a:r>
          </a:p>
          <a:p>
            <a:pPr marL="1257300" lvl="2" indent="-342900" algn="l">
              <a:spcAft>
                <a:spcPts val="500"/>
              </a:spcAft>
              <a:buFont typeface="+mj-lt"/>
              <a:buAutoNum type="arabicPeriod"/>
            </a:pPr>
            <a:r>
              <a:rPr lang="en-AU" sz="1600" noProof="1" smtClean="0">
                <a:latin typeface="Segoe UI" panose="020B0502040204020203" pitchFamily="34" charset="0"/>
                <a:ea typeface="Segoe UI" panose="020B0502040204020203" pitchFamily="34" charset="0"/>
                <a:cs typeface="Segoe UI" panose="020B0502040204020203" pitchFamily="34" charset="0"/>
              </a:rPr>
              <a:t>VET completers v. non-enrollers: </a:t>
            </a:r>
          </a:p>
          <a:p>
            <a:pPr marL="1714500" lvl="3" indent="-342900" algn="l">
              <a:spcAft>
                <a:spcPts val="500"/>
              </a:spcAft>
              <a:buFont typeface="Arial" panose="020B0604020202020204" pitchFamily="34" charset="0"/>
              <a:buChar char="•"/>
            </a:pPr>
            <a:r>
              <a:rPr lang="en-AU" sz="1600" noProof="1" smtClean="0">
                <a:latin typeface="Segoe UI" panose="020B0502040204020203" pitchFamily="34" charset="0"/>
                <a:ea typeface="Segoe UI" panose="020B0502040204020203" pitchFamily="34" charset="0"/>
                <a:cs typeface="Segoe UI" panose="020B0502040204020203" pitchFamily="34" charset="0"/>
              </a:rPr>
              <a:t>Completers 42% lower chances of reimprisonment (p&lt;.001)</a:t>
            </a:r>
          </a:p>
          <a:p>
            <a:pPr marL="1257300" lvl="2" indent="-342900" algn="l">
              <a:spcAft>
                <a:spcPts val="500"/>
              </a:spcAft>
              <a:buFont typeface="+mj-lt"/>
              <a:buAutoNum type="arabicPeriod"/>
            </a:pPr>
            <a:r>
              <a:rPr lang="en-AU" sz="1600" noProof="1" smtClean="0">
                <a:latin typeface="Segoe UI" panose="020B0502040204020203" pitchFamily="34" charset="0"/>
                <a:ea typeface="Segoe UI" panose="020B0502040204020203" pitchFamily="34" charset="0"/>
                <a:cs typeface="Segoe UI" panose="020B0502040204020203" pitchFamily="34" charset="0"/>
              </a:rPr>
              <a:t>VET Partial completers v. non-enrollers: </a:t>
            </a:r>
          </a:p>
          <a:p>
            <a:pPr marL="1714500" lvl="3" indent="-342900" algn="l">
              <a:spcAft>
                <a:spcPts val="500"/>
              </a:spcAft>
              <a:buFont typeface="Arial" panose="020B0604020202020204" pitchFamily="34" charset="0"/>
              <a:buChar char="•"/>
            </a:pPr>
            <a:r>
              <a:rPr lang="en-AU" sz="1600" noProof="1" smtClean="0">
                <a:latin typeface="Segoe UI" panose="020B0502040204020203" pitchFamily="34" charset="0"/>
                <a:ea typeface="Segoe UI" panose="020B0502040204020203" pitchFamily="34" charset="0"/>
                <a:cs typeface="Segoe UI" panose="020B0502040204020203" pitchFamily="34" charset="0"/>
              </a:rPr>
              <a:t>Partial completers 25% lower chances of reimprisonment (p &lt;.01)</a:t>
            </a:r>
          </a:p>
          <a:p>
            <a:pPr marL="1257300" lvl="2" indent="-342900" algn="l">
              <a:spcAft>
                <a:spcPts val="500"/>
              </a:spcAft>
              <a:buFont typeface="+mj-lt"/>
              <a:buAutoNum type="arabicPeriod"/>
            </a:pPr>
            <a:r>
              <a:rPr lang="en-AU" sz="1600" noProof="1" smtClean="0">
                <a:latin typeface="Segoe UI" panose="020B0502040204020203" pitchFamily="34" charset="0"/>
                <a:ea typeface="Segoe UI" panose="020B0502040204020203" pitchFamily="34" charset="0"/>
                <a:cs typeface="Segoe UI" panose="020B0502040204020203" pitchFamily="34" charset="0"/>
              </a:rPr>
              <a:t>VET competers v. partial completers. </a:t>
            </a:r>
          </a:p>
          <a:p>
            <a:pPr marL="1714500" lvl="3" indent="-342900" algn="l">
              <a:spcAft>
                <a:spcPts val="500"/>
              </a:spcAft>
              <a:buFont typeface="Arial" panose="020B0604020202020204" pitchFamily="34" charset="0"/>
              <a:buChar char="•"/>
            </a:pPr>
            <a:r>
              <a:rPr lang="en-AU" sz="1600" noProof="1" smtClean="0">
                <a:latin typeface="Segoe UI" panose="020B0502040204020203" pitchFamily="34" charset="0"/>
                <a:ea typeface="Segoe UI" panose="020B0502040204020203" pitchFamily="34" charset="0"/>
                <a:cs typeface="Segoe UI" panose="020B0502040204020203" pitchFamily="34" charset="0"/>
              </a:rPr>
              <a:t>No statistical difference (p&gt;.1)</a:t>
            </a:r>
            <a:endParaRPr lang="en-AU" sz="1600" noProof="1">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noProof="1" smtClean="0">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noProof="1">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noProof="1" smtClean="0">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noProof="1">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noProof="1" smtClean="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500"/>
              </a:spcAft>
              <a:buFont typeface="+mj-lt"/>
              <a:buAutoNum type="arabicPeriod"/>
            </a:pPr>
            <a:endParaRPr lang="en-AU" dirty="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500"/>
              </a:spcAft>
              <a:buFont typeface="+mj-lt"/>
              <a:buAutoNum type="arabicPeriod"/>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931855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Implications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342900" indent="-342900">
              <a:spcAft>
                <a:spcPts val="18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For short-term offenders, completing and/or participating in VET programs associated with lower chances of being re-imprisoned than non-enrolment. </a:t>
            </a:r>
          </a:p>
          <a:p>
            <a:pPr marL="342900" indent="-342900">
              <a:spcAft>
                <a:spcPts val="18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 this holds over and above any effect of other offender programs. </a:t>
            </a:r>
          </a:p>
          <a:p>
            <a:pPr marL="342900" indent="-342900">
              <a:spcAft>
                <a:spcPts val="18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The reason for the improved outcomes might be entirely due to skills gained from programs, but… </a:t>
            </a:r>
          </a:p>
          <a:p>
            <a:pPr marL="800100" lvl="1" indent="-342900" algn="l">
              <a:spcAft>
                <a:spcPts val="1800"/>
              </a:spcAft>
              <a:buFont typeface="Arial" panose="020B0604020202020204" pitchFamily="34" charset="0"/>
              <a:buChar char="•"/>
            </a:pPr>
            <a:r>
              <a:rPr lang="en-AU" dirty="0" smtClean="0">
                <a:latin typeface="Segoe UI" panose="020B0502040204020203" pitchFamily="34" charset="0"/>
                <a:ea typeface="Segoe UI" panose="020B0502040204020203" pitchFamily="34" charset="0"/>
                <a:cs typeface="Segoe UI" panose="020B0502040204020203" pitchFamily="34" charset="0"/>
              </a:rPr>
              <a:t>experimental research shows no </a:t>
            </a:r>
            <a:r>
              <a:rPr lang="en-AU" i="1" dirty="0" smtClean="0">
                <a:latin typeface="Segoe UI" panose="020B0502040204020203" pitchFamily="34" charset="0"/>
                <a:ea typeface="Segoe UI" panose="020B0502040204020203" pitchFamily="34" charset="0"/>
                <a:cs typeface="Segoe UI" panose="020B0502040204020203" pitchFamily="34" charset="0"/>
              </a:rPr>
              <a:t>causal </a:t>
            </a:r>
            <a:r>
              <a:rPr lang="en-AU" dirty="0" smtClean="0">
                <a:latin typeface="Segoe UI" panose="020B0502040204020203" pitchFamily="34" charset="0"/>
                <a:ea typeface="Segoe UI" panose="020B0502040204020203" pitchFamily="34" charset="0"/>
                <a:cs typeface="Segoe UI" panose="020B0502040204020203" pitchFamily="34" charset="0"/>
              </a:rPr>
              <a:t>effect </a:t>
            </a:r>
            <a:r>
              <a:rPr lang="en-AU" sz="1400" dirty="0" smtClean="0">
                <a:latin typeface="Segoe UI" panose="020B0502040204020203" pitchFamily="34" charset="0"/>
                <a:ea typeface="Segoe UI" panose="020B0502040204020203" pitchFamily="34" charset="0"/>
                <a:cs typeface="Segoe UI" panose="020B0502040204020203" pitchFamily="34" charset="0"/>
              </a:rPr>
              <a:t>(</a:t>
            </a:r>
            <a:r>
              <a:rPr lang="en-AU" sz="1400" dirty="0" err="1" smtClean="0">
                <a:latin typeface="Segoe UI" panose="020B0502040204020203" pitchFamily="34" charset="0"/>
                <a:ea typeface="Segoe UI" panose="020B0502040204020203" pitchFamily="34" charset="0"/>
                <a:cs typeface="Segoe UI" panose="020B0502040204020203" pitchFamily="34" charset="0"/>
              </a:rPr>
              <a:t>Visher</a:t>
            </a:r>
            <a:r>
              <a:rPr lang="en-AU" sz="1400" dirty="0" smtClean="0">
                <a:latin typeface="Segoe UI" panose="020B0502040204020203" pitchFamily="34" charset="0"/>
                <a:ea typeface="Segoe UI" panose="020B0502040204020203" pitchFamily="34" charset="0"/>
                <a:cs typeface="Segoe UI" panose="020B0502040204020203" pitchFamily="34" charset="0"/>
              </a:rPr>
              <a:t> et al. 2005).</a:t>
            </a:r>
            <a:endParaRPr lang="en-AU" dirty="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1800"/>
              </a:spcAft>
              <a:buFont typeface="+mj-lt"/>
              <a:buAutoNum type="arabicPeriod"/>
            </a:pPr>
            <a:r>
              <a:rPr lang="en-AU" dirty="0">
                <a:latin typeface="Segoe UI" panose="020B0502040204020203" pitchFamily="34" charset="0"/>
                <a:ea typeface="Segoe UI" panose="020B0502040204020203" pitchFamily="34" charset="0"/>
                <a:cs typeface="Segoe UI" panose="020B0502040204020203" pitchFamily="34" charset="0"/>
              </a:rPr>
              <a:t>How might our results be explained in light of these earlier research findings? </a:t>
            </a:r>
          </a:p>
          <a:p>
            <a:pPr marL="342900" indent="-342900">
              <a:spcAft>
                <a:spcPts val="500"/>
              </a:spcAft>
              <a:buFont typeface="+mj-lt"/>
              <a:buAutoNum type="arabicPeriod"/>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22329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Implications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r>
              <a:rPr lang="en-AU" dirty="0">
                <a:latin typeface="Segoe UI" panose="020B0502040204020203" pitchFamily="34" charset="0"/>
                <a:ea typeface="Segoe UI" panose="020B0502040204020203" pitchFamily="34" charset="0"/>
                <a:cs typeface="Segoe UI" panose="020B0502040204020203" pitchFamily="34" charset="0"/>
              </a:rPr>
              <a:t>There are a number of possible explanations. </a:t>
            </a:r>
            <a:endParaRPr lang="en-AU" dirty="0" smtClean="0">
              <a:latin typeface="Segoe UI" panose="020B0502040204020203" pitchFamily="34" charset="0"/>
              <a:ea typeface="Segoe UI" panose="020B0502040204020203" pitchFamily="34" charset="0"/>
              <a:cs typeface="Segoe UI" panose="020B0502040204020203" pitchFamily="34" charset="0"/>
            </a:endParaRPr>
          </a:p>
          <a:p>
            <a:endParaRPr lang="en-AU" dirty="0" smtClean="0">
              <a:latin typeface="Segoe UI" panose="020B0502040204020203" pitchFamily="34" charset="0"/>
              <a:ea typeface="Segoe UI" panose="020B0502040204020203" pitchFamily="34" charset="0"/>
              <a:cs typeface="Segoe UI" panose="020B0502040204020203" pitchFamily="34" charset="0"/>
            </a:endParaRPr>
          </a:p>
          <a:p>
            <a:pPr marL="800100" lvl="1" indent="-342900" algn="l">
              <a:spcAft>
                <a:spcPts val="12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Skills </a:t>
            </a:r>
            <a:r>
              <a:rPr lang="en-AU" dirty="0">
                <a:latin typeface="Segoe UI" panose="020B0502040204020203" pitchFamily="34" charset="0"/>
                <a:ea typeface="Segoe UI" panose="020B0502040204020203" pitchFamily="34" charset="0"/>
                <a:cs typeface="Segoe UI" panose="020B0502040204020203" pitchFamily="34" charset="0"/>
              </a:rPr>
              <a:t>are only gained when participation is </a:t>
            </a:r>
            <a:r>
              <a:rPr lang="en-AU" dirty="0" smtClean="0">
                <a:latin typeface="Segoe UI" panose="020B0502040204020203" pitchFamily="34" charset="0"/>
                <a:ea typeface="Segoe UI" panose="020B0502040204020203" pitchFamily="34" charset="0"/>
                <a:cs typeface="Segoe UI" panose="020B0502040204020203" pitchFamily="34" charset="0"/>
              </a:rPr>
              <a:t>voluntary. </a:t>
            </a:r>
          </a:p>
          <a:p>
            <a:pPr marL="800100" lvl="1" indent="-342900" algn="l">
              <a:spcAft>
                <a:spcPts val="12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Attainment </a:t>
            </a:r>
            <a:r>
              <a:rPr lang="en-AU" dirty="0">
                <a:latin typeface="Segoe UI" panose="020B0502040204020203" pitchFamily="34" charset="0"/>
                <a:ea typeface="Segoe UI" panose="020B0502040204020203" pitchFamily="34" charset="0"/>
                <a:cs typeface="Segoe UI" panose="020B0502040204020203" pitchFamily="34" charset="0"/>
              </a:rPr>
              <a:t>of skills does not really matter in the ultimate decision to desist, rather it is the desire to desist or “make good</a:t>
            </a:r>
            <a:r>
              <a:rPr lang="en-AU" dirty="0" smtClean="0">
                <a:latin typeface="Segoe UI" panose="020B0502040204020203" pitchFamily="34" charset="0"/>
                <a:ea typeface="Segoe UI" panose="020B0502040204020203" pitchFamily="34" charset="0"/>
                <a:cs typeface="Segoe UI" panose="020B0502040204020203" pitchFamily="34" charset="0"/>
              </a:rPr>
              <a:t>” (Maruna 2001) </a:t>
            </a:r>
            <a:r>
              <a:rPr lang="en-AU" dirty="0">
                <a:latin typeface="Segoe UI" panose="020B0502040204020203" pitchFamily="34" charset="0"/>
                <a:ea typeface="Segoe UI" panose="020B0502040204020203" pitchFamily="34" charset="0"/>
                <a:cs typeface="Segoe UI" panose="020B0502040204020203" pitchFamily="34" charset="0"/>
              </a:rPr>
              <a:t>itself that is the important </a:t>
            </a:r>
            <a:r>
              <a:rPr lang="en-AU" dirty="0" smtClean="0">
                <a:latin typeface="Segoe UI" panose="020B0502040204020203" pitchFamily="34" charset="0"/>
                <a:ea typeface="Segoe UI" panose="020B0502040204020203" pitchFamily="34" charset="0"/>
                <a:cs typeface="Segoe UI" panose="020B0502040204020203" pitchFamily="34" charset="0"/>
              </a:rPr>
              <a:t>factor.</a:t>
            </a:r>
          </a:p>
          <a:p>
            <a:pPr marL="800100" lvl="1" indent="-342900" algn="l">
              <a:spcAft>
                <a:spcPts val="12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Or, a </a:t>
            </a:r>
            <a:r>
              <a:rPr lang="en-AU" dirty="0">
                <a:latin typeface="Segoe UI" panose="020B0502040204020203" pitchFamily="34" charset="0"/>
                <a:ea typeface="Segoe UI" panose="020B0502040204020203" pitchFamily="34" charset="0"/>
                <a:cs typeface="Segoe UI" panose="020B0502040204020203" pitchFamily="34" charset="0"/>
              </a:rPr>
              <a:t>combination of these explanations. </a:t>
            </a: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56430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600" cap="none" dirty="0">
                <a:latin typeface="Segoe UI" panose="020B0502040204020203" pitchFamily="34" charset="0"/>
                <a:ea typeface="Segoe UI" panose="020B0502040204020203" pitchFamily="34" charset="0"/>
                <a:cs typeface="Segoe UI" panose="020B0502040204020203" pitchFamily="34" charset="0"/>
              </a:rPr>
              <a:t>Qualitative study of offenders’ views of work &amp; training inside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90375"/>
            <a:ext cx="4602088" cy="23010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990375"/>
            <a:ext cx="3225763" cy="2301044"/>
          </a:xfrm>
          <a:prstGeom prst="rect">
            <a:avLst/>
          </a:prstGeom>
        </p:spPr>
      </p:pic>
    </p:spTree>
    <p:extLst>
      <p:ext uri="{BB962C8B-B14F-4D97-AF65-F5344CB8AC3E}">
        <p14:creationId xmlns:p14="http://schemas.microsoft.com/office/powerpoint/2010/main" val="4029375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Qualitative study – Questions, data</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285750" indent="-285750">
              <a:spcAft>
                <a:spcPts val="1200"/>
              </a:spcAft>
              <a:buFont typeface="Arial" panose="020B0604020202020204" pitchFamily="34" charset="0"/>
              <a:buChar char="•"/>
            </a:pPr>
            <a:r>
              <a:rPr lang="en-AU" sz="2000" dirty="0" smtClean="0">
                <a:latin typeface="Segoe UI" panose="020B0502040204020203" pitchFamily="34" charset="0"/>
                <a:ea typeface="Segoe UI" panose="020B0502040204020203" pitchFamily="34" charset="0"/>
                <a:cs typeface="Segoe UI" panose="020B0502040204020203" pitchFamily="34" charset="0"/>
              </a:rPr>
              <a:t>In-depth </a:t>
            </a:r>
            <a:r>
              <a:rPr lang="en-AU" sz="2000" dirty="0">
                <a:latin typeface="Segoe UI" panose="020B0502040204020203" pitchFamily="34" charset="0"/>
                <a:ea typeface="Segoe UI" panose="020B0502040204020203" pitchFamily="34" charset="0"/>
                <a:cs typeface="Segoe UI" panose="020B0502040204020203" pitchFamily="34" charset="0"/>
              </a:rPr>
              <a:t>interviews with n = </a:t>
            </a:r>
            <a:r>
              <a:rPr lang="en-AU" sz="2000" dirty="0" smtClean="0">
                <a:latin typeface="Segoe UI" panose="020B0502040204020203" pitchFamily="34" charset="0"/>
                <a:ea typeface="Segoe UI" panose="020B0502040204020203" pitchFamily="34" charset="0"/>
                <a:cs typeface="Segoe UI" panose="020B0502040204020203" pitchFamily="34" charset="0"/>
              </a:rPr>
              <a:t>50 </a:t>
            </a:r>
            <a:r>
              <a:rPr lang="en-AU" sz="2000" dirty="0">
                <a:latin typeface="Segoe UI" panose="020B0502040204020203" pitchFamily="34" charset="0"/>
                <a:ea typeface="Segoe UI" panose="020B0502040204020203" pitchFamily="34" charset="0"/>
                <a:cs typeface="Segoe UI" panose="020B0502040204020203" pitchFamily="34" charset="0"/>
              </a:rPr>
              <a:t>parolees </a:t>
            </a:r>
            <a:r>
              <a:rPr lang="en-AU" sz="2000" dirty="0" smtClean="0">
                <a:latin typeface="Segoe UI" panose="020B0502040204020203" pitchFamily="34" charset="0"/>
                <a:ea typeface="Segoe UI" panose="020B0502040204020203" pitchFamily="34" charset="0"/>
                <a:cs typeface="Segoe UI" panose="020B0502040204020203" pitchFamily="34" charset="0"/>
              </a:rPr>
              <a:t>(Brisbane). </a:t>
            </a:r>
          </a:p>
          <a:p>
            <a:pPr marL="285750" indent="-285750">
              <a:spcAft>
                <a:spcPts val="1200"/>
              </a:spcAft>
              <a:buFont typeface="Arial" panose="020B0604020202020204" pitchFamily="34" charset="0"/>
              <a:buChar char="•"/>
            </a:pPr>
            <a:r>
              <a:rPr lang="en-AU" sz="2000" dirty="0" smtClean="0">
                <a:latin typeface="Segoe UI" panose="020B0502040204020203" pitchFamily="34" charset="0"/>
                <a:ea typeface="Segoe UI" panose="020B0502040204020203" pitchFamily="34" charset="0"/>
                <a:cs typeface="Segoe UI" panose="020B0502040204020203" pitchFamily="34" charset="0"/>
              </a:rPr>
              <a:t>Today, will draw on results from n = 43 </a:t>
            </a:r>
            <a:r>
              <a:rPr lang="en-AU" sz="2000" dirty="0" smtClean="0">
                <a:latin typeface="Segoe UI" panose="020B0502040204020203" pitchFamily="34" charset="0"/>
                <a:ea typeface="Segoe UI" panose="020B0502040204020203" pitchFamily="34" charset="0"/>
                <a:cs typeface="Segoe UI" panose="020B0502040204020203" pitchFamily="34" charset="0"/>
              </a:rPr>
              <a:t>participants</a:t>
            </a:r>
            <a:r>
              <a:rPr lang="en-AU" sz="2000" dirty="0" smtClean="0">
                <a:latin typeface="Segoe UI" panose="020B0502040204020203" pitchFamily="34" charset="0"/>
                <a:ea typeface="Segoe UI" panose="020B0502040204020203" pitchFamily="34" charset="0"/>
                <a:cs typeface="Segoe UI" panose="020B0502040204020203" pitchFamily="34" charset="0"/>
              </a:rPr>
              <a:t>: </a:t>
            </a:r>
          </a:p>
          <a:p>
            <a:pPr marL="742950" lvl="1" indent="-285750" algn="l">
              <a:spcAft>
                <a:spcPts val="1200"/>
              </a:spcAft>
              <a:buFont typeface="Arial" panose="020B0604020202020204" pitchFamily="34" charset="0"/>
              <a:buChar char="•"/>
            </a:pPr>
            <a:r>
              <a:rPr lang="en-AU" dirty="0" smtClean="0">
                <a:latin typeface="Segoe UI" panose="020B0502040204020203" pitchFamily="34" charset="0"/>
                <a:ea typeface="Segoe UI" panose="020B0502040204020203" pitchFamily="34" charset="0"/>
                <a:cs typeface="Segoe UI" panose="020B0502040204020203" pitchFamily="34" charset="0"/>
              </a:rPr>
              <a:t>16% women, 84% men; 14% Indigenous.</a:t>
            </a:r>
            <a:endParaRPr lang="en-AU"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AU" sz="2000" dirty="0" smtClean="0">
                <a:latin typeface="Segoe UI" panose="020B0502040204020203" pitchFamily="34" charset="0"/>
                <a:ea typeface="Segoe UI" panose="020B0502040204020203" pitchFamily="34" charset="0"/>
                <a:cs typeface="Segoe UI" panose="020B0502040204020203" pitchFamily="34" charset="0"/>
              </a:rPr>
              <a:t>We were interested in participants’:</a:t>
            </a:r>
          </a:p>
          <a:p>
            <a:pPr marL="914400" lvl="1" indent="-457200" algn="l">
              <a:spcAft>
                <a:spcPts val="12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descriptions of prison work and VET programs, </a:t>
            </a:r>
          </a:p>
          <a:p>
            <a:pPr marL="914400" lvl="1" indent="-457200" algn="l">
              <a:spcAft>
                <a:spcPts val="1200"/>
              </a:spcAft>
              <a:buFont typeface="+mj-lt"/>
              <a:buAutoNum type="arabicPeriod"/>
            </a:pPr>
            <a:r>
              <a:rPr lang="en-AU" dirty="0" smtClean="0">
                <a:latin typeface="Segoe UI" panose="020B0502040204020203" pitchFamily="34" charset="0"/>
                <a:ea typeface="Segoe UI" panose="020B0502040204020203" pitchFamily="34" charset="0"/>
                <a:cs typeface="Segoe UI" panose="020B0502040204020203" pitchFamily="34" charset="0"/>
              </a:rPr>
              <a:t>motivations for engaging with these activities, and</a:t>
            </a:r>
          </a:p>
          <a:p>
            <a:pPr marL="914400" lvl="1" indent="-457200" algn="l">
              <a:spcAft>
                <a:spcPts val="1200"/>
              </a:spcAft>
              <a:buFont typeface="+mj-lt"/>
              <a:buAutoNum type="arabicPeriod"/>
            </a:pPr>
            <a:r>
              <a:rPr lang="en-AU" dirty="0" smtClean="0">
                <a:solidFill>
                  <a:srgbClr val="49075E"/>
                </a:solidFill>
                <a:latin typeface="Segoe UI" panose="020B0502040204020203" pitchFamily="34" charset="0"/>
                <a:ea typeface="Segoe UI" panose="020B0502040204020203" pitchFamily="34" charset="0"/>
                <a:cs typeface="Segoe UI" panose="020B0502040204020203" pitchFamily="34" charset="0"/>
              </a:rPr>
              <a:t>opinions about benefits they obtained from the activities. </a:t>
            </a:r>
            <a:endParaRPr lang="en-AU" dirty="0">
              <a:solidFill>
                <a:srgbClr val="49075E"/>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76390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1412775"/>
            <a:ext cx="2513856" cy="3231654"/>
          </a:xfrm>
          <a:prstGeom prst="rect">
            <a:avLst/>
          </a:prstGeom>
          <a:noFill/>
        </p:spPr>
        <p:txBody>
          <a:bodyPr wrap="square" rtlCol="0">
            <a:sp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Most </a:t>
            </a:r>
            <a:r>
              <a:rPr lang="en-US" sz="2400" dirty="0">
                <a:latin typeface="Segoe UI" panose="020B0502040204020203" pitchFamily="34" charset="0"/>
                <a:ea typeface="Segoe UI" panose="020B0502040204020203" pitchFamily="34" charset="0"/>
                <a:cs typeface="Segoe UI" panose="020B0502040204020203" pitchFamily="34" charset="0"/>
              </a:rPr>
              <a:t>offenders desist from crime, but they do so at varying and </a:t>
            </a:r>
            <a:r>
              <a:rPr lang="en-US" sz="2400" dirty="0" smtClean="0">
                <a:latin typeface="Segoe UI" panose="020B0502040204020203" pitchFamily="34" charset="0"/>
                <a:ea typeface="Segoe UI" panose="020B0502040204020203" pitchFamily="34" charset="0"/>
                <a:cs typeface="Segoe UI" panose="020B0502040204020203" pitchFamily="34" charset="0"/>
              </a:rPr>
              <a:t>not easily predictable </a:t>
            </a:r>
            <a:r>
              <a:rPr lang="en-US" sz="2400" dirty="0">
                <a:latin typeface="Segoe UI" panose="020B0502040204020203" pitchFamily="34" charset="0"/>
                <a:ea typeface="Segoe UI" panose="020B0502040204020203" pitchFamily="34" charset="0"/>
                <a:cs typeface="Segoe UI" panose="020B0502040204020203" pitchFamily="34" charset="0"/>
              </a:rPr>
              <a:t>speeds</a:t>
            </a:r>
            <a:r>
              <a:rPr lang="en-US" sz="2400" dirty="0" smtClean="0">
                <a:latin typeface="Segoe UI" panose="020B0502040204020203" pitchFamily="34" charset="0"/>
                <a:ea typeface="Segoe UI" panose="020B0502040204020203" pitchFamily="34" charset="0"/>
                <a:cs typeface="Segoe UI" panose="020B0502040204020203" pitchFamily="34" charset="0"/>
              </a:rPr>
              <a:t>. </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algn="r"/>
            <a:r>
              <a:rPr lang="en-US" sz="1600" dirty="0" smtClean="0">
                <a:latin typeface="Segoe UI" panose="020B0502040204020203" pitchFamily="34" charset="0"/>
                <a:ea typeface="Segoe UI" panose="020B0502040204020203" pitchFamily="34" charset="0"/>
                <a:cs typeface="Segoe UI" panose="020B0502040204020203" pitchFamily="34" charset="0"/>
              </a:rPr>
              <a:t>(</a:t>
            </a:r>
            <a:r>
              <a:rPr lang="en-US" sz="1600" dirty="0" err="1" smtClean="0">
                <a:latin typeface="Segoe UI" panose="020B0502040204020203" pitchFamily="34" charset="0"/>
                <a:ea typeface="Segoe UI" panose="020B0502040204020203" pitchFamily="34" charset="0"/>
                <a:cs typeface="Segoe UI" panose="020B0502040204020203" pitchFamily="34" charset="0"/>
              </a:rPr>
              <a:t>Kurlycheck</a:t>
            </a:r>
            <a:r>
              <a:rPr lang="en-US" sz="1600" dirty="0" smtClean="0">
                <a:latin typeface="Segoe UI" panose="020B0502040204020203" pitchFamily="34" charset="0"/>
                <a:ea typeface="Segoe UI" panose="020B0502040204020203" pitchFamily="34" charset="0"/>
                <a:cs typeface="Segoe UI" panose="020B0502040204020203" pitchFamily="34" charset="0"/>
              </a:rPr>
              <a:t>, Bushway &amp; </a:t>
            </a:r>
            <a:r>
              <a:rPr lang="en-US" sz="1600" dirty="0" err="1" smtClean="0">
                <a:latin typeface="Segoe UI" panose="020B0502040204020203" pitchFamily="34" charset="0"/>
                <a:ea typeface="Segoe UI" panose="020B0502040204020203" pitchFamily="34" charset="0"/>
                <a:cs typeface="Segoe UI" panose="020B0502040204020203" pitchFamily="34" charset="0"/>
              </a:rPr>
              <a:t>Brame</a:t>
            </a:r>
            <a:r>
              <a:rPr lang="en-US" sz="1600" dirty="0" smtClean="0">
                <a:latin typeface="Segoe UI" panose="020B0502040204020203" pitchFamily="34" charset="0"/>
                <a:ea typeface="Segoe UI" panose="020B0502040204020203" pitchFamily="34" charset="0"/>
                <a:cs typeface="Segoe UI" panose="020B0502040204020203" pitchFamily="34" charset="0"/>
              </a:rPr>
              <a:t> 2012)</a:t>
            </a:r>
            <a:endParaRPr lang="en-AU"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427814"/>
            <a:ext cx="4746110" cy="316407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Qualitative study – Findings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285750" indent="-285750">
              <a:spcAft>
                <a:spcPts val="1200"/>
              </a:spcAft>
              <a:buFont typeface="Arial" panose="020B0604020202020204" pitchFamily="34" charset="0"/>
              <a:buChar char="•"/>
            </a:pPr>
            <a:r>
              <a:rPr lang="en-AU" sz="2000" dirty="0" smtClean="0">
                <a:latin typeface="Segoe UI" panose="020B0502040204020203" pitchFamily="34" charset="0"/>
                <a:ea typeface="Segoe UI" panose="020B0502040204020203" pitchFamily="34" charset="0"/>
                <a:cs typeface="Segoe UI" panose="020B0502040204020203" pitchFamily="34" charset="0"/>
              </a:rPr>
              <a:t>Most respondents </a:t>
            </a:r>
            <a:r>
              <a:rPr lang="en-AU" sz="2000" dirty="0" smtClean="0">
                <a:latin typeface="Segoe UI" panose="020B0502040204020203" pitchFamily="34" charset="0"/>
                <a:ea typeface="Segoe UI" panose="020B0502040204020203" pitchFamily="34" charset="0"/>
                <a:cs typeface="Segoe UI" panose="020B0502040204020203" pitchFamily="34" charset="0"/>
              </a:rPr>
              <a:t>were realistic about the limitations of these activities as a viable ‘ticket’ for employment on the outside: </a:t>
            </a:r>
          </a:p>
          <a:p>
            <a:pPr marL="285750" indent="-285750">
              <a:spcAft>
                <a:spcPts val="1200"/>
              </a:spcAft>
              <a:buFont typeface="Arial" panose="020B0604020202020204" pitchFamily="34" charset="0"/>
              <a:buChar char="•"/>
            </a:pPr>
            <a:endParaRPr lang="en-AU" sz="2000" dirty="0">
              <a:latin typeface="Segoe UI" panose="020B0502040204020203" pitchFamily="34" charset="0"/>
              <a:ea typeface="Segoe UI" panose="020B0502040204020203" pitchFamily="34" charset="0"/>
              <a:cs typeface="Segoe UI" panose="020B0502040204020203" pitchFamily="34" charset="0"/>
            </a:endParaRPr>
          </a:p>
          <a:p>
            <a:pPr lvl="2" algn="l">
              <a:spcAft>
                <a:spcPts val="1200"/>
              </a:spcAft>
            </a:pPr>
            <a:r>
              <a:rPr lang="en-AU" dirty="0" smtClean="0">
                <a:latin typeface="Segoe UI" panose="020B0502040204020203" pitchFamily="34" charset="0"/>
                <a:ea typeface="Segoe UI" panose="020B0502040204020203" pitchFamily="34" charset="0"/>
                <a:cs typeface="Segoe UI" panose="020B0502040204020203" pitchFamily="34" charset="0"/>
              </a:rPr>
              <a:t>…they </a:t>
            </a:r>
            <a:r>
              <a:rPr lang="en-AU" dirty="0">
                <a:latin typeface="Segoe UI" panose="020B0502040204020203" pitchFamily="34" charset="0"/>
                <a:ea typeface="Segoe UI" panose="020B0502040204020203" pitchFamily="34" charset="0"/>
                <a:cs typeface="Segoe UI" panose="020B0502040204020203" pitchFamily="34" charset="0"/>
              </a:rPr>
              <a:t>only give you bits and pieces of a course. You can't actually </a:t>
            </a:r>
            <a:r>
              <a:rPr lang="en-AU" dirty="0" smtClean="0">
                <a:latin typeface="Segoe UI" panose="020B0502040204020203" pitchFamily="34" charset="0"/>
                <a:ea typeface="Segoe UI" panose="020B0502040204020203" pitchFamily="34" charset="0"/>
                <a:cs typeface="Segoe UI" panose="020B0502040204020203" pitchFamily="34" charset="0"/>
              </a:rPr>
              <a:t>do </a:t>
            </a:r>
            <a:r>
              <a:rPr lang="en-AU" dirty="0">
                <a:latin typeface="Segoe UI" panose="020B0502040204020203" pitchFamily="34" charset="0"/>
                <a:ea typeface="Segoe UI" panose="020B0502040204020203" pitchFamily="34" charset="0"/>
                <a:cs typeface="Segoe UI" panose="020B0502040204020203" pitchFamily="34" charset="0"/>
              </a:rPr>
              <a:t>a course all the way through. </a:t>
            </a:r>
            <a:r>
              <a:rPr lang="en-AU" dirty="0" smtClean="0">
                <a:latin typeface="Segoe UI" panose="020B0502040204020203" pitchFamily="34" charset="0"/>
                <a:ea typeface="Segoe UI" panose="020B0502040204020203" pitchFamily="34" charset="0"/>
                <a:cs typeface="Segoe UI" panose="020B0502040204020203" pitchFamily="34" charset="0"/>
              </a:rPr>
              <a:t>They're </a:t>
            </a:r>
            <a:r>
              <a:rPr lang="en-AU" dirty="0">
                <a:latin typeface="Segoe UI" panose="020B0502040204020203" pitchFamily="34" charset="0"/>
                <a:ea typeface="Segoe UI" panose="020B0502040204020203" pitchFamily="34" charset="0"/>
                <a:cs typeface="Segoe UI" panose="020B0502040204020203" pitchFamily="34" charset="0"/>
              </a:rPr>
              <a:t>useful to get knowledge, but they're not useful for gaining employment. It's as simple as that. </a:t>
            </a:r>
            <a:endParaRPr lang="en-AU" dirty="0" smtClean="0">
              <a:latin typeface="Segoe UI" panose="020B0502040204020203" pitchFamily="34" charset="0"/>
              <a:ea typeface="Segoe UI" panose="020B0502040204020203" pitchFamily="34" charset="0"/>
              <a:cs typeface="Segoe UI" panose="020B0502040204020203" pitchFamily="34" charset="0"/>
            </a:endParaRPr>
          </a:p>
          <a:p>
            <a:pPr lvl="2" algn="r">
              <a:spcAft>
                <a:spcPts val="1200"/>
              </a:spcAft>
            </a:pPr>
            <a:r>
              <a:rPr lang="en-AU" dirty="0" smtClean="0">
                <a:latin typeface="Segoe UI" panose="020B0502040204020203" pitchFamily="34" charset="0"/>
                <a:ea typeface="Segoe UI" panose="020B0502040204020203" pitchFamily="34" charset="0"/>
                <a:cs typeface="Segoe UI" panose="020B0502040204020203" pitchFamily="34" charset="0"/>
              </a:rPr>
              <a:t>‘Ryan’, </a:t>
            </a:r>
            <a:r>
              <a:rPr lang="en-AU" dirty="0">
                <a:latin typeface="Segoe UI" panose="020B0502040204020203" pitchFamily="34" charset="0"/>
                <a:ea typeface="Segoe UI" panose="020B0502040204020203" pitchFamily="34" charset="0"/>
                <a:cs typeface="Segoe UI" panose="020B0502040204020203" pitchFamily="34" charset="0"/>
              </a:rPr>
              <a:t>age </a:t>
            </a:r>
            <a:r>
              <a:rPr lang="en-AU" dirty="0" smtClean="0">
                <a:latin typeface="Segoe UI" panose="020B0502040204020203" pitchFamily="34" charset="0"/>
                <a:ea typeface="Segoe UI" panose="020B0502040204020203" pitchFamily="34" charset="0"/>
                <a:cs typeface="Segoe UI" panose="020B0502040204020203" pitchFamily="34" charset="0"/>
              </a:rPr>
              <a:t>38 </a:t>
            </a:r>
          </a:p>
          <a:p>
            <a:pPr marL="285750" indent="-285750">
              <a:spcAft>
                <a:spcPts val="1200"/>
              </a:spcAft>
              <a:buFont typeface="Arial" panose="020B0604020202020204" pitchFamily="34" charset="0"/>
              <a:buChar char="•"/>
            </a:pPr>
            <a:endParaRPr lang="en-AU" sz="2000" dirty="0">
              <a:latin typeface="Segoe UI" panose="020B0502040204020203" pitchFamily="34" charset="0"/>
              <a:ea typeface="Segoe UI" panose="020B0502040204020203" pitchFamily="34" charset="0"/>
              <a:cs typeface="Segoe UI" panose="020B0502040204020203" pitchFamily="34" charset="0"/>
            </a:endParaRPr>
          </a:p>
          <a:p>
            <a:pPr marL="342900" indent="-342900">
              <a:spcAft>
                <a:spcPts val="500"/>
              </a:spcAft>
              <a:buFont typeface="+mj-lt"/>
              <a:buAutoNum type="arabicPeriod"/>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345059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The </a:t>
            </a:r>
            <a:r>
              <a:rPr lang="en-US" dirty="0" smtClean="0">
                <a:latin typeface="Segoe UI" panose="020B0502040204020203" pitchFamily="34" charset="0"/>
                <a:ea typeface="Segoe UI" panose="020B0502040204020203" pitchFamily="34" charset="0"/>
                <a:cs typeface="Segoe UI" panose="020B0502040204020203" pitchFamily="34" charset="0"/>
              </a:rPr>
              <a:t>cynic</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a:lnSpc>
                <a:spcPts val="1760"/>
              </a:lnSpc>
              <a:spcAft>
                <a:spcPts val="500"/>
              </a:spcAft>
            </a:pPr>
            <a:r>
              <a:rPr lang="en-AU" sz="2000" dirty="0" smtClean="0">
                <a:solidFill>
                  <a:srgbClr val="000000"/>
                </a:solidFill>
                <a:latin typeface="Segoe UI" panose="020B0502040204020203" pitchFamily="34" charset="0"/>
                <a:cs typeface="Segoe UI" panose="020B0502040204020203" pitchFamily="34" charset="0"/>
              </a:rPr>
              <a:t>21%, n = 9 participants.</a:t>
            </a:r>
          </a:p>
          <a:p>
            <a:pPr>
              <a:lnSpc>
                <a:spcPts val="1760"/>
              </a:lnSpc>
              <a:spcAft>
                <a:spcPts val="500"/>
              </a:spcAft>
            </a:pPr>
            <a:endParaRPr lang="en-AU" dirty="0">
              <a:solidFill>
                <a:srgbClr val="000000"/>
              </a:solidFill>
              <a:latin typeface="Levenim MT" panose="02010502060101010101" pitchFamily="2" charset="-79"/>
              <a:cs typeface="Levenim MT" panose="02010502060101010101" pitchFamily="2" charset="-79"/>
            </a:endParaRPr>
          </a:p>
          <a:p>
            <a:pPr lvl="1" algn="l">
              <a:spcAft>
                <a:spcPts val="500"/>
              </a:spcAft>
            </a:pP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I didn’t care about none of that stuff. The last thing I was going to do was work for them. I just went about my day, just until I got out.  </a:t>
            </a: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lvl="1" algn="r">
              <a:spcAft>
                <a:spcPts val="500"/>
              </a:spcAft>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‘Stuart’,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age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37</a:t>
            </a:r>
            <a:endParaRPr lang="en-US"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6925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The Utilitarian</a:t>
            </a:r>
          </a:p>
        </p:txBody>
      </p:sp>
      <p:sp>
        <p:nvSpPr>
          <p:cNvPr id="3" name="Subtitle 2"/>
          <p:cNvSpPr>
            <a:spLocks noGrp="1"/>
          </p:cNvSpPr>
          <p:nvPr>
            <p:ph type="subTitle" idx="1"/>
          </p:nvPr>
        </p:nvSpPr>
        <p:spPr/>
        <p:txBody>
          <a:bodyPr/>
          <a:lstStyle/>
          <a:p>
            <a:pPr>
              <a:lnSpc>
                <a:spcPts val="1760"/>
              </a:lnSpc>
              <a:spcAft>
                <a:spcPts val="500"/>
              </a:spcAft>
            </a:pPr>
            <a:r>
              <a:rPr lang="en-AU" dirty="0" smtClean="0">
                <a:solidFill>
                  <a:srgbClr val="000000"/>
                </a:solidFill>
                <a:latin typeface="Segoe UI" panose="020B0502040204020203" pitchFamily="34" charset="0"/>
                <a:cs typeface="Segoe UI" panose="020B0502040204020203" pitchFamily="34" charset="0"/>
              </a:rPr>
              <a:t>44%, </a:t>
            </a:r>
            <a:r>
              <a:rPr lang="en-AU" dirty="0">
                <a:solidFill>
                  <a:srgbClr val="000000"/>
                </a:solidFill>
                <a:latin typeface="Segoe UI" panose="020B0502040204020203" pitchFamily="34" charset="0"/>
                <a:cs typeface="Segoe UI" panose="020B0502040204020203" pitchFamily="34" charset="0"/>
              </a:rPr>
              <a:t>n = </a:t>
            </a:r>
            <a:r>
              <a:rPr lang="en-AU" dirty="0" smtClean="0">
                <a:solidFill>
                  <a:srgbClr val="000000"/>
                </a:solidFill>
                <a:latin typeface="Segoe UI" panose="020B0502040204020203" pitchFamily="34" charset="0"/>
                <a:cs typeface="Segoe UI" panose="020B0502040204020203" pitchFamily="34" charset="0"/>
              </a:rPr>
              <a:t>19 </a:t>
            </a:r>
            <a:r>
              <a:rPr lang="en-AU" dirty="0">
                <a:solidFill>
                  <a:srgbClr val="000000"/>
                </a:solidFill>
                <a:latin typeface="Segoe UI" panose="020B0502040204020203" pitchFamily="34" charset="0"/>
                <a:cs typeface="Segoe UI" panose="020B0502040204020203" pitchFamily="34" charset="0"/>
              </a:rPr>
              <a:t>participants.</a:t>
            </a:r>
          </a:p>
          <a:p>
            <a:pPr>
              <a:lnSpc>
                <a:spcPts val="1760"/>
              </a:lnSpc>
              <a:spcAft>
                <a:spcPts val="500"/>
              </a:spcAft>
            </a:pPr>
            <a:endParaRPr lang="en-AU" dirty="0" smtClean="0">
              <a:solidFill>
                <a:srgbClr val="000000"/>
              </a:solidFill>
              <a:latin typeface="Levenim MT" panose="02010502060101010101" pitchFamily="2" charset="-79"/>
              <a:cs typeface="Levenim MT" panose="02010502060101010101" pitchFamily="2" charset="-79"/>
            </a:endParaRPr>
          </a:p>
          <a:p>
            <a:pPr>
              <a:lnSpc>
                <a:spcPts val="1760"/>
              </a:lnSpc>
              <a:spcAft>
                <a:spcPts val="500"/>
              </a:spcAft>
            </a:pPr>
            <a:endParaRPr lang="en-AU" dirty="0">
              <a:solidFill>
                <a:srgbClr val="000000"/>
              </a:solidFill>
              <a:latin typeface="Levenim MT" panose="02010502060101010101" pitchFamily="2" charset="-79"/>
              <a:cs typeface="Levenim MT" panose="02010502060101010101" pitchFamily="2" charset="-79"/>
            </a:endParaRPr>
          </a:p>
          <a:p>
            <a:pPr lvl="1" algn="l">
              <a:spcAft>
                <a:spcPts val="500"/>
              </a:spcAft>
            </a:pP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You can't even afford to buy some chips for the footy. So that’s why you work. And also, if you're doing a couple of years and you work it through, then it flies. </a:t>
            </a: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lvl="1" algn="r">
              <a:spcAft>
                <a:spcPts val="500"/>
              </a:spcAft>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‘Scott’,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age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30</a:t>
            </a: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362630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The Optimist</a:t>
            </a:r>
          </a:p>
        </p:txBody>
      </p:sp>
      <p:sp>
        <p:nvSpPr>
          <p:cNvPr id="3" name="Subtitle 2"/>
          <p:cNvSpPr>
            <a:spLocks noGrp="1"/>
          </p:cNvSpPr>
          <p:nvPr>
            <p:ph type="subTitle" idx="1"/>
          </p:nvPr>
        </p:nvSpPr>
        <p:spPr/>
        <p:txBody>
          <a:bodyPr/>
          <a:lstStyle/>
          <a:p>
            <a:pPr>
              <a:lnSpc>
                <a:spcPts val="1760"/>
              </a:lnSpc>
              <a:spcAft>
                <a:spcPts val="500"/>
              </a:spcAft>
            </a:pPr>
            <a:r>
              <a:rPr lang="en-AU" dirty="0" smtClean="0">
                <a:solidFill>
                  <a:srgbClr val="000000"/>
                </a:solidFill>
                <a:latin typeface="Segoe UI" panose="020B0502040204020203" pitchFamily="34" charset="0"/>
                <a:cs typeface="Segoe UI" panose="020B0502040204020203" pitchFamily="34" charset="0"/>
              </a:rPr>
              <a:t>35%, </a:t>
            </a:r>
            <a:r>
              <a:rPr lang="en-AU" dirty="0">
                <a:solidFill>
                  <a:srgbClr val="000000"/>
                </a:solidFill>
                <a:latin typeface="Segoe UI" panose="020B0502040204020203" pitchFamily="34" charset="0"/>
                <a:cs typeface="Segoe UI" panose="020B0502040204020203" pitchFamily="34" charset="0"/>
              </a:rPr>
              <a:t>n = </a:t>
            </a:r>
            <a:r>
              <a:rPr lang="en-AU" dirty="0" smtClean="0">
                <a:solidFill>
                  <a:srgbClr val="000000"/>
                </a:solidFill>
                <a:latin typeface="Segoe UI" panose="020B0502040204020203" pitchFamily="34" charset="0"/>
                <a:cs typeface="Segoe UI" panose="020B0502040204020203" pitchFamily="34" charset="0"/>
              </a:rPr>
              <a:t>15 </a:t>
            </a:r>
            <a:r>
              <a:rPr lang="en-AU" dirty="0">
                <a:solidFill>
                  <a:srgbClr val="000000"/>
                </a:solidFill>
                <a:latin typeface="Segoe UI" panose="020B0502040204020203" pitchFamily="34" charset="0"/>
                <a:cs typeface="Segoe UI" panose="020B0502040204020203" pitchFamily="34" charset="0"/>
              </a:rPr>
              <a:t>participants.</a:t>
            </a:r>
          </a:p>
          <a:p>
            <a:pPr>
              <a:lnSpc>
                <a:spcPts val="1760"/>
              </a:lnSpc>
              <a:spcAft>
                <a:spcPts val="500"/>
              </a:spcAft>
            </a:pPr>
            <a:endParaRPr lang="en-AU" dirty="0" smtClean="0">
              <a:solidFill>
                <a:srgbClr val="000000"/>
              </a:solidFill>
              <a:latin typeface="Levenim MT" panose="02010502060101010101" pitchFamily="2" charset="-79"/>
              <a:cs typeface="Levenim MT" panose="02010502060101010101" pitchFamily="2" charset="-79"/>
            </a:endParaRPr>
          </a:p>
          <a:p>
            <a:pPr>
              <a:lnSpc>
                <a:spcPts val="1760"/>
              </a:lnSpc>
              <a:spcAft>
                <a:spcPts val="500"/>
              </a:spcAft>
            </a:pPr>
            <a:endParaRPr lang="en-AU" dirty="0">
              <a:solidFill>
                <a:srgbClr val="000000"/>
              </a:solidFill>
              <a:latin typeface="Levenim MT" panose="02010502060101010101" pitchFamily="2" charset="-79"/>
              <a:cs typeface="Levenim MT" panose="02010502060101010101" pitchFamily="2" charset="-79"/>
            </a:endParaRPr>
          </a:p>
          <a:p>
            <a:pPr lvl="1" algn="l">
              <a:spcAft>
                <a:spcPts val="500"/>
              </a:spcAft>
            </a:pP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I done everything man.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was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thinking, this will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be part of my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future.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This is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for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when I get out.  When I get out maybe I’m going to get a job.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I’ll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be a different man.  I'll be changed.  </a:t>
            </a: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lvl="1" algn="r">
              <a:spcAft>
                <a:spcPts val="500"/>
              </a:spcAft>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‘Andrew’,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age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48 </a:t>
            </a:r>
            <a:endParaRPr lang="en-US"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1866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cs typeface="Segoe UI" panose="020B0502040204020203" pitchFamily="34" charset="0"/>
              </a:rPr>
              <a:t>In sum…</a:t>
            </a:r>
            <a:endParaRPr lang="en-US" dirty="0">
              <a:latin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683568" y="1412776"/>
            <a:ext cx="3816424" cy="2886912"/>
          </a:xfrm>
        </p:spPr>
        <p:txBody>
          <a:bodyPr/>
          <a:lstStyle/>
          <a:p>
            <a:pPr marL="285750" indent="-285750">
              <a:spcAft>
                <a:spcPts val="1200"/>
              </a:spcAft>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Quantitative results show improved outcomes for VET completers/participators. </a:t>
            </a:r>
          </a:p>
          <a:p>
            <a:pPr marL="285750" indent="-285750">
              <a:spcAft>
                <a:spcPts val="1200"/>
              </a:spcAft>
              <a:buFont typeface="Arial" panose="020B0604020202020204" pitchFamily="34" charset="0"/>
              <a:buChar char="•"/>
            </a:pPr>
            <a:r>
              <a:rPr lang="en-US" sz="1600" dirty="0" smtClean="0">
                <a:latin typeface="Segoe UI" panose="020B0502040204020203" pitchFamily="34" charset="0"/>
                <a:cs typeface="Segoe UI" panose="020B0502040204020203" pitchFamily="34" charset="0"/>
              </a:rPr>
              <a:t>Qualitative results show variation in the way offenders frame their participation in work &amp; training. </a:t>
            </a:r>
            <a:endParaRPr lang="en-US" sz="1600" dirty="0">
              <a:latin typeface="Segoe UI" panose="020B0502040204020203" pitchFamily="34" charset="0"/>
              <a:cs typeface="Segoe UI" panose="020B0502040204020203" pitchFamily="34" charset="0"/>
            </a:endParaRPr>
          </a:p>
          <a:p>
            <a:pPr>
              <a:spcAft>
                <a:spcPts val="1200"/>
              </a:spcAft>
            </a:pPr>
            <a:r>
              <a:rPr lang="en-US" sz="1600" dirty="0" smtClean="0">
                <a:latin typeface="Segoe UI" panose="020B0502040204020203" pitchFamily="34" charset="0"/>
                <a:cs typeface="Segoe UI" panose="020B0502040204020203" pitchFamily="34" charset="0"/>
              </a:rPr>
              <a:t>Suggests </a:t>
            </a:r>
          </a:p>
          <a:p>
            <a:pPr marL="800100" lvl="1" indent="-342900" algn="l">
              <a:spcAft>
                <a:spcPts val="1200"/>
              </a:spcAft>
              <a:buFont typeface="+mj-lt"/>
              <a:buAutoNum type="arabicPeriod"/>
            </a:pPr>
            <a:r>
              <a:rPr lang="en-US" sz="1600" dirty="0" smtClean="0">
                <a:latin typeface="Segoe UI" panose="020B0502040204020203" pitchFamily="34" charset="0"/>
                <a:cs typeface="Segoe UI" panose="020B0502040204020203" pitchFamily="34" charset="0"/>
              </a:rPr>
              <a:t>for some, participation may be an early signal of identity change. </a:t>
            </a:r>
          </a:p>
          <a:p>
            <a:pPr marL="800100" lvl="1" indent="-342900" algn="l">
              <a:spcAft>
                <a:spcPts val="1200"/>
              </a:spcAft>
              <a:buFont typeface="+mj-lt"/>
              <a:buAutoNum type="arabicPeriod"/>
            </a:pPr>
            <a:r>
              <a:rPr lang="en-US" sz="1600" dirty="0" smtClean="0">
                <a:latin typeface="Segoe UI" panose="020B0502040204020203" pitchFamily="34" charset="0"/>
                <a:cs typeface="Segoe UI" panose="020B0502040204020203" pitchFamily="34" charset="0"/>
              </a:rPr>
              <a:t>Prison a ‘turning point’ (</a:t>
            </a:r>
            <a:r>
              <a:rPr lang="en-US" sz="1600" dirty="0" err="1" smtClean="0">
                <a:latin typeface="Segoe UI" panose="020B0502040204020203" pitchFamily="34" charset="0"/>
                <a:cs typeface="Segoe UI" panose="020B0502040204020203" pitchFamily="34" charset="0"/>
              </a:rPr>
              <a:t>Soyer</a:t>
            </a:r>
            <a:r>
              <a:rPr lang="en-US" sz="1600" dirty="0" smtClean="0">
                <a:latin typeface="Segoe UI" panose="020B0502040204020203" pitchFamily="34" charset="0"/>
                <a:cs typeface="Segoe UI" panose="020B0502040204020203" pitchFamily="34" charset="0"/>
              </a:rPr>
              <a:t> 2013) … but external </a:t>
            </a:r>
            <a:r>
              <a:rPr lang="en-US" sz="1600" dirty="0" smtClean="0">
                <a:latin typeface="Segoe UI" panose="020B0502040204020203" pitchFamily="34" charset="0"/>
                <a:cs typeface="Segoe UI" panose="020B0502040204020203" pitchFamily="34" charset="0"/>
              </a:rPr>
              <a:t>success likely depends on a combination of motivation (voluntary participation) and skills or knowledge achievement. </a:t>
            </a:r>
            <a:endParaRPr lang="en-US" sz="16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4145" y="1700808"/>
            <a:ext cx="3507855" cy="3507855"/>
          </a:xfrm>
          <a:prstGeom prst="rect">
            <a:avLst/>
          </a:prstGeom>
        </p:spPr>
      </p:pic>
    </p:spTree>
    <p:extLst>
      <p:ext uri="{BB962C8B-B14F-4D97-AF65-F5344CB8AC3E}">
        <p14:creationId xmlns:p14="http://schemas.microsoft.com/office/powerpoint/2010/main" val="1638773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Two contradictory facts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342891" indent="-342891">
              <a:spcAft>
                <a:spcPts val="18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On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average, offenders who take corrections-based employment programs have higher rates of employment and lower rates of recidivism. </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(e.g., Callan &amp; Gardner, 2007)</a:t>
            </a:r>
            <a:endParaRPr lang="en-AU" sz="16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Experimental research shows weak evidence of a </a:t>
            </a:r>
            <a:r>
              <a:rPr lang="en-AU" i="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causal</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link between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employment programs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and improved outcomes. </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(e.g., </a:t>
            </a:r>
            <a:r>
              <a:rPr lang="en-AU" sz="1400" dirty="0" err="1" smtClean="0">
                <a:solidFill>
                  <a:srgbClr val="000000"/>
                </a:solidFill>
                <a:latin typeface="Segoe UI" panose="020B0502040204020203" pitchFamily="34" charset="0"/>
                <a:ea typeface="Segoe UI" panose="020B0502040204020203" pitchFamily="34" charset="0"/>
                <a:cs typeface="Segoe UI" panose="020B0502040204020203" pitchFamily="34" charset="0"/>
              </a:rPr>
              <a:t>Visher</a:t>
            </a:r>
            <a:r>
              <a:rPr lang="en-AU" sz="14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AU" sz="1400" dirty="0" err="1">
                <a:solidFill>
                  <a:srgbClr val="000000"/>
                </a:solidFill>
                <a:latin typeface="Segoe UI" panose="020B0502040204020203" pitchFamily="34" charset="0"/>
                <a:ea typeface="Segoe UI" panose="020B0502040204020203" pitchFamily="34" charset="0"/>
                <a:cs typeface="Segoe UI" panose="020B0502040204020203" pitchFamily="34" charset="0"/>
              </a:rPr>
              <a:t>Winterfield</a:t>
            </a:r>
            <a:r>
              <a:rPr lang="en-AU" sz="1400" dirty="0">
                <a:solidFill>
                  <a:srgbClr val="000000"/>
                </a:solidFill>
                <a:latin typeface="Segoe UI" panose="020B0502040204020203" pitchFamily="34" charset="0"/>
                <a:ea typeface="Segoe UI" panose="020B0502040204020203" pitchFamily="34" charset="0"/>
                <a:cs typeface="Segoe UI" panose="020B0502040204020203" pitchFamily="34" charset="0"/>
              </a:rPr>
              <a:t> &amp; </a:t>
            </a:r>
            <a:r>
              <a:rPr lang="en-AU" sz="1400" dirty="0" err="1" smtClean="0">
                <a:solidFill>
                  <a:srgbClr val="000000"/>
                </a:solidFill>
                <a:latin typeface="Segoe UI" panose="020B0502040204020203" pitchFamily="34" charset="0"/>
                <a:ea typeface="Segoe UI" panose="020B0502040204020203" pitchFamily="34" charset="0"/>
                <a:cs typeface="Segoe UI" panose="020B0502040204020203" pitchFamily="34" charset="0"/>
              </a:rPr>
              <a:t>Coggeshall</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2005</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r>
              <a:rPr lang="en-AU"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Therefore</a:t>
            </a:r>
          </a:p>
          <a:p>
            <a:pPr lvl="1" algn="l">
              <a:spcAft>
                <a:spcPts val="500"/>
              </a:spcAft>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…voluntary enrolment itself might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be the missing ingredient in the experimental studies. </a:t>
            </a:r>
          </a:p>
          <a:p>
            <a:pPr lvl="1" algn="l">
              <a:spcAft>
                <a:spcPts val="500"/>
              </a:spcAft>
            </a:pPr>
            <a:endParaRPr lang="en-AU"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US" kern="100" baseline="30000" dirty="0" smtClean="0">
              <a:solidFill>
                <a:srgbClr val="000000"/>
              </a:solidFill>
              <a:latin typeface="Levenim MT" panose="02010502060101010101" pitchFamily="2" charset="-79"/>
              <a:cs typeface="Levenim MT" panose="02010502060101010101" pitchFamily="2" charset="-79"/>
            </a:endParaRPr>
          </a:p>
          <a:p>
            <a:endParaRPr lang="en-US" dirty="0"/>
          </a:p>
        </p:txBody>
      </p:sp>
    </p:spTree>
    <p:extLst>
      <p:ext uri="{BB962C8B-B14F-4D97-AF65-F5344CB8AC3E}">
        <p14:creationId xmlns:p14="http://schemas.microsoft.com/office/powerpoint/2010/main" val="74243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Desistance</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theory</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a:spcAft>
                <a:spcPts val="500"/>
              </a:spcAft>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If it is unreasonable to expect employment programs to ‘produce’ desistance from offending, desistance theory provides a framework for understanding how ‘motivation’ might be the intervening factor. </a:t>
            </a:r>
          </a:p>
          <a:p>
            <a:pPr>
              <a:spcAft>
                <a:spcPts val="500"/>
              </a:spcAft>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457200" indent="-457200">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Would-be ‘desisters’ construct narratives that lead to new non-criminal identities </a:t>
            </a:r>
            <a:r>
              <a:rPr lang="en-AU"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(Maruna 2001, Giordano et al. 2002)</a:t>
            </a:r>
          </a:p>
          <a:p>
            <a:pPr marL="457200" indent="-457200">
              <a:spcAft>
                <a:spcPts val="500"/>
              </a:spcAft>
              <a:buFont typeface="Arial" panose="020B0604020202020204" pitchFamily="34" charset="0"/>
              <a:buChar char="•"/>
            </a:pPr>
            <a:endParaRPr lang="en-AU" sz="14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We ask whether voluntary enrolment in VET programs could be an indicator of this changed identity. </a:t>
            </a:r>
          </a:p>
          <a:p>
            <a:pPr marL="342900" indent="-342900">
              <a:spcAft>
                <a:spcPts val="500"/>
              </a:spcAft>
              <a:buAutoNum type="arabicPeriod"/>
            </a:pPr>
            <a:endParaRPr lang="en-AU" sz="1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lnSpc>
                <a:spcPts val="1760"/>
              </a:lnSpc>
              <a:spcAft>
                <a:spcPts val="500"/>
              </a:spcAft>
            </a:pPr>
            <a:endParaRPr lang="en-AU" sz="20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US" kern="100" baseline="30000" dirty="0" smtClean="0">
              <a:solidFill>
                <a:srgbClr val="000000"/>
              </a:solidFill>
              <a:latin typeface="Levenim MT" panose="02010502060101010101" pitchFamily="2" charset="-79"/>
              <a:cs typeface="Levenim MT" panose="02010502060101010101" pitchFamily="2" charset="-79"/>
            </a:endParaRPr>
          </a:p>
          <a:p>
            <a:endParaRPr lang="en-US" dirty="0"/>
          </a:p>
        </p:txBody>
      </p:sp>
    </p:spTree>
    <p:extLst>
      <p:ext uri="{BB962C8B-B14F-4D97-AF65-F5344CB8AC3E}">
        <p14:creationId xmlns:p14="http://schemas.microsoft.com/office/powerpoint/2010/main" val="11455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0440" cy="914400"/>
          </a:xfrm>
        </p:spPr>
        <p: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Program participation as a ‘signal’</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a:lnSpc>
                <a:spcPts val="1760"/>
              </a:lnSpc>
              <a:spcAft>
                <a:spcPts val="500"/>
              </a:spcAft>
            </a:pPr>
            <a:r>
              <a:rPr lang="en-AU"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Bushway &amp; Apel (2012) </a:t>
            </a: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12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Ask: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how can outside observers better assess </a:t>
            </a:r>
            <a:r>
              <a:rPr lang="en-AU" sz="2000" u="sng" dirty="0">
                <a:solidFill>
                  <a:srgbClr val="000000"/>
                </a:solidFill>
                <a:latin typeface="Segoe UI" panose="020B0502040204020203" pitchFamily="34" charset="0"/>
                <a:ea typeface="Segoe UI" panose="020B0502040204020203" pitchFamily="34" charset="0"/>
                <a:cs typeface="Segoe UI" panose="020B0502040204020203" pitchFamily="34" charset="0"/>
              </a:rPr>
              <a:t>when</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 offenders are desisting? </a:t>
            </a:r>
          </a:p>
          <a:p>
            <a:pPr marL="342891" indent="-342891">
              <a:spcAft>
                <a:spcPts val="500"/>
              </a:spcAft>
              <a:buFont typeface="Arial" panose="020B0604020202020204" pitchFamily="34" charset="0"/>
              <a:buChar char="•"/>
            </a:pP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They dust off a labour economics theory (Spence 1973). </a:t>
            </a:r>
          </a:p>
          <a:p>
            <a:pPr marL="742950" lvl="1" indent="-285750" algn="l">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 </a:t>
            </a: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the absence of perfect information about potential employees, employers can reliably look to signals like education and skills training completion as indicators of the otherwise unobservable quality of commitment to work.  </a:t>
            </a: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742950" lvl="1" indent="-285750" algn="l">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Significant hurdle. </a:t>
            </a:r>
            <a:endParaRPr lang="en-AU"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12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Propose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that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voluntary completion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of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post-prison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employment programs could serve as signals for those interested in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desistance. </a:t>
            </a: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endParaRPr lang="en-US" kern="100" baseline="30000" dirty="0" smtClean="0">
              <a:solidFill>
                <a:srgbClr val="000000"/>
              </a:solidFill>
              <a:latin typeface="Levenim MT" panose="02010502060101010101" pitchFamily="2" charset="-79"/>
              <a:cs typeface="Levenim MT" panose="02010502060101010101" pitchFamily="2" charset="-79"/>
            </a:endParaRPr>
          </a:p>
          <a:p>
            <a:endParaRPr lang="en-US" dirty="0"/>
          </a:p>
        </p:txBody>
      </p:sp>
    </p:spTree>
    <p:extLst>
      <p:ext uri="{BB962C8B-B14F-4D97-AF65-F5344CB8AC3E}">
        <p14:creationId xmlns:p14="http://schemas.microsoft.com/office/powerpoint/2010/main" val="10360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latin typeface="Segoe UI" panose="020B0502040204020203" pitchFamily="34" charset="0"/>
                <a:ea typeface="Segoe UI" panose="020B0502040204020203" pitchFamily="34" charset="0"/>
                <a:cs typeface="Segoe UI" panose="020B0502040204020203" pitchFamily="34" charset="0"/>
              </a:rPr>
              <a:t>A mixed-method approach</a:t>
            </a:r>
            <a:endParaRPr lang="en-US" cap="none" dirty="0">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690" y="2004251"/>
            <a:ext cx="3865314" cy="2576877"/>
          </a:xfrm>
          <a:prstGeom prst="rect">
            <a:avLst/>
          </a:prstGeom>
        </p:spPr>
      </p:pic>
      <p:sp>
        <p:nvSpPr>
          <p:cNvPr id="4" name="TextBox 3"/>
          <p:cNvSpPr txBox="1"/>
          <p:nvPr/>
        </p:nvSpPr>
        <p:spPr>
          <a:xfrm>
            <a:off x="791135" y="2004251"/>
            <a:ext cx="3810000" cy="1200329"/>
          </a:xfrm>
          <a:prstGeom prst="rect">
            <a:avLst/>
          </a:prstGeom>
          <a:noFill/>
        </p:spPr>
        <p:txBody>
          <a:bodyPr wrap="square" rtlCol="0">
            <a:spAutoFit/>
          </a:bodyPr>
          <a:lstStyle/>
          <a:p>
            <a:pPr marL="457200" indent="-457200">
              <a:buFont typeface="+mj-lt"/>
              <a:buAutoNum type="arabicPeriod"/>
            </a:pPr>
            <a:r>
              <a:rPr lang="en-AU" sz="2400" dirty="0">
                <a:solidFill>
                  <a:srgbClr val="000000"/>
                </a:solidFill>
                <a:latin typeface="Segoe UI" panose="020B0502040204020203" pitchFamily="34" charset="0"/>
                <a:ea typeface="Segoe UI" panose="020B0502040204020203" pitchFamily="34" charset="0"/>
                <a:cs typeface="Segoe UI" panose="020B0502040204020203" pitchFamily="34" charset="0"/>
              </a:rPr>
              <a:t>Quantitative study</a:t>
            </a:r>
          </a:p>
          <a:p>
            <a:pPr marL="457200" indent="-457200">
              <a:buFont typeface="+mj-lt"/>
              <a:buAutoNum type="arabicPeriod"/>
            </a:pPr>
            <a:endParaRPr lang="en-AU" sz="2400" dirty="0" smtClean="0">
              <a:latin typeface="Segoe UI" panose="020B0502040204020203" pitchFamily="34" charset="0"/>
              <a:ea typeface="Segoe UI" panose="020B0502040204020203" pitchFamily="34" charset="0"/>
              <a:cs typeface="Segoe UI" panose="020B0502040204020203" pitchFamily="34" charset="0"/>
            </a:endParaRPr>
          </a:p>
          <a:p>
            <a:pPr marL="457200" indent="-457200">
              <a:buFont typeface="+mj-lt"/>
              <a:buAutoNum type="arabicPeriod"/>
            </a:pPr>
            <a:r>
              <a:rPr lang="en-AU" sz="2400" dirty="0">
                <a:solidFill>
                  <a:srgbClr val="000000"/>
                </a:solidFill>
                <a:latin typeface="Segoe UI" panose="020B0502040204020203" pitchFamily="34" charset="0"/>
                <a:ea typeface="Segoe UI" panose="020B0502040204020203" pitchFamily="34" charset="0"/>
                <a:cs typeface="Segoe UI" panose="020B0502040204020203" pitchFamily="34" charset="0"/>
              </a:rPr>
              <a:t>Qualitative </a:t>
            </a:r>
            <a:r>
              <a:rPr lang="en-AU" sz="2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study</a:t>
            </a:r>
            <a:endParaRPr lang="en-AU" sz="24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0927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Questions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342891" indent="-342891">
              <a:spcAft>
                <a:spcPts val="1200"/>
              </a:spcAft>
              <a:buFont typeface="Arial" panose="020B0604020202020204" pitchFamily="34" charset="0"/>
              <a:buChar char="•"/>
            </a:pP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12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Do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offenders who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take </a:t>
            </a:r>
            <a:r>
              <a:rPr lang="en-AU" sz="20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prison-based</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AU" sz="2000" i="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Vocational and Educational Training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(VET) programs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have lower chances </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of re-offending than those who do not? </a:t>
            </a:r>
          </a:p>
          <a:p>
            <a:pPr marL="342891" indent="-342891">
              <a:spcAft>
                <a:spcPts val="500"/>
              </a:spcAft>
              <a:buFont typeface="Arial" panose="020B0604020202020204" pitchFamily="34" charset="0"/>
              <a:buChar char="•"/>
            </a:pP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Is </a:t>
            </a: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full rather than partial completion required? </a:t>
            </a:r>
            <a:endPar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Is any positive result related to a generally high participation in all types of programs?</a:t>
            </a: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lgn="l">
              <a:spcAft>
                <a:spcPts val="500"/>
              </a:spcAft>
              <a:buFont typeface="+mj-lt"/>
              <a:buAutoNum type="arabicPeriod"/>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Levenim MT" panose="02010502060101010101" pitchFamily="2" charset="-79"/>
              <a:cs typeface="Levenim MT" panose="02010502060101010101" pitchFamily="2" charset="-79"/>
            </a:endParaRPr>
          </a:p>
          <a:p>
            <a:endParaRPr lang="en-US" dirty="0"/>
          </a:p>
        </p:txBody>
      </p:sp>
    </p:spTree>
    <p:extLst>
      <p:ext uri="{BB962C8B-B14F-4D97-AF65-F5344CB8AC3E}">
        <p14:creationId xmlns:p14="http://schemas.microsoft.com/office/powerpoint/2010/main" val="354511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Data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342891" indent="-342891">
              <a:spcAft>
                <a:spcPts val="18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Queensland Corrective Services </a:t>
            </a:r>
            <a:r>
              <a:rPr lang="en-AU" sz="2000" i="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Integrated Offender Management System</a:t>
            </a: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(IOMS)</a:t>
            </a:r>
          </a:p>
          <a:p>
            <a:pPr marL="342891" indent="-342891">
              <a:spcAft>
                <a:spcPts val="500"/>
              </a:spcAft>
              <a:buFont typeface="Arial" panose="020B0604020202020204" pitchFamily="34" charset="0"/>
              <a:buChar char="•"/>
            </a:pPr>
            <a:r>
              <a:rPr lang="en-AU" sz="20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About 5,500 short-sentenced prisoners </a:t>
            </a:r>
          </a:p>
          <a:p>
            <a:pPr marL="800091" lvl="1" indent="-342891" algn="l">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sentences of 3 years or less, sentenced to court ordered parole.  </a:t>
            </a:r>
          </a:p>
          <a:p>
            <a:pPr marL="800091" lvl="1" indent="-342891" algn="l">
              <a:spcAft>
                <a:spcPts val="500"/>
              </a:spcAft>
              <a:buFont typeface="Arial" panose="020B0604020202020204" pitchFamily="34" charset="0"/>
              <a:buChar char="•"/>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released on parole in 2007 or 2008.  </a:t>
            </a: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Aft>
                <a:spcPts val="500"/>
              </a:spcAft>
            </a:pPr>
            <a:r>
              <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rPr>
              <a:t>Why short-sentenced offenders?</a:t>
            </a:r>
          </a:p>
          <a:p>
            <a:pPr marL="800100" lvl="1" indent="-342900" algn="l">
              <a:spcAft>
                <a:spcPts val="5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Most (55%) </a:t>
            </a: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enrol in VET programs</a:t>
            </a:r>
          </a:p>
          <a:p>
            <a:pPr marL="800100" lvl="1" indent="-342900" algn="l">
              <a:spcAft>
                <a:spcPts val="500"/>
              </a:spcAft>
              <a:buFont typeface="+mj-lt"/>
              <a:buAutoNum type="arabicPeriod"/>
            </a:pP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Don’t need to impress a parole board</a:t>
            </a:r>
          </a:p>
          <a:p>
            <a:pPr marL="800100" lvl="1" indent="-342900" algn="l">
              <a:spcAft>
                <a:spcPts val="5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Significant </a:t>
            </a: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hurdle – easier not to </a:t>
            </a: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enrol</a:t>
            </a:r>
          </a:p>
          <a:p>
            <a:pPr marL="800100" lvl="1" indent="-342900" algn="l">
              <a:spcAft>
                <a:spcPts val="500"/>
              </a:spcAft>
              <a:buFont typeface="+mj-lt"/>
              <a:buAutoNum type="arabicPeriod"/>
            </a:pPr>
            <a:r>
              <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The </a:t>
            </a:r>
            <a:r>
              <a:rPr lang="en-AU" dirty="0">
                <a:solidFill>
                  <a:srgbClr val="000000"/>
                </a:solidFill>
                <a:latin typeface="Segoe UI" panose="020B0502040204020203" pitchFamily="34" charset="0"/>
                <a:ea typeface="Segoe UI" panose="020B0502040204020203" pitchFamily="34" charset="0"/>
                <a:cs typeface="Segoe UI" panose="020B0502040204020203" pitchFamily="34" charset="0"/>
              </a:rPr>
              <a:t>need to test partial completion</a:t>
            </a: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28287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Segoe UI" panose="020B0502040204020203" pitchFamily="34" charset="0"/>
                <a:ea typeface="Segoe UI" panose="020B0502040204020203" pitchFamily="34" charset="0"/>
                <a:cs typeface="Segoe UI" panose="020B0502040204020203" pitchFamily="34" charset="0"/>
              </a:rPr>
              <a:t>Quantitative study – Groups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pPr marL="800091" lvl="1" indent="-342891" algn="l">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sz="20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342891" indent="-342891">
              <a:spcAft>
                <a:spcPts val="500"/>
              </a:spcAft>
              <a:buFont typeface="Arial" panose="020B0604020202020204" pitchFamily="34" charset="0"/>
              <a:buChar char="•"/>
            </a:pPr>
            <a:endParaRPr lang="en-AU"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776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Option2">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Option2">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Bodoni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6EA61-F6A1-4E9F-96CB-FA2E25783CD0}"/>
</file>

<file path=customXml/itemProps2.xml><?xml version="1.0" encoding="utf-8"?>
<ds:datastoreItem xmlns:ds="http://schemas.openxmlformats.org/officeDocument/2006/customXml" ds:itemID="{D8B8B66B-EEE5-4618-B6EA-90E28EFAA31D}"/>
</file>

<file path=customXml/itemProps3.xml><?xml version="1.0" encoding="utf-8"?>
<ds:datastoreItem xmlns:ds="http://schemas.openxmlformats.org/officeDocument/2006/customXml" ds:itemID="{26FF1643-E0E4-4841-B49A-44C6E77A3501}"/>
</file>

<file path=docProps/app.xml><?xml version="1.0" encoding="utf-8"?>
<Properties xmlns="http://schemas.openxmlformats.org/officeDocument/2006/extended-properties" xmlns:vt="http://schemas.openxmlformats.org/officeDocument/2006/docPropsVTypes">
  <Template>PowerpointOption2</Template>
  <TotalTime>1746</TotalTime>
  <Words>1262</Words>
  <Application>Microsoft Office PowerPoint</Application>
  <PresentationFormat>On-screen Show (4:3)</PresentationFormat>
  <Paragraphs>166</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ＭＳ Ｐゴシック</vt:lpstr>
      <vt:lpstr>Arial</vt:lpstr>
      <vt:lpstr>Bodoni MT</vt:lpstr>
      <vt:lpstr>Helvetica Neue</vt:lpstr>
      <vt:lpstr>Levenim MT</vt:lpstr>
      <vt:lpstr>Segoe UI</vt:lpstr>
      <vt:lpstr>Trebuchet MS</vt:lpstr>
      <vt:lpstr>PowerpointOption2</vt:lpstr>
      <vt:lpstr>1_PowerpointOption2</vt:lpstr>
      <vt:lpstr>PowerPoint Presentation</vt:lpstr>
      <vt:lpstr>PowerPoint Presentation</vt:lpstr>
      <vt:lpstr>Two contradictory facts</vt:lpstr>
      <vt:lpstr>Desistance theory</vt:lpstr>
      <vt:lpstr>Program participation as a ‘signal’</vt:lpstr>
      <vt:lpstr>A mixed-method approach</vt:lpstr>
      <vt:lpstr>Quantitative study – Questions  </vt:lpstr>
      <vt:lpstr>Quantitative study – Data </vt:lpstr>
      <vt:lpstr>Quantitative study – Groups </vt:lpstr>
      <vt:lpstr>Quantitative study – ‘Survival Analysis’</vt:lpstr>
      <vt:lpstr>Quantitative study – Analysis </vt:lpstr>
      <vt:lpstr>Quantitative study – Matching</vt:lpstr>
      <vt:lpstr>Quantitative study – survival</vt:lpstr>
      <vt:lpstr>Quantitative study – Groups </vt:lpstr>
      <vt:lpstr>Quantitative study – Cox Models</vt:lpstr>
      <vt:lpstr>Quantitative study – Implications</vt:lpstr>
      <vt:lpstr>Quantitative study – Implications</vt:lpstr>
      <vt:lpstr>Qualitative study of offenders’ views of work &amp; training inside</vt:lpstr>
      <vt:lpstr>Qualitative study – Questions, data</vt:lpstr>
      <vt:lpstr>Qualitative study – Findings</vt:lpstr>
      <vt:lpstr>The cynic</vt:lpstr>
      <vt:lpstr>The Utilitarian</vt:lpstr>
      <vt:lpstr>The Optimist</vt:lpstr>
      <vt:lpstr>In sum…</vt:lpstr>
    </vt:vector>
  </TitlesOfParts>
  <Company>University of Queensland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Signalling desistance? The role of prison-based vocational training programs</dc:title>
  <dc:creator>Alicia  O'grady</dc:creator>
  <cp:lastModifiedBy>Robin Fitzgerald</cp:lastModifiedBy>
  <cp:revision>113</cp:revision>
  <cp:lastPrinted>2015-02-16T08:33:07Z</cp:lastPrinted>
  <dcterms:created xsi:type="dcterms:W3CDTF">2012-10-16T00:58:56Z</dcterms:created>
  <dcterms:modified xsi:type="dcterms:W3CDTF">2015-02-18T21:42:48Z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4" name="DC_x002e_Type_x002e_DocType_x0020__x0028_JSMS">
    <vt:lpwstr/>
  </property>
  <property fmtid="{D5CDD505-2E9C-101B-9397-08002B2CF9AE}" pid="5" name="Content_x0020_tags">
    <vt:lpwstr/>
  </property>
  <property fmtid="{D5CDD505-2E9C-101B-9397-08002B2CF9AE}" pid="7" name="Content tags">
    <vt:lpwstr>105;#Conference proceedings / Presentations|c21264d4-9564-4e41-9805-0fcb8759ef5a</vt:lpwstr>
  </property>
  <property fmtid="{D5CDD505-2E9C-101B-9397-08002B2CF9AE}" pid="10" name="DC.Type.DocType (JSMS">
    <vt:lpwstr>126;#Presentation|96b9c332-40fe-4061-87fb-bc6c76567afe</vt:lpwstr>
  </property>
  <property fmtid="{D5CDD505-2E9C-101B-9397-08002B2CF9AE}" pid="14" name="bc56bdda6a6a44c48d8cfdd96ad4c1470">
    <vt:lpwstr>Presentation|96b9c332-40fe-4061-87fb-bc6c76567afe</vt:lpwstr>
  </property>
</Properties>
</file>