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s/slide7.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21"/>
  </p:notesMasterIdLst>
  <p:sldIdLst>
    <p:sldId id="256" r:id="rId2"/>
    <p:sldId id="257" r:id="rId3"/>
    <p:sldId id="258" r:id="rId4"/>
    <p:sldId id="264" r:id="rId5"/>
    <p:sldId id="261" r:id="rId6"/>
    <p:sldId id="260" r:id="rId7"/>
    <p:sldId id="262" r:id="rId8"/>
    <p:sldId id="259" r:id="rId9"/>
    <p:sldId id="263" r:id="rId10"/>
    <p:sldId id="266" r:id="rId11"/>
    <p:sldId id="265" r:id="rId12"/>
    <p:sldId id="273" r:id="rId13"/>
    <p:sldId id="268" r:id="rId14"/>
    <p:sldId id="269" r:id="rId15"/>
    <p:sldId id="270" r:id="rId16"/>
    <p:sldId id="271" r:id="rId17"/>
    <p:sldId id="272"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7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3.xml"/><Relationship Id="rId24" Type="http://schemas.openxmlformats.org/officeDocument/2006/relationships/viewProps" Target="viewProp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presProps" Target="presProps.xml"/><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printerSettings" Target="printerSettings/printerSettings1.bin"/><Relationship Id="rId14" Type="http://schemas.openxmlformats.org/officeDocument/2006/relationships/slide" Target="slides/slide13.xml"/><Relationship Id="rId4" Type="http://schemas.openxmlformats.org/officeDocument/2006/relationships/slide" Target="slides/slide3.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2875432:Downloads:Comparison%201990%20and%208384%20cohort%205%20group%20trajectory%20models_A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Criminal Finalisations v Age</a:t>
            </a:r>
          </a:p>
        </c:rich>
      </c:tx>
      <c:layout>
        <c:manualLayout>
          <c:xMode val="edge"/>
          <c:yMode val="edge"/>
          <c:x val="0.227179345470623"/>
          <c:y val="0.0308681672025723"/>
        </c:manualLayout>
      </c:layout>
      <c:overlay val="0"/>
    </c:title>
    <c:autoTitleDeleted val="0"/>
    <c:plotArea>
      <c:layout/>
      <c:lineChart>
        <c:grouping val="standard"/>
        <c:varyColors val="0"/>
        <c:ser>
          <c:idx val="0"/>
          <c:order val="0"/>
          <c:tx>
            <c:strRef>
              <c:f>Sheet1!$B$1</c:f>
              <c:strCache>
                <c:ptCount val="1"/>
                <c:pt idx="0">
                  <c:v>G1 Adolescent onset – low offending (30.7%)</c:v>
                </c:pt>
              </c:strCache>
            </c:strRef>
          </c:tx>
          <c:spPr>
            <a:ln>
              <a:solidFill>
                <a:srgbClr val="FF0000"/>
              </a:solidFill>
            </a:ln>
          </c:spPr>
          <c:marker>
            <c:spPr>
              <a:solidFill>
                <a:srgbClr val="FF0000"/>
              </a:solidFill>
              <a:ln>
                <a:solidFill>
                  <a:srgbClr val="FF0000"/>
                </a:solidFill>
              </a:ln>
            </c:spPr>
          </c:marker>
          <c:cat>
            <c:numRef>
              <c:f>Sheet1!$A$2:$A$17</c:f>
              <c:numCache>
                <c:formatCode>General</c:formatCode>
                <c:ptCount val="16"/>
                <c:pt idx="0">
                  <c:v>10.0</c:v>
                </c:pt>
                <c:pt idx="1">
                  <c:v>11.0</c:v>
                </c:pt>
                <c:pt idx="2">
                  <c:v>12.0</c:v>
                </c:pt>
                <c:pt idx="3">
                  <c:v>13.0</c:v>
                </c:pt>
                <c:pt idx="4">
                  <c:v>14.0</c:v>
                </c:pt>
                <c:pt idx="5">
                  <c:v>15.0</c:v>
                </c:pt>
                <c:pt idx="6">
                  <c:v>16.0</c:v>
                </c:pt>
                <c:pt idx="7">
                  <c:v>17.0</c:v>
                </c:pt>
                <c:pt idx="8">
                  <c:v>18.0</c:v>
                </c:pt>
                <c:pt idx="9">
                  <c:v>19.0</c:v>
                </c:pt>
                <c:pt idx="10">
                  <c:v>20.0</c:v>
                </c:pt>
                <c:pt idx="11">
                  <c:v>21.0</c:v>
                </c:pt>
                <c:pt idx="12">
                  <c:v>22.0</c:v>
                </c:pt>
                <c:pt idx="13">
                  <c:v>23.0</c:v>
                </c:pt>
                <c:pt idx="14">
                  <c:v>24.0</c:v>
                </c:pt>
                <c:pt idx="15">
                  <c:v>25.0</c:v>
                </c:pt>
              </c:numCache>
            </c:numRef>
          </c:cat>
          <c:val>
            <c:numRef>
              <c:f>Sheet1!$B$2:$B$17</c:f>
              <c:numCache>
                <c:formatCode>General</c:formatCode>
                <c:ptCount val="16"/>
                <c:pt idx="0">
                  <c:v>0.011</c:v>
                </c:pt>
                <c:pt idx="1">
                  <c:v>0.039</c:v>
                </c:pt>
                <c:pt idx="2">
                  <c:v>0.098</c:v>
                </c:pt>
                <c:pt idx="3">
                  <c:v>0.181</c:v>
                </c:pt>
                <c:pt idx="4">
                  <c:v>0.259</c:v>
                </c:pt>
                <c:pt idx="5">
                  <c:v>0.298</c:v>
                </c:pt>
                <c:pt idx="6">
                  <c:v>0.287</c:v>
                </c:pt>
                <c:pt idx="7">
                  <c:v>0.241</c:v>
                </c:pt>
                <c:pt idx="8">
                  <c:v>0.184</c:v>
                </c:pt>
                <c:pt idx="9">
                  <c:v>0.132</c:v>
                </c:pt>
                <c:pt idx="10">
                  <c:v>0.092</c:v>
                </c:pt>
                <c:pt idx="11">
                  <c:v>0.065</c:v>
                </c:pt>
                <c:pt idx="12">
                  <c:v>0.048</c:v>
                </c:pt>
                <c:pt idx="13">
                  <c:v>0.038</c:v>
                </c:pt>
                <c:pt idx="14">
                  <c:v>0.034</c:v>
                </c:pt>
                <c:pt idx="15">
                  <c:v>0.034</c:v>
                </c:pt>
              </c:numCache>
            </c:numRef>
          </c:val>
          <c:smooth val="0"/>
        </c:ser>
        <c:ser>
          <c:idx val="1"/>
          <c:order val="1"/>
          <c:tx>
            <c:strRef>
              <c:f>Sheet1!$C$1</c:f>
              <c:strCache>
                <c:ptCount val="1"/>
                <c:pt idx="0">
                  <c:v>G2 Adult onset – low offending  (53.2%)</c:v>
                </c:pt>
              </c:strCache>
            </c:strRef>
          </c:tx>
          <c:spPr>
            <a:ln>
              <a:solidFill>
                <a:srgbClr val="00B050"/>
              </a:solidFill>
            </a:ln>
          </c:spPr>
          <c:marker>
            <c:spPr>
              <a:solidFill>
                <a:srgbClr val="00B050"/>
              </a:solidFill>
              <a:ln>
                <a:solidFill>
                  <a:srgbClr val="00B050"/>
                </a:solidFill>
              </a:ln>
            </c:spPr>
          </c:marker>
          <c:cat>
            <c:numRef>
              <c:f>Sheet1!$A$2:$A$17</c:f>
              <c:numCache>
                <c:formatCode>General</c:formatCode>
                <c:ptCount val="16"/>
                <c:pt idx="0">
                  <c:v>10.0</c:v>
                </c:pt>
                <c:pt idx="1">
                  <c:v>11.0</c:v>
                </c:pt>
                <c:pt idx="2">
                  <c:v>12.0</c:v>
                </c:pt>
                <c:pt idx="3">
                  <c:v>13.0</c:v>
                </c:pt>
                <c:pt idx="4">
                  <c:v>14.0</c:v>
                </c:pt>
                <c:pt idx="5">
                  <c:v>15.0</c:v>
                </c:pt>
                <c:pt idx="6">
                  <c:v>16.0</c:v>
                </c:pt>
                <c:pt idx="7">
                  <c:v>17.0</c:v>
                </c:pt>
                <c:pt idx="8">
                  <c:v>18.0</c:v>
                </c:pt>
                <c:pt idx="9">
                  <c:v>19.0</c:v>
                </c:pt>
                <c:pt idx="10">
                  <c:v>20.0</c:v>
                </c:pt>
                <c:pt idx="11">
                  <c:v>21.0</c:v>
                </c:pt>
                <c:pt idx="12">
                  <c:v>22.0</c:v>
                </c:pt>
                <c:pt idx="13">
                  <c:v>23.0</c:v>
                </c:pt>
                <c:pt idx="14">
                  <c:v>24.0</c:v>
                </c:pt>
                <c:pt idx="15">
                  <c:v>25.0</c:v>
                </c:pt>
              </c:numCache>
            </c:numRef>
          </c:cat>
          <c:val>
            <c:numRef>
              <c:f>Sheet1!$C$2:$C$17</c:f>
              <c:numCache>
                <c:formatCode>General</c:formatCode>
                <c:ptCount val="16"/>
                <c:pt idx="0">
                  <c:v>0.001</c:v>
                </c:pt>
                <c:pt idx="1">
                  <c:v>0.003</c:v>
                </c:pt>
                <c:pt idx="2">
                  <c:v>0.006</c:v>
                </c:pt>
                <c:pt idx="3">
                  <c:v>0.013</c:v>
                </c:pt>
                <c:pt idx="4">
                  <c:v>0.023</c:v>
                </c:pt>
                <c:pt idx="5">
                  <c:v>0.041</c:v>
                </c:pt>
                <c:pt idx="6">
                  <c:v>0.066</c:v>
                </c:pt>
                <c:pt idx="7">
                  <c:v>0.1</c:v>
                </c:pt>
                <c:pt idx="8">
                  <c:v>0.142</c:v>
                </c:pt>
                <c:pt idx="9">
                  <c:v>0.188</c:v>
                </c:pt>
                <c:pt idx="10">
                  <c:v>0.232</c:v>
                </c:pt>
                <c:pt idx="11">
                  <c:v>0.265</c:v>
                </c:pt>
                <c:pt idx="12">
                  <c:v>0.28</c:v>
                </c:pt>
                <c:pt idx="13">
                  <c:v>0.269</c:v>
                </c:pt>
                <c:pt idx="14">
                  <c:v>0.234</c:v>
                </c:pt>
                <c:pt idx="15">
                  <c:v>0.183</c:v>
                </c:pt>
              </c:numCache>
            </c:numRef>
          </c:val>
          <c:smooth val="0"/>
        </c:ser>
        <c:ser>
          <c:idx val="2"/>
          <c:order val="2"/>
          <c:tx>
            <c:strRef>
              <c:f>Sheet1!$D$1</c:f>
              <c:strCache>
                <c:ptCount val="1"/>
                <c:pt idx="0">
                  <c:v>G3 Adolescent onset - chronic offending (1.8%)</c:v>
                </c:pt>
              </c:strCache>
            </c:strRef>
          </c:tx>
          <c:spPr>
            <a:ln>
              <a:solidFill>
                <a:srgbClr val="0070C0"/>
              </a:solidFill>
            </a:ln>
          </c:spPr>
          <c:marker>
            <c:spPr>
              <a:solidFill>
                <a:srgbClr val="0070C0"/>
              </a:solidFill>
            </c:spPr>
          </c:marker>
          <c:cat>
            <c:numRef>
              <c:f>Sheet1!$A$2:$A$17</c:f>
              <c:numCache>
                <c:formatCode>General</c:formatCode>
                <c:ptCount val="16"/>
                <c:pt idx="0">
                  <c:v>10.0</c:v>
                </c:pt>
                <c:pt idx="1">
                  <c:v>11.0</c:v>
                </c:pt>
                <c:pt idx="2">
                  <c:v>12.0</c:v>
                </c:pt>
                <c:pt idx="3">
                  <c:v>13.0</c:v>
                </c:pt>
                <c:pt idx="4">
                  <c:v>14.0</c:v>
                </c:pt>
                <c:pt idx="5">
                  <c:v>15.0</c:v>
                </c:pt>
                <c:pt idx="6">
                  <c:v>16.0</c:v>
                </c:pt>
                <c:pt idx="7">
                  <c:v>17.0</c:v>
                </c:pt>
                <c:pt idx="8">
                  <c:v>18.0</c:v>
                </c:pt>
                <c:pt idx="9">
                  <c:v>19.0</c:v>
                </c:pt>
                <c:pt idx="10">
                  <c:v>20.0</c:v>
                </c:pt>
                <c:pt idx="11">
                  <c:v>21.0</c:v>
                </c:pt>
                <c:pt idx="12">
                  <c:v>22.0</c:v>
                </c:pt>
                <c:pt idx="13">
                  <c:v>23.0</c:v>
                </c:pt>
                <c:pt idx="14">
                  <c:v>24.0</c:v>
                </c:pt>
                <c:pt idx="15">
                  <c:v>25.0</c:v>
                </c:pt>
              </c:numCache>
            </c:numRef>
          </c:cat>
          <c:val>
            <c:numRef>
              <c:f>Sheet1!$D$2:$D$17</c:f>
              <c:numCache>
                <c:formatCode>General</c:formatCode>
                <c:ptCount val="16"/>
                <c:pt idx="0">
                  <c:v>0.02</c:v>
                </c:pt>
                <c:pt idx="1">
                  <c:v>0.06</c:v>
                </c:pt>
                <c:pt idx="2">
                  <c:v>0.13</c:v>
                </c:pt>
                <c:pt idx="3">
                  <c:v>0.26</c:v>
                </c:pt>
                <c:pt idx="4">
                  <c:v>0.49</c:v>
                </c:pt>
                <c:pt idx="5">
                  <c:v>0.84</c:v>
                </c:pt>
                <c:pt idx="6">
                  <c:v>1.31</c:v>
                </c:pt>
                <c:pt idx="7">
                  <c:v>1.89</c:v>
                </c:pt>
                <c:pt idx="8">
                  <c:v>2.48</c:v>
                </c:pt>
                <c:pt idx="9">
                  <c:v>3.01</c:v>
                </c:pt>
                <c:pt idx="10">
                  <c:v>3.34</c:v>
                </c:pt>
                <c:pt idx="11">
                  <c:v>3.4</c:v>
                </c:pt>
                <c:pt idx="12">
                  <c:v>3.14</c:v>
                </c:pt>
                <c:pt idx="13">
                  <c:v>2.64</c:v>
                </c:pt>
                <c:pt idx="14">
                  <c:v>1.99</c:v>
                </c:pt>
                <c:pt idx="15">
                  <c:v>1.34</c:v>
                </c:pt>
              </c:numCache>
            </c:numRef>
          </c:val>
          <c:smooth val="0"/>
        </c:ser>
        <c:ser>
          <c:idx val="3"/>
          <c:order val="3"/>
          <c:tx>
            <c:strRef>
              <c:f>Sheet1!$E$1</c:f>
              <c:strCache>
                <c:ptCount val="1"/>
                <c:pt idx="0">
                  <c:v>G4 Adolescent onset - moderate offending (11.3%)</c:v>
                </c:pt>
              </c:strCache>
            </c:strRef>
          </c:tx>
          <c:spPr>
            <a:ln>
              <a:solidFill>
                <a:schemeClr val="tx1">
                  <a:lumMod val="65000"/>
                  <a:lumOff val="35000"/>
                </a:schemeClr>
              </a:solidFill>
            </a:ln>
          </c:spPr>
          <c:marker>
            <c:spPr>
              <a:solidFill>
                <a:schemeClr val="tx1">
                  <a:lumMod val="65000"/>
                  <a:lumOff val="35000"/>
                </a:schemeClr>
              </a:solidFill>
              <a:ln>
                <a:solidFill>
                  <a:schemeClr val="tx1">
                    <a:lumMod val="65000"/>
                    <a:lumOff val="35000"/>
                  </a:schemeClr>
                </a:solidFill>
              </a:ln>
            </c:spPr>
          </c:marker>
          <c:cat>
            <c:numRef>
              <c:f>Sheet1!$A$2:$A$17</c:f>
              <c:numCache>
                <c:formatCode>General</c:formatCode>
                <c:ptCount val="16"/>
                <c:pt idx="0">
                  <c:v>10.0</c:v>
                </c:pt>
                <c:pt idx="1">
                  <c:v>11.0</c:v>
                </c:pt>
                <c:pt idx="2">
                  <c:v>12.0</c:v>
                </c:pt>
                <c:pt idx="3">
                  <c:v>13.0</c:v>
                </c:pt>
                <c:pt idx="4">
                  <c:v>14.0</c:v>
                </c:pt>
                <c:pt idx="5">
                  <c:v>15.0</c:v>
                </c:pt>
                <c:pt idx="6">
                  <c:v>16.0</c:v>
                </c:pt>
                <c:pt idx="7">
                  <c:v>17.0</c:v>
                </c:pt>
                <c:pt idx="8">
                  <c:v>18.0</c:v>
                </c:pt>
                <c:pt idx="9">
                  <c:v>19.0</c:v>
                </c:pt>
                <c:pt idx="10">
                  <c:v>20.0</c:v>
                </c:pt>
                <c:pt idx="11">
                  <c:v>21.0</c:v>
                </c:pt>
                <c:pt idx="12">
                  <c:v>22.0</c:v>
                </c:pt>
                <c:pt idx="13">
                  <c:v>23.0</c:v>
                </c:pt>
                <c:pt idx="14">
                  <c:v>24.0</c:v>
                </c:pt>
                <c:pt idx="15">
                  <c:v>25.0</c:v>
                </c:pt>
              </c:numCache>
            </c:numRef>
          </c:cat>
          <c:val>
            <c:numRef>
              <c:f>Sheet1!$E$2:$E$17</c:f>
              <c:numCache>
                <c:formatCode>General</c:formatCode>
                <c:ptCount val="16"/>
                <c:pt idx="0">
                  <c:v>0.05</c:v>
                </c:pt>
                <c:pt idx="1">
                  <c:v>0.11</c:v>
                </c:pt>
                <c:pt idx="2">
                  <c:v>0.23</c:v>
                </c:pt>
                <c:pt idx="3">
                  <c:v>0.4</c:v>
                </c:pt>
                <c:pt idx="4">
                  <c:v>0.59</c:v>
                </c:pt>
                <c:pt idx="5">
                  <c:v>0.79</c:v>
                </c:pt>
                <c:pt idx="6">
                  <c:v>0.95</c:v>
                </c:pt>
                <c:pt idx="7">
                  <c:v>1.04</c:v>
                </c:pt>
                <c:pt idx="8">
                  <c:v>1.06</c:v>
                </c:pt>
                <c:pt idx="9">
                  <c:v>1.03</c:v>
                </c:pt>
                <c:pt idx="10">
                  <c:v>0.96</c:v>
                </c:pt>
                <c:pt idx="11">
                  <c:v>0.88</c:v>
                </c:pt>
                <c:pt idx="12">
                  <c:v>0.79</c:v>
                </c:pt>
                <c:pt idx="13">
                  <c:v>0.71</c:v>
                </c:pt>
                <c:pt idx="14">
                  <c:v>0.64</c:v>
                </c:pt>
                <c:pt idx="15">
                  <c:v>0.58</c:v>
                </c:pt>
              </c:numCache>
            </c:numRef>
          </c:val>
          <c:smooth val="0"/>
        </c:ser>
        <c:ser>
          <c:idx val="4"/>
          <c:order val="4"/>
          <c:tx>
            <c:strRef>
              <c:f>Sheet1!$F$1</c:f>
              <c:strCache>
                <c:ptCount val="1"/>
                <c:pt idx="0">
                  <c:v>G5 Early onset - chronic offending (3.0%)</c:v>
                </c:pt>
              </c:strCache>
            </c:strRef>
          </c:tx>
          <c:spPr>
            <a:ln>
              <a:solidFill>
                <a:srgbClr val="FFFF00"/>
              </a:solidFill>
            </a:ln>
          </c:spPr>
          <c:marker>
            <c:spPr>
              <a:solidFill>
                <a:srgbClr val="FFFF00"/>
              </a:solidFill>
              <a:ln>
                <a:solidFill>
                  <a:srgbClr val="FFFF00"/>
                </a:solidFill>
              </a:ln>
            </c:spPr>
          </c:marker>
          <c:cat>
            <c:numRef>
              <c:f>Sheet1!$A$2:$A$17</c:f>
              <c:numCache>
                <c:formatCode>General</c:formatCode>
                <c:ptCount val="16"/>
                <c:pt idx="0">
                  <c:v>10.0</c:v>
                </c:pt>
                <c:pt idx="1">
                  <c:v>11.0</c:v>
                </c:pt>
                <c:pt idx="2">
                  <c:v>12.0</c:v>
                </c:pt>
                <c:pt idx="3">
                  <c:v>13.0</c:v>
                </c:pt>
                <c:pt idx="4">
                  <c:v>14.0</c:v>
                </c:pt>
                <c:pt idx="5">
                  <c:v>15.0</c:v>
                </c:pt>
                <c:pt idx="6">
                  <c:v>16.0</c:v>
                </c:pt>
                <c:pt idx="7">
                  <c:v>17.0</c:v>
                </c:pt>
                <c:pt idx="8">
                  <c:v>18.0</c:v>
                </c:pt>
                <c:pt idx="9">
                  <c:v>19.0</c:v>
                </c:pt>
                <c:pt idx="10">
                  <c:v>20.0</c:v>
                </c:pt>
                <c:pt idx="11">
                  <c:v>21.0</c:v>
                </c:pt>
                <c:pt idx="12">
                  <c:v>22.0</c:v>
                </c:pt>
                <c:pt idx="13">
                  <c:v>23.0</c:v>
                </c:pt>
                <c:pt idx="14">
                  <c:v>24.0</c:v>
                </c:pt>
                <c:pt idx="15">
                  <c:v>25.0</c:v>
                </c:pt>
              </c:numCache>
            </c:numRef>
          </c:cat>
          <c:val>
            <c:numRef>
              <c:f>Sheet1!$F$2:$F$17</c:f>
              <c:numCache>
                <c:formatCode>General</c:formatCode>
                <c:ptCount val="16"/>
                <c:pt idx="0">
                  <c:v>0.14</c:v>
                </c:pt>
                <c:pt idx="1">
                  <c:v>0.42</c:v>
                </c:pt>
                <c:pt idx="2">
                  <c:v>0.98</c:v>
                </c:pt>
                <c:pt idx="3">
                  <c:v>1.79</c:v>
                </c:pt>
                <c:pt idx="4">
                  <c:v>2.66</c:v>
                </c:pt>
                <c:pt idx="5">
                  <c:v>3.3</c:v>
                </c:pt>
                <c:pt idx="6">
                  <c:v>3.54</c:v>
                </c:pt>
                <c:pt idx="7">
                  <c:v>3.37</c:v>
                </c:pt>
                <c:pt idx="8">
                  <c:v>2.93</c:v>
                </c:pt>
                <c:pt idx="9">
                  <c:v>2.41</c:v>
                </c:pt>
                <c:pt idx="10">
                  <c:v>1.91</c:v>
                </c:pt>
                <c:pt idx="11">
                  <c:v>1.51</c:v>
                </c:pt>
                <c:pt idx="12">
                  <c:v>1.21</c:v>
                </c:pt>
                <c:pt idx="13">
                  <c:v>1.01</c:v>
                </c:pt>
                <c:pt idx="14">
                  <c:v>0.89</c:v>
                </c:pt>
                <c:pt idx="15">
                  <c:v>0.85</c:v>
                </c:pt>
              </c:numCache>
            </c:numRef>
          </c:val>
          <c:smooth val="0"/>
        </c:ser>
        <c:dLbls>
          <c:showLegendKey val="0"/>
          <c:showVal val="0"/>
          <c:showCatName val="0"/>
          <c:showSerName val="0"/>
          <c:showPercent val="0"/>
          <c:showBubbleSize val="0"/>
        </c:dLbls>
        <c:marker val="1"/>
        <c:smooth val="0"/>
        <c:axId val="2062579912"/>
        <c:axId val="-2136728968"/>
      </c:lineChart>
      <c:catAx>
        <c:axId val="2062579912"/>
        <c:scaling>
          <c:orientation val="minMax"/>
        </c:scaling>
        <c:delete val="0"/>
        <c:axPos val="b"/>
        <c:title>
          <c:tx>
            <c:rich>
              <a:bodyPr/>
              <a:lstStyle/>
              <a:p>
                <a:pPr>
                  <a:defRPr/>
                </a:pPr>
                <a:r>
                  <a:rPr lang="en-US"/>
                  <a:t>Age</a:t>
                </a:r>
              </a:p>
            </c:rich>
          </c:tx>
          <c:layout/>
          <c:overlay val="0"/>
        </c:title>
        <c:numFmt formatCode="General" sourceLinked="1"/>
        <c:majorTickMark val="out"/>
        <c:minorTickMark val="none"/>
        <c:tickLblPos val="nextTo"/>
        <c:crossAx val="-2136728968"/>
        <c:crosses val="autoZero"/>
        <c:auto val="1"/>
        <c:lblAlgn val="ctr"/>
        <c:lblOffset val="100"/>
        <c:noMultiLvlLbl val="0"/>
      </c:catAx>
      <c:valAx>
        <c:axId val="-2136728968"/>
        <c:scaling>
          <c:orientation val="minMax"/>
        </c:scaling>
        <c:delete val="0"/>
        <c:axPos val="l"/>
        <c:majorGridlines/>
        <c:title>
          <c:tx>
            <c:rich>
              <a:bodyPr rot="-5400000" vert="horz"/>
              <a:lstStyle/>
              <a:p>
                <a:pPr>
                  <a:defRPr/>
                </a:pPr>
                <a:r>
                  <a:rPr lang="en-US"/>
                  <a:t>Finalisations</a:t>
                </a:r>
              </a:p>
            </c:rich>
          </c:tx>
          <c:layout/>
          <c:overlay val="0"/>
        </c:title>
        <c:numFmt formatCode="General" sourceLinked="1"/>
        <c:majorTickMark val="out"/>
        <c:minorTickMark val="none"/>
        <c:tickLblPos val="nextTo"/>
        <c:crossAx val="2062579912"/>
        <c:crosses val="autoZero"/>
        <c:crossBetween val="between"/>
      </c:valAx>
    </c:plotArea>
    <c:legend>
      <c:legendPos val="r"/>
      <c:layout>
        <c:manualLayout>
          <c:xMode val="edge"/>
          <c:yMode val="edge"/>
          <c:x val="0.645621358912787"/>
          <c:y val="0.000867355886624966"/>
          <c:w val="0.322926894692302"/>
          <c:h val="0.946591184140568"/>
        </c:manualLayout>
      </c:layout>
      <c:overlay val="0"/>
      <c:txPr>
        <a:bodyPr/>
        <a:lstStyle/>
        <a:p>
          <a:pPr>
            <a:defRPr sz="20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79E42-DC2F-5545-A61C-2859AC8FBCF3}" type="datetimeFigureOut">
              <a:rPr lang="en-US" smtClean="0"/>
              <a:t>19/02/2015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963985-74A1-3442-81AB-3F7FC150E94A}" type="slidenum">
              <a:rPr lang="en-US" smtClean="0"/>
              <a:t>‹#›</a:t>
            </a:fld>
            <a:endParaRPr lang="en-US"/>
          </a:p>
        </p:txBody>
      </p:sp>
    </p:spTree>
    <p:extLst>
      <p:ext uri="{BB962C8B-B14F-4D97-AF65-F5344CB8AC3E}">
        <p14:creationId xmlns:p14="http://schemas.microsoft.com/office/powerpoint/2010/main" val="41931558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e.g.—child maltreatment</a:t>
            </a:r>
            <a:endParaRPr lang="en-US" dirty="0"/>
          </a:p>
        </p:txBody>
      </p:sp>
      <p:sp>
        <p:nvSpPr>
          <p:cNvPr id="4" name="Slide Number Placeholder 3"/>
          <p:cNvSpPr>
            <a:spLocks noGrp="1"/>
          </p:cNvSpPr>
          <p:nvPr>
            <p:ph type="sldNum" sz="quarter" idx="10"/>
          </p:nvPr>
        </p:nvSpPr>
        <p:spPr/>
        <p:txBody>
          <a:bodyPr/>
          <a:lstStyle/>
          <a:p>
            <a:fld id="{0B963985-74A1-3442-81AB-3F7FC150E94A}" type="slidenum">
              <a:rPr lang="en-US" smtClean="0"/>
              <a:t>4</a:t>
            </a:fld>
            <a:endParaRPr lang="en-US"/>
          </a:p>
        </p:txBody>
      </p:sp>
    </p:spTree>
    <p:extLst>
      <p:ext uri="{BB962C8B-B14F-4D97-AF65-F5344CB8AC3E}">
        <p14:creationId xmlns:p14="http://schemas.microsoft.com/office/powerpoint/2010/main" val="171204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pPr/>
              <a:t>February 19, 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a:prstGeom prst="rect">
            <a:avLst/>
          </a:prstGeo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AU"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19/02/2015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a:prstGeom prst="rect">
            <a:avLst/>
          </a:prstGeom>
        </p:spPr>
        <p:txBody>
          <a:bodyPr/>
          <a:lstStyle/>
          <a:p>
            <a:fld id="{7B560992-D05B-4846-8E6E-CA034CB4F1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19/02/2015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a:prstGeom prst="rect">
            <a:avLst/>
          </a:prstGeom>
        </p:spPr>
        <p:txBody>
          <a:bodyPr/>
          <a:lstStyle/>
          <a:p>
            <a:fld id="{7B560992-D05B-4846-8E6E-CA034CB4F1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896202C6-8B37-41F0-B3E4-774551D1C22F}" type="datetime4">
              <a:rPr lang="en-US" smtClean="0"/>
              <a:pPr/>
              <a:t>February 19, 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a:prstGeom prst="rect">
            <a:avLst/>
          </a:prstGeom>
        </p:spPr>
        <p:txBody>
          <a:bodyPr/>
          <a:lstStyle/>
          <a:p>
            <a:fld id="{5744759D-0EFF-4FB2-9CCE-04E00944F0FE}"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AU"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pPr/>
              <a:t>February 19, 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a:prstGeom prst="rect">
            <a:avLst/>
          </a:prstGeom>
        </p:spPr>
        <p:txBody>
          <a:bodyPr/>
          <a:lstStyle/>
          <a:p>
            <a:fld id="{5744759D-0EFF-4FB2-9CCE-04E00944F0FE}"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AU"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11E46-B9AD-4605-BA48-F4BA770367EA}" type="datetime4">
              <a:rPr lang="en-US" smtClean="0"/>
              <a:pPr/>
              <a:t>February 19,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991475" y="6429375"/>
            <a:ext cx="876300" cy="292100"/>
          </a:xfrm>
          <a:prstGeom prst="rect">
            <a:avLst/>
          </a:prstGeom>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AU"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1A4492-1D66-40E5-BF5F-8AE5B76A3760}" type="datetime4">
              <a:rPr lang="en-US" smtClean="0"/>
              <a:pPr/>
              <a:t>February 19, 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991475" y="6429375"/>
            <a:ext cx="876300" cy="292100"/>
          </a:xfrm>
          <a:prstGeom prst="rect">
            <a:avLst/>
          </a:prstGeom>
        </p:spPr>
        <p:txBody>
          <a:bodyPr/>
          <a:lstStyle/>
          <a:p>
            <a:fld id="{5744759D-0EFF-4FB2-9CCE-04E00944F0FE}"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AU"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pPr/>
              <a:t>February 19, 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991475" y="6429375"/>
            <a:ext cx="876300" cy="292100"/>
          </a:xfrm>
          <a:prstGeom prst="rect">
            <a:avLst/>
          </a:prstGeom>
        </p:spPr>
        <p:txBody>
          <a:bodyPr/>
          <a:lstStyle/>
          <a:p>
            <a:fld id="{5744759D-0EFF-4FB2-9CCE-04E00944F0FE}"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AU"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February 19, 2015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991475" y="6429375"/>
            <a:ext cx="876300" cy="292100"/>
          </a:xfrm>
          <a:prstGeom prst="rect">
            <a:avLst/>
          </a:prstGeom>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pPr/>
              <a:t>February 19,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991475" y="6429375"/>
            <a:ext cx="876300" cy="292100"/>
          </a:xfrm>
          <a:prstGeom prst="rect">
            <a:avLst/>
          </a:prstGeom>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AU"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AU"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pPr/>
              <a:t>February 19,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991475" y="6429375"/>
            <a:ext cx="876300" cy="292100"/>
          </a:xfrm>
          <a:prstGeom prst="rect">
            <a:avLst/>
          </a:prstGeom>
        </p:spPr>
        <p:txBody>
          <a:bodyPr/>
          <a:lstStyle/>
          <a:p>
            <a:fld id="{5744759D-0EFF-4FB2-9CCE-04E00944F0FE}"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AU"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AU"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pPr/>
              <a:t>February 19, 2015</a:t>
            </a:fld>
            <a:endParaRPr lang="en-US" dirty="0"/>
          </a:p>
        </p:txBody>
      </p:sp>
      <p:sp>
        <p:nvSpPr>
          <p:cNvPr id="5" name="Footer Placeholder 4"/>
          <p:cNvSpPr>
            <a:spLocks noGrp="1"/>
          </p:cNvSpPr>
          <p:nvPr>
            <p:ph type="ftr" sz="quarter" idx="3"/>
          </p:nvPr>
        </p:nvSpPr>
        <p:spPr>
          <a:xfrm>
            <a:off x="3339172" y="6275659"/>
            <a:ext cx="4490378" cy="445816"/>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050" b="1">
                <a:solidFill>
                  <a:schemeClr val="tx2"/>
                </a:solidFill>
              </a:defRPr>
            </a:lvl1pPr>
          </a:lstStyle>
          <a:p>
            <a:r>
              <a:rPr lang="en-US" dirty="0" smtClean="0"/>
              <a:t>Broidy et al.</a:t>
            </a:r>
            <a:endParaRPr lang="en-US" dirty="0"/>
          </a:p>
        </p:txBody>
      </p:sp>
      <p:pic>
        <p:nvPicPr>
          <p:cNvPr id="9" name="Picture 8"/>
          <p:cNvPicPr>
            <a:picLocks noChangeAspect="1"/>
          </p:cNvPicPr>
          <p:nvPr userDrawn="1"/>
        </p:nvPicPr>
        <p:blipFill>
          <a:blip r:embed="rId13"/>
          <a:stretch>
            <a:fillRect/>
          </a:stretch>
        </p:blipFill>
        <p:spPr>
          <a:xfrm>
            <a:off x="8088655" y="6366975"/>
            <a:ext cx="779120" cy="354500"/>
          </a:xfrm>
          <a:prstGeom prst="rect">
            <a:avLst/>
          </a:prstGeom>
        </p:spPr>
      </p:pic>
    </p:spTree>
  </p:cSld>
  <p:clrMap bg1="dk1" tx1="lt1" bg2="dk2"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43323" y="4014550"/>
            <a:ext cx="5120640" cy="1581150"/>
          </a:xfrm>
        </p:spPr>
        <p:txBody>
          <a:bodyPr>
            <a:normAutofit fontScale="70000" lnSpcReduction="20000"/>
          </a:bodyPr>
          <a:lstStyle/>
          <a:p>
            <a:r>
              <a:rPr lang="en-US" dirty="0" smtClean="0"/>
              <a:t>Lisa M. Broidy, </a:t>
            </a:r>
            <a:r>
              <a:rPr lang="en-US" dirty="0"/>
              <a:t>Anna L. Stewart, </a:t>
            </a:r>
            <a:r>
              <a:rPr lang="en-US" dirty="0" err="1"/>
              <a:t>Carleen</a:t>
            </a:r>
            <a:r>
              <a:rPr lang="en-US" dirty="0"/>
              <a:t> M. Thompson, April </a:t>
            </a:r>
            <a:r>
              <a:rPr lang="en-US" dirty="0" err="1"/>
              <a:t>Chrzanowski</a:t>
            </a:r>
            <a:r>
              <a:rPr lang="en-US" dirty="0"/>
              <a:t>, Troy Allard and Susan M. Dennison </a:t>
            </a:r>
            <a:endParaRPr lang="en-US" dirty="0" smtClean="0"/>
          </a:p>
          <a:p>
            <a:endParaRPr lang="en-US" dirty="0"/>
          </a:p>
          <a:p>
            <a:r>
              <a:rPr lang="en-US" dirty="0" smtClean="0"/>
              <a:t>Griffith University, School of CCJ and Key Centre for Ethics, Law, Justice and Governance</a:t>
            </a:r>
            <a:endParaRPr lang="en-US" dirty="0"/>
          </a:p>
        </p:txBody>
      </p:sp>
      <p:sp>
        <p:nvSpPr>
          <p:cNvPr id="3" name="Title 2"/>
          <p:cNvSpPr>
            <a:spLocks noGrp="1"/>
          </p:cNvSpPr>
          <p:nvPr>
            <p:ph type="title"/>
          </p:nvPr>
        </p:nvSpPr>
        <p:spPr/>
        <p:txBody>
          <a:bodyPr>
            <a:normAutofit fontScale="90000"/>
          </a:bodyPr>
          <a:lstStyle/>
          <a:p>
            <a:r>
              <a:rPr lang="en-US" dirty="0"/>
              <a:t>Life course offending patterns across gender and indigenous status in an Australian birth cohort</a:t>
            </a:r>
          </a:p>
        </p:txBody>
      </p:sp>
    </p:spTree>
    <p:extLst>
      <p:ext uri="{BB962C8B-B14F-4D97-AF65-F5344CB8AC3E}">
        <p14:creationId xmlns:p14="http://schemas.microsoft.com/office/powerpoint/2010/main" val="26440107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The Sample</a:t>
            </a:r>
            <a:endParaRPr lang="en-US" b="1" dirty="0">
              <a:solidFill>
                <a:srgbClr val="3366FF"/>
              </a:solidFill>
            </a:endParaRPr>
          </a:p>
        </p:txBody>
      </p:sp>
      <p:sp>
        <p:nvSpPr>
          <p:cNvPr id="3" name="Content Placeholder 2"/>
          <p:cNvSpPr>
            <a:spLocks noGrp="1"/>
          </p:cNvSpPr>
          <p:nvPr>
            <p:ph sz="quarter" idx="13"/>
          </p:nvPr>
        </p:nvSpPr>
        <p:spPr/>
        <p:txBody>
          <a:bodyPr/>
          <a:lstStyle/>
          <a:p>
            <a:endParaRPr lang="en-US" dirty="0" smtClean="0"/>
          </a:p>
          <a:p>
            <a:r>
              <a:rPr lang="en-US" dirty="0" smtClean="0"/>
              <a:t>41,280 individuals in cohort with a conviction or guilty </a:t>
            </a:r>
            <a:r>
              <a:rPr lang="en-US" dirty="0" smtClean="0"/>
              <a:t>plea (</a:t>
            </a:r>
            <a:r>
              <a:rPr lang="en-US" dirty="0" err="1" smtClean="0">
                <a:solidFill>
                  <a:srgbClr val="FF0000"/>
                </a:solidFill>
              </a:rPr>
              <a:t>finalisation</a:t>
            </a:r>
            <a:r>
              <a:rPr lang="en-US" dirty="0" smtClean="0"/>
              <a:t>)</a:t>
            </a:r>
            <a:endParaRPr lang="en-US" dirty="0" smtClean="0"/>
          </a:p>
          <a:p>
            <a:pPr lvl="2"/>
            <a:endParaRPr lang="en-US" dirty="0" smtClean="0"/>
          </a:p>
          <a:p>
            <a:pPr lvl="2"/>
            <a:r>
              <a:rPr lang="en-US" dirty="0" smtClean="0"/>
              <a:t>25.6% female </a:t>
            </a:r>
          </a:p>
          <a:p>
            <a:pPr lvl="4"/>
            <a:r>
              <a:rPr lang="en-US" dirty="0" smtClean="0">
                <a:solidFill>
                  <a:srgbClr val="FF0000"/>
                </a:solidFill>
              </a:rPr>
              <a:t>Underrepresented: </a:t>
            </a:r>
            <a:r>
              <a:rPr lang="en-US" dirty="0" smtClean="0"/>
              <a:t>females make up 49.2% of total cohort</a:t>
            </a:r>
          </a:p>
          <a:p>
            <a:pPr lvl="2"/>
            <a:endParaRPr lang="en-US" dirty="0" smtClean="0"/>
          </a:p>
          <a:p>
            <a:pPr lvl="2"/>
            <a:r>
              <a:rPr lang="en-US" dirty="0" smtClean="0"/>
              <a:t>8.9% Indigenous</a:t>
            </a:r>
          </a:p>
          <a:p>
            <a:pPr lvl="4"/>
            <a:r>
              <a:rPr lang="en-US" dirty="0" smtClean="0">
                <a:solidFill>
                  <a:srgbClr val="FF0000"/>
                </a:solidFill>
              </a:rPr>
              <a:t>Over-represented: </a:t>
            </a:r>
            <a:r>
              <a:rPr lang="en-US" dirty="0" smtClean="0"/>
              <a:t>Indigenous individuals make up 4.6% of total cohort</a:t>
            </a:r>
          </a:p>
          <a:p>
            <a:pPr lvl="2"/>
            <a:endParaRPr lang="en-US" dirty="0" smtClean="0"/>
          </a:p>
          <a:p>
            <a:pPr lvl="2"/>
            <a:r>
              <a:rPr lang="en-US" dirty="0" smtClean="0"/>
              <a:t>Sample responsible for 209,872 offences from age 10-25 (mean=5.08, SD=12.31)</a:t>
            </a:r>
          </a:p>
          <a:p>
            <a:pPr lvl="3"/>
            <a:r>
              <a:rPr lang="en-US" dirty="0" smtClean="0"/>
              <a:t>Max number of offenses 415, but 45% with only one offence</a:t>
            </a:r>
          </a:p>
          <a:p>
            <a:pPr lvl="3"/>
            <a:r>
              <a:rPr lang="en-US" dirty="0" smtClean="0"/>
              <a:t>Theft most common offence (26%), homicide least common (N=47)</a:t>
            </a:r>
          </a:p>
          <a:p>
            <a:pPr lvl="3"/>
            <a:endParaRPr lang="en-US" dirty="0"/>
          </a:p>
          <a:p>
            <a:endParaRPr lang="en-US" dirty="0"/>
          </a:p>
        </p:txBody>
      </p:sp>
    </p:spTree>
    <p:extLst>
      <p:ext uri="{BB962C8B-B14F-4D97-AF65-F5344CB8AC3E}">
        <p14:creationId xmlns:p14="http://schemas.microsoft.com/office/powerpoint/2010/main" val="14073877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Lifetime conviction rates for cohort</a:t>
            </a:r>
            <a:endParaRPr lang="en-US" b="1" dirty="0">
              <a:solidFill>
                <a:srgbClr val="3366FF"/>
              </a:solidFill>
            </a:endParaRPr>
          </a:p>
        </p:txBody>
      </p:sp>
      <p:sp>
        <p:nvSpPr>
          <p:cNvPr id="3" name="Content Placeholder 2"/>
          <p:cNvSpPr>
            <a:spLocks noGrp="1"/>
          </p:cNvSpPr>
          <p:nvPr>
            <p:ph sz="quarter" idx="13"/>
          </p:nvPr>
        </p:nvSpPr>
        <p:spPr/>
        <p:txBody>
          <a:bodyPr/>
          <a:lstStyle/>
          <a:p>
            <a:endParaRPr lang="en-US" dirty="0" smtClean="0"/>
          </a:p>
          <a:p>
            <a:r>
              <a:rPr lang="en-US" dirty="0" smtClean="0"/>
              <a:t>Determined based on 2011 Census figure for QLD population born in 83/84: 129,782</a:t>
            </a:r>
          </a:p>
          <a:p>
            <a:endParaRPr lang="en-US" dirty="0"/>
          </a:p>
          <a:p>
            <a:r>
              <a:rPr lang="en-US" dirty="0" smtClean="0"/>
              <a:t>Cohort conviction rate: 318/1000 </a:t>
            </a:r>
          </a:p>
          <a:p>
            <a:pPr lvl="2"/>
            <a:r>
              <a:rPr lang="en-US" dirty="0" smtClean="0">
                <a:solidFill>
                  <a:srgbClr val="FF0000"/>
                </a:solidFill>
              </a:rPr>
              <a:t>31.8% of cohort with a conviction by age 25</a:t>
            </a:r>
          </a:p>
          <a:p>
            <a:pPr lvl="2"/>
            <a:endParaRPr lang="en-US" dirty="0"/>
          </a:p>
          <a:p>
            <a:r>
              <a:rPr lang="en-US" dirty="0" smtClean="0"/>
              <a:t>Lifetime incidence of conviction disaggregated by gender and race/ethnicity</a:t>
            </a:r>
          </a:p>
          <a:p>
            <a:pPr lvl="2"/>
            <a:r>
              <a:rPr lang="en-US" dirty="0" smtClean="0"/>
              <a:t>Indigenous males: 		</a:t>
            </a:r>
            <a:r>
              <a:rPr lang="en-US" b="1" dirty="0" smtClean="0">
                <a:solidFill>
                  <a:srgbClr val="FF0000"/>
                </a:solidFill>
              </a:rPr>
              <a:t>83.6%</a:t>
            </a:r>
          </a:p>
          <a:p>
            <a:pPr lvl="2"/>
            <a:r>
              <a:rPr lang="en-US" dirty="0" smtClean="0"/>
              <a:t>Non-Indigenous males: 	44.7%</a:t>
            </a:r>
          </a:p>
          <a:p>
            <a:pPr lvl="2"/>
            <a:r>
              <a:rPr lang="en-US" dirty="0" smtClean="0"/>
              <a:t>Indigenous females: 		39.4%</a:t>
            </a:r>
          </a:p>
          <a:p>
            <a:pPr lvl="2"/>
            <a:r>
              <a:rPr lang="en-US" dirty="0" smtClean="0"/>
              <a:t>Non-Indigenous Females: 	</a:t>
            </a:r>
            <a:r>
              <a:rPr lang="en-US" b="1" dirty="0" smtClean="0">
                <a:solidFill>
                  <a:srgbClr val="FF0000"/>
                </a:solidFill>
              </a:rPr>
              <a:t>15.5%</a:t>
            </a:r>
            <a:r>
              <a:rPr lang="en-US" dirty="0" smtClean="0"/>
              <a:t>		</a:t>
            </a:r>
          </a:p>
          <a:p>
            <a:pPr lvl="3"/>
            <a:endParaRPr lang="en-US" dirty="0"/>
          </a:p>
          <a:p>
            <a:endParaRPr lang="en-US" dirty="0"/>
          </a:p>
        </p:txBody>
      </p:sp>
    </p:spTree>
    <p:extLst>
      <p:ext uri="{BB962C8B-B14F-4D97-AF65-F5344CB8AC3E}">
        <p14:creationId xmlns:p14="http://schemas.microsoft.com/office/powerpoint/2010/main" val="8929970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1066801"/>
          </a:xfrm>
        </p:spPr>
        <p:txBody>
          <a:bodyPr/>
          <a:lstStyle/>
          <a:p>
            <a:r>
              <a:rPr lang="en-US" b="1" dirty="0">
                <a:solidFill>
                  <a:srgbClr val="3366FF"/>
                </a:solidFill>
              </a:rPr>
              <a:t>Life course offending patterns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485113779"/>
              </p:ext>
            </p:extLst>
          </p:nvPr>
        </p:nvGraphicFramePr>
        <p:xfrm>
          <a:off x="0" y="1298575"/>
          <a:ext cx="9286203" cy="5559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21240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8591550" cy="1066801"/>
          </a:xfrm>
        </p:spPr>
        <p:txBody>
          <a:bodyPr/>
          <a:lstStyle/>
          <a:p>
            <a:r>
              <a:rPr lang="en-US" b="1" dirty="0" smtClean="0">
                <a:solidFill>
                  <a:srgbClr val="3366FF"/>
                </a:solidFill>
              </a:rPr>
              <a:t>Distribution and Types of Offending</a:t>
            </a:r>
            <a:endParaRPr lang="en-US" b="1" dirty="0">
              <a:solidFill>
                <a:srgbClr val="3366FF"/>
              </a:solidFill>
            </a:endParaRPr>
          </a:p>
        </p:txBody>
      </p:sp>
      <p:pic>
        <p:nvPicPr>
          <p:cNvPr id="18" name="Content Placeholder 17"/>
          <p:cNvPicPr>
            <a:picLocks noGrp="1" noChangeAspect="1"/>
          </p:cNvPicPr>
          <p:nvPr>
            <p:ph sz="quarter" idx="13"/>
          </p:nvPr>
        </p:nvPicPr>
        <p:blipFill>
          <a:blip r:embed="rId2"/>
          <a:srcRect t="383" b="383"/>
          <a:stretch>
            <a:fillRect/>
          </a:stretch>
        </p:blipFill>
        <p:spPr/>
      </p:pic>
    </p:spTree>
    <p:extLst>
      <p:ext uri="{BB962C8B-B14F-4D97-AF65-F5344CB8AC3E}">
        <p14:creationId xmlns:p14="http://schemas.microsoft.com/office/powerpoint/2010/main" val="12574988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06" y="0"/>
            <a:ext cx="8591550" cy="1066801"/>
          </a:xfrm>
        </p:spPr>
        <p:txBody>
          <a:bodyPr/>
          <a:lstStyle/>
          <a:p>
            <a:r>
              <a:rPr lang="en-US" b="1" dirty="0">
                <a:solidFill>
                  <a:srgbClr val="3366FF"/>
                </a:solidFill>
              </a:rPr>
              <a:t>Rates of offending by groups of offenders</a:t>
            </a:r>
            <a:r>
              <a:rPr lang="en-AU" b="1" dirty="0">
                <a:solidFill>
                  <a:srgbClr val="3366FF"/>
                </a:solidFill>
              </a:rPr>
              <a:t> </a:t>
            </a:r>
            <a:endParaRPr lang="en-US" b="1" dirty="0">
              <a:solidFill>
                <a:srgbClr val="3366FF"/>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311514762"/>
              </p:ext>
            </p:extLst>
          </p:nvPr>
        </p:nvGraphicFramePr>
        <p:xfrm>
          <a:off x="288925" y="1517650"/>
          <a:ext cx="8753475" cy="4402138"/>
        </p:xfrm>
        <a:graphic>
          <a:graphicData uri="http://schemas.openxmlformats.org/presentationml/2006/ole">
            <mc:AlternateContent xmlns:mc="http://schemas.openxmlformats.org/markup-compatibility/2006">
              <mc:Choice xmlns:v="urn:schemas-microsoft-com:vml" Requires="v">
                <p:oleObj spid="_x0000_s2071" name="Document" r:id="rId3" imgW="9613900" imgH="3835400" progId="Word.Document.12">
                  <p:embed/>
                </p:oleObj>
              </mc:Choice>
              <mc:Fallback>
                <p:oleObj name="Document" r:id="rId3" imgW="9613900" imgH="3835400" progId="Word.Document.12">
                  <p:embed/>
                  <p:pic>
                    <p:nvPicPr>
                      <p:cNvPr id="0" name=""/>
                      <p:cNvPicPr/>
                      <p:nvPr/>
                    </p:nvPicPr>
                    <p:blipFill>
                      <a:blip r:embed="rId4"/>
                      <a:stretch>
                        <a:fillRect/>
                      </a:stretch>
                    </p:blipFill>
                    <p:spPr>
                      <a:xfrm>
                        <a:off x="288925" y="1517650"/>
                        <a:ext cx="8753475" cy="4402138"/>
                      </a:xfrm>
                      <a:prstGeom prst="rect">
                        <a:avLst/>
                      </a:prstGeom>
                    </p:spPr>
                  </p:pic>
                </p:oleObj>
              </mc:Fallback>
            </mc:AlternateContent>
          </a:graphicData>
        </a:graphic>
      </p:graphicFrame>
    </p:spTree>
    <p:extLst>
      <p:ext uri="{BB962C8B-B14F-4D97-AF65-F5344CB8AC3E}">
        <p14:creationId xmlns:p14="http://schemas.microsoft.com/office/powerpoint/2010/main" val="20348774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3366FF"/>
                </a:solidFill>
              </a:rPr>
              <a:t>Rates of offending by groups of offenders:  </a:t>
            </a:r>
            <a:r>
              <a:rPr lang="en-US" b="1" i="1" dirty="0" smtClean="0">
                <a:solidFill>
                  <a:schemeClr val="tx1"/>
                </a:solidFill>
              </a:rPr>
              <a:t>Intersection</a:t>
            </a:r>
            <a:r>
              <a:rPr lang="en-US" b="1" dirty="0" smtClean="0">
                <a:solidFill>
                  <a:schemeClr val="tx1"/>
                </a:solidFill>
              </a:rPr>
              <a:t> </a:t>
            </a:r>
            <a:r>
              <a:rPr lang="en-US" b="1" dirty="0" smtClean="0">
                <a:solidFill>
                  <a:srgbClr val="3366FF"/>
                </a:solidFill>
              </a:rPr>
              <a:t>of Gender </a:t>
            </a:r>
            <a:r>
              <a:rPr lang="en-US" b="1" dirty="0">
                <a:solidFill>
                  <a:srgbClr val="3366FF"/>
                </a:solidFill>
              </a:rPr>
              <a:t>and Indigenous </a:t>
            </a:r>
            <a:r>
              <a:rPr lang="en-US" b="1" dirty="0" smtClean="0">
                <a:solidFill>
                  <a:srgbClr val="3366FF"/>
                </a:solidFill>
              </a:rPr>
              <a:t>status</a:t>
            </a:r>
            <a:endParaRPr lang="en-US" b="1" dirty="0">
              <a:solidFill>
                <a:srgbClr val="3366FF"/>
              </a:solidFill>
            </a:endParaRPr>
          </a:p>
        </p:txBody>
      </p:sp>
      <p:sp>
        <p:nvSpPr>
          <p:cNvPr id="3" name="Content Placeholder 2"/>
          <p:cNvSpPr>
            <a:spLocks noGrp="1"/>
          </p:cNvSpPr>
          <p:nvPr>
            <p:ph sz="quarter" idx="13"/>
          </p:nvPr>
        </p:nvSpPr>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32710771"/>
              </p:ext>
            </p:extLst>
          </p:nvPr>
        </p:nvGraphicFramePr>
        <p:xfrm>
          <a:off x="274638" y="1368425"/>
          <a:ext cx="8710612" cy="4867275"/>
        </p:xfrm>
        <a:graphic>
          <a:graphicData uri="http://schemas.openxmlformats.org/presentationml/2006/ole">
            <mc:AlternateContent xmlns:mc="http://schemas.openxmlformats.org/markup-compatibility/2006">
              <mc:Choice xmlns:v="urn:schemas-microsoft-com:vml" Requires="v">
                <p:oleObj spid="_x0000_s3094" name="Document" r:id="rId3" imgW="9017000" imgH="4267200" progId="Word.Document.12">
                  <p:embed/>
                </p:oleObj>
              </mc:Choice>
              <mc:Fallback>
                <p:oleObj name="Document" r:id="rId3" imgW="9017000" imgH="4267200" progId="Word.Document.12">
                  <p:embed/>
                  <p:pic>
                    <p:nvPicPr>
                      <p:cNvPr id="0" name=""/>
                      <p:cNvPicPr/>
                      <p:nvPr/>
                    </p:nvPicPr>
                    <p:blipFill>
                      <a:blip r:embed="rId4"/>
                      <a:stretch>
                        <a:fillRect/>
                      </a:stretch>
                    </p:blipFill>
                    <p:spPr>
                      <a:xfrm>
                        <a:off x="274638" y="1368425"/>
                        <a:ext cx="8710612" cy="4867275"/>
                      </a:xfrm>
                      <a:prstGeom prst="rect">
                        <a:avLst/>
                      </a:prstGeom>
                    </p:spPr>
                  </p:pic>
                </p:oleObj>
              </mc:Fallback>
            </mc:AlternateContent>
          </a:graphicData>
        </a:graphic>
      </p:graphicFrame>
    </p:spTree>
    <p:extLst>
      <p:ext uri="{BB962C8B-B14F-4D97-AF65-F5344CB8AC3E}">
        <p14:creationId xmlns:p14="http://schemas.microsoft.com/office/powerpoint/2010/main" val="24447023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Key Conclusions</a:t>
            </a:r>
            <a:endParaRPr lang="en-US" b="1" dirty="0">
              <a:solidFill>
                <a:srgbClr val="3366FF"/>
              </a:solidFill>
            </a:endParaRPr>
          </a:p>
        </p:txBody>
      </p:sp>
      <p:sp>
        <p:nvSpPr>
          <p:cNvPr id="3" name="Content Placeholder 2"/>
          <p:cNvSpPr>
            <a:spLocks noGrp="1"/>
          </p:cNvSpPr>
          <p:nvPr>
            <p:ph sz="quarter" idx="13"/>
          </p:nvPr>
        </p:nvSpPr>
        <p:spPr/>
        <p:txBody>
          <a:bodyPr>
            <a:normAutofit lnSpcReduction="10000"/>
          </a:bodyPr>
          <a:lstStyle/>
          <a:p>
            <a:pPr marL="454914" indent="-457200">
              <a:buFont typeface="+mj-lt"/>
              <a:buAutoNum type="arabicPeriod"/>
            </a:pPr>
            <a:endParaRPr lang="en-US" dirty="0" smtClean="0"/>
          </a:p>
          <a:p>
            <a:pPr marL="454914" indent="-457200">
              <a:buFont typeface="+mj-lt"/>
              <a:buAutoNum type="arabicPeriod"/>
            </a:pPr>
            <a:r>
              <a:rPr lang="en-US" dirty="0" smtClean="0"/>
              <a:t>Longitudinal offending patterns in Australia generally mirror those documented with data from other developed nations</a:t>
            </a:r>
          </a:p>
          <a:p>
            <a:pPr marL="454914" indent="-457200">
              <a:buFont typeface="+mj-lt"/>
              <a:buAutoNum type="arabicPeriod"/>
            </a:pPr>
            <a:endParaRPr lang="en-US" dirty="0"/>
          </a:p>
          <a:p>
            <a:pPr marL="454914" indent="-457200">
              <a:buFont typeface="+mj-lt"/>
              <a:buAutoNum type="arabicPeriod"/>
            </a:pPr>
            <a:r>
              <a:rPr lang="en-US" dirty="0" smtClean="0"/>
              <a:t>Largest group is the non-offender group—overall and for ALL subgroups except </a:t>
            </a:r>
            <a:r>
              <a:rPr lang="en-US" dirty="0" smtClean="0">
                <a:solidFill>
                  <a:srgbClr val="FF0000"/>
                </a:solidFill>
              </a:rPr>
              <a:t>Indigenous males</a:t>
            </a:r>
            <a:endParaRPr lang="en-US" dirty="0" smtClean="0"/>
          </a:p>
          <a:p>
            <a:pPr lvl="3"/>
            <a:r>
              <a:rPr lang="en-US" dirty="0" smtClean="0">
                <a:solidFill>
                  <a:schemeClr val="tx1"/>
                </a:solidFill>
              </a:rPr>
              <a:t>For Indigenous males, predominant groups are Adult onset—</a:t>
            </a:r>
            <a:r>
              <a:rPr lang="en-US" b="1" dirty="0" smtClean="0">
                <a:solidFill>
                  <a:srgbClr val="3366FF"/>
                </a:solidFill>
              </a:rPr>
              <a:t>low</a:t>
            </a:r>
            <a:r>
              <a:rPr lang="en-US" dirty="0" smtClean="0">
                <a:solidFill>
                  <a:schemeClr val="tx1"/>
                </a:solidFill>
              </a:rPr>
              <a:t> rate offending and Adolescent onset </a:t>
            </a:r>
            <a:r>
              <a:rPr lang="en-US" b="1" dirty="0" smtClean="0">
                <a:solidFill>
                  <a:srgbClr val="008000"/>
                </a:solidFill>
              </a:rPr>
              <a:t>moderate</a:t>
            </a:r>
            <a:r>
              <a:rPr lang="en-US" dirty="0" smtClean="0">
                <a:solidFill>
                  <a:schemeClr val="tx1"/>
                </a:solidFill>
              </a:rPr>
              <a:t> rate offending</a:t>
            </a:r>
          </a:p>
          <a:p>
            <a:pPr lvl="3"/>
            <a:endParaRPr lang="en-US" dirty="0">
              <a:solidFill>
                <a:schemeClr val="tx1"/>
              </a:solidFill>
            </a:endParaRPr>
          </a:p>
          <a:p>
            <a:pPr marL="454914" indent="-457200">
              <a:buFont typeface="+mj-lt"/>
              <a:buAutoNum type="arabicPeriod"/>
            </a:pPr>
            <a:r>
              <a:rPr lang="en-US" dirty="0" err="1" smtClean="0">
                <a:solidFill>
                  <a:schemeClr val="tx1"/>
                </a:solidFill>
              </a:rPr>
              <a:t>Intersectionality</a:t>
            </a:r>
            <a:r>
              <a:rPr lang="en-US" dirty="0" smtClean="0">
                <a:solidFill>
                  <a:schemeClr val="tx1"/>
                </a:solidFill>
              </a:rPr>
              <a:t> matters</a:t>
            </a:r>
          </a:p>
          <a:p>
            <a:pPr lvl="3"/>
            <a:r>
              <a:rPr lang="en-US" dirty="0" smtClean="0">
                <a:solidFill>
                  <a:schemeClr val="tx1"/>
                </a:solidFill>
              </a:rPr>
              <a:t>Gender distributions conditioned by Indigenous status and Indigenous status distributions conditioned by gender</a:t>
            </a:r>
          </a:p>
          <a:p>
            <a:pPr lvl="3"/>
            <a:r>
              <a:rPr lang="en-US" b="1" dirty="0" smtClean="0">
                <a:solidFill>
                  <a:schemeClr val="tx1"/>
                </a:solidFill>
              </a:rPr>
              <a:t>BUT: </a:t>
            </a:r>
          </a:p>
          <a:p>
            <a:pPr lvl="4"/>
            <a:r>
              <a:rPr lang="en-US" dirty="0">
                <a:solidFill>
                  <a:schemeClr val="tx1"/>
                </a:solidFill>
              </a:rPr>
              <a:t>F</a:t>
            </a:r>
            <a:r>
              <a:rPr lang="en-US" dirty="0" smtClean="0">
                <a:solidFill>
                  <a:schemeClr val="tx1"/>
                </a:solidFill>
              </a:rPr>
              <a:t>or </a:t>
            </a:r>
            <a:r>
              <a:rPr lang="en-US" b="1" dirty="0" smtClean="0">
                <a:solidFill>
                  <a:srgbClr val="FF0000"/>
                </a:solidFill>
              </a:rPr>
              <a:t>chronic</a:t>
            </a:r>
            <a:r>
              <a:rPr lang="en-US" dirty="0" smtClean="0">
                <a:solidFill>
                  <a:schemeClr val="tx1"/>
                </a:solidFill>
              </a:rPr>
              <a:t> offending, Indigenous status is the primary driver</a:t>
            </a:r>
          </a:p>
          <a:p>
            <a:pPr lvl="4"/>
            <a:r>
              <a:rPr lang="en-US" dirty="0" smtClean="0">
                <a:solidFill>
                  <a:schemeClr val="tx1"/>
                </a:solidFill>
              </a:rPr>
              <a:t>For </a:t>
            </a:r>
            <a:r>
              <a:rPr lang="en-US" b="1" dirty="0" smtClean="0">
                <a:solidFill>
                  <a:srgbClr val="3366FF"/>
                </a:solidFill>
              </a:rPr>
              <a:t>low</a:t>
            </a:r>
            <a:r>
              <a:rPr lang="en-US" dirty="0" smtClean="0">
                <a:solidFill>
                  <a:schemeClr val="tx1"/>
                </a:solidFill>
              </a:rPr>
              <a:t> rate adolescent onset offending, gender is the primary driver</a:t>
            </a:r>
          </a:p>
          <a:p>
            <a:pPr lvl="3"/>
            <a:endParaRPr lang="en-US" dirty="0" smtClean="0">
              <a:solidFill>
                <a:schemeClr val="tx1"/>
              </a:solidFill>
            </a:endParaRPr>
          </a:p>
        </p:txBody>
      </p:sp>
    </p:spTree>
    <p:extLst>
      <p:ext uri="{BB962C8B-B14F-4D97-AF65-F5344CB8AC3E}">
        <p14:creationId xmlns:p14="http://schemas.microsoft.com/office/powerpoint/2010/main" val="36739443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83072"/>
            <a:ext cx="8591550" cy="1066801"/>
          </a:xfrm>
        </p:spPr>
        <p:txBody>
          <a:bodyPr/>
          <a:lstStyle/>
          <a:p>
            <a:r>
              <a:rPr lang="en-US" b="1" dirty="0" smtClean="0">
                <a:solidFill>
                  <a:srgbClr val="3366FF"/>
                </a:solidFill>
              </a:rPr>
              <a:t>Key take away points—1 </a:t>
            </a:r>
            <a:endParaRPr lang="en-US" b="1" dirty="0">
              <a:solidFill>
                <a:srgbClr val="3366FF"/>
              </a:solidFill>
            </a:endParaRPr>
          </a:p>
        </p:txBody>
      </p:sp>
      <p:sp>
        <p:nvSpPr>
          <p:cNvPr id="3" name="Content Placeholder 2"/>
          <p:cNvSpPr>
            <a:spLocks noGrp="1"/>
          </p:cNvSpPr>
          <p:nvPr>
            <p:ph sz="quarter" idx="13"/>
          </p:nvPr>
        </p:nvSpPr>
        <p:spPr>
          <a:xfrm>
            <a:off x="274320" y="1298448"/>
            <a:ext cx="8595360" cy="5223846"/>
          </a:xfrm>
        </p:spPr>
        <p:txBody>
          <a:bodyPr>
            <a:normAutofit/>
          </a:bodyPr>
          <a:lstStyle/>
          <a:p>
            <a:endParaRPr lang="en-US" dirty="0" smtClean="0"/>
          </a:p>
          <a:p>
            <a:pPr marL="0" indent="0">
              <a:buNone/>
            </a:pPr>
            <a:r>
              <a:rPr lang="en-US" sz="3200" dirty="0" smtClean="0"/>
              <a:t>Need to theorize and test the structural, contextual, and individual level factors that promote </a:t>
            </a:r>
            <a:r>
              <a:rPr lang="en-US" sz="3200" dirty="0" smtClean="0">
                <a:solidFill>
                  <a:srgbClr val="FF0000"/>
                </a:solidFill>
              </a:rPr>
              <a:t>risk</a:t>
            </a:r>
            <a:r>
              <a:rPr lang="en-US" sz="3200" dirty="0" smtClean="0"/>
              <a:t> among Indigenous Australians (both male and female)</a:t>
            </a:r>
          </a:p>
          <a:p>
            <a:pPr marL="0" indent="0">
              <a:buNone/>
            </a:pPr>
            <a:endParaRPr lang="en-US" dirty="0"/>
          </a:p>
          <a:p>
            <a:pPr marL="515938" lvl="1" indent="-342900"/>
            <a:r>
              <a:rPr lang="en-US" sz="2400" dirty="0" smtClean="0"/>
              <a:t>Literature on Indigenous disadvantage highlights the role of structural disadvantage, exposure to community and family violence, teen parents, parental incarceration, birth complications (FAS and low birth weight), alcohol and substance abuse</a:t>
            </a:r>
          </a:p>
          <a:p>
            <a:pPr marL="454914" indent="-457200">
              <a:buFont typeface="+mj-lt"/>
              <a:buAutoNum type="arabicPeriod"/>
            </a:pPr>
            <a:endParaRPr lang="en-US" dirty="0"/>
          </a:p>
          <a:p>
            <a:pPr lvl="3"/>
            <a:endParaRPr lang="en-US" dirty="0" smtClean="0"/>
          </a:p>
          <a:p>
            <a:pPr marL="454914" indent="-457200">
              <a:buFont typeface="+mj-lt"/>
              <a:buAutoNum type="arabicPeriod"/>
            </a:pPr>
            <a:endParaRPr lang="en-US" dirty="0"/>
          </a:p>
        </p:txBody>
      </p:sp>
    </p:spTree>
    <p:extLst>
      <p:ext uri="{BB962C8B-B14F-4D97-AF65-F5344CB8AC3E}">
        <p14:creationId xmlns:p14="http://schemas.microsoft.com/office/powerpoint/2010/main" val="10465655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83072"/>
            <a:ext cx="8591550" cy="1066801"/>
          </a:xfrm>
        </p:spPr>
        <p:txBody>
          <a:bodyPr/>
          <a:lstStyle/>
          <a:p>
            <a:r>
              <a:rPr lang="en-US" b="1" dirty="0" smtClean="0">
                <a:solidFill>
                  <a:srgbClr val="3366FF"/>
                </a:solidFill>
              </a:rPr>
              <a:t>Key take away points—2 </a:t>
            </a:r>
            <a:endParaRPr lang="en-US" b="1" dirty="0">
              <a:solidFill>
                <a:srgbClr val="3366FF"/>
              </a:solidFill>
            </a:endParaRPr>
          </a:p>
        </p:txBody>
      </p:sp>
      <p:sp>
        <p:nvSpPr>
          <p:cNvPr id="3" name="Content Placeholder 2"/>
          <p:cNvSpPr>
            <a:spLocks noGrp="1"/>
          </p:cNvSpPr>
          <p:nvPr>
            <p:ph sz="quarter" idx="13"/>
          </p:nvPr>
        </p:nvSpPr>
        <p:spPr>
          <a:xfrm>
            <a:off x="274320" y="1298448"/>
            <a:ext cx="8595360" cy="5223846"/>
          </a:xfrm>
        </p:spPr>
        <p:txBody>
          <a:bodyPr>
            <a:normAutofit/>
          </a:bodyPr>
          <a:lstStyle/>
          <a:p>
            <a:pPr marL="0" indent="0">
              <a:buNone/>
            </a:pPr>
            <a:endParaRPr lang="en-US" dirty="0"/>
          </a:p>
          <a:p>
            <a:pPr marL="0" indent="0">
              <a:buNone/>
            </a:pPr>
            <a:r>
              <a:rPr lang="en-US" sz="3200" dirty="0" smtClean="0"/>
              <a:t>Need to theorize and test </a:t>
            </a:r>
            <a:r>
              <a:rPr lang="en-US" sz="3200" dirty="0"/>
              <a:t>the structural, contextual, and individual level factors that promote </a:t>
            </a:r>
            <a:r>
              <a:rPr lang="en-US" sz="3200" dirty="0" smtClean="0">
                <a:solidFill>
                  <a:srgbClr val="FF0000"/>
                </a:solidFill>
              </a:rPr>
              <a:t>resilience</a:t>
            </a:r>
            <a:r>
              <a:rPr lang="en-US" sz="3200" dirty="0" smtClean="0"/>
              <a:t> among Non-Indigenous Australian females relative to Indigenous females</a:t>
            </a:r>
          </a:p>
          <a:p>
            <a:pPr lvl="3"/>
            <a:endParaRPr lang="en-US" dirty="0" smtClean="0"/>
          </a:p>
          <a:p>
            <a:pPr lvl="3"/>
            <a:r>
              <a:rPr lang="en-US" sz="2400" dirty="0" smtClean="0"/>
              <a:t>Why do Indigenous females not exhibit the same level of resilience we see among non-Indigenous females?  How can we bolster resilience in Indigenous communities and among Indigenous populations?</a:t>
            </a:r>
          </a:p>
          <a:p>
            <a:pPr lvl="3"/>
            <a:endParaRPr lang="en-US" dirty="0"/>
          </a:p>
          <a:p>
            <a:pPr marL="454914" indent="-457200">
              <a:buFont typeface="+mj-lt"/>
              <a:buAutoNum type="arabicPeriod"/>
            </a:pPr>
            <a:endParaRPr lang="en-US" dirty="0"/>
          </a:p>
        </p:txBody>
      </p:sp>
    </p:spTree>
    <p:extLst>
      <p:ext uri="{BB962C8B-B14F-4D97-AF65-F5344CB8AC3E}">
        <p14:creationId xmlns:p14="http://schemas.microsoft.com/office/powerpoint/2010/main" val="30318860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83072"/>
            <a:ext cx="8591550" cy="1066801"/>
          </a:xfrm>
        </p:spPr>
        <p:txBody>
          <a:bodyPr/>
          <a:lstStyle/>
          <a:p>
            <a:r>
              <a:rPr lang="en-US" b="1" dirty="0" smtClean="0">
                <a:solidFill>
                  <a:srgbClr val="3366FF"/>
                </a:solidFill>
              </a:rPr>
              <a:t>Key take away points—3 </a:t>
            </a:r>
            <a:endParaRPr lang="en-US" b="1" dirty="0">
              <a:solidFill>
                <a:srgbClr val="3366FF"/>
              </a:solidFill>
            </a:endParaRPr>
          </a:p>
        </p:txBody>
      </p:sp>
      <p:sp>
        <p:nvSpPr>
          <p:cNvPr id="3" name="Content Placeholder 2"/>
          <p:cNvSpPr>
            <a:spLocks noGrp="1"/>
          </p:cNvSpPr>
          <p:nvPr>
            <p:ph sz="quarter" idx="13"/>
          </p:nvPr>
        </p:nvSpPr>
        <p:spPr>
          <a:xfrm>
            <a:off x="274320" y="1298448"/>
            <a:ext cx="8595360" cy="5223846"/>
          </a:xfrm>
        </p:spPr>
        <p:txBody>
          <a:bodyPr>
            <a:normAutofit/>
          </a:bodyPr>
          <a:lstStyle/>
          <a:p>
            <a:pPr marL="515239" lvl="3" indent="0">
              <a:buNone/>
            </a:pPr>
            <a:endParaRPr lang="en-US" dirty="0"/>
          </a:p>
          <a:p>
            <a:pPr marL="0" indent="0">
              <a:buNone/>
            </a:pPr>
            <a:r>
              <a:rPr lang="en-US" sz="3200" dirty="0" smtClean="0"/>
              <a:t>Build from this to develop </a:t>
            </a:r>
            <a:r>
              <a:rPr lang="en-US" sz="3200" dirty="0" smtClean="0">
                <a:solidFill>
                  <a:srgbClr val="FF0000"/>
                </a:solidFill>
              </a:rPr>
              <a:t>effective prevention and interventions  </a:t>
            </a:r>
            <a:r>
              <a:rPr lang="en-US" sz="3200" dirty="0" smtClean="0"/>
              <a:t>across developmental stages and systems</a:t>
            </a:r>
          </a:p>
          <a:p>
            <a:pPr marL="0" indent="0">
              <a:buNone/>
            </a:pPr>
            <a:endParaRPr lang="en-US" dirty="0" smtClean="0"/>
          </a:p>
          <a:p>
            <a:pPr lvl="3"/>
            <a:r>
              <a:rPr lang="en-US" sz="2400" dirty="0" smtClean="0"/>
              <a:t>Cannot rely solely on early interventions—especially given relatively high rates of Adult-onset for all subgroups</a:t>
            </a:r>
          </a:p>
          <a:p>
            <a:pPr lvl="3"/>
            <a:endParaRPr lang="en-US" sz="2400" dirty="0" smtClean="0"/>
          </a:p>
          <a:p>
            <a:pPr lvl="3"/>
            <a:r>
              <a:rPr lang="en-US" sz="2400" dirty="0" smtClean="0"/>
              <a:t>Cannot rely solely on family or individual interventions—high rates of Indigenous contact with the system suggest the import of structural and community level interventions</a:t>
            </a:r>
          </a:p>
          <a:p>
            <a:pPr lvl="3"/>
            <a:endParaRPr lang="en-US" sz="2400" dirty="0" smtClean="0"/>
          </a:p>
          <a:p>
            <a:pPr marL="454914" indent="-457200">
              <a:buFont typeface="+mj-lt"/>
              <a:buAutoNum type="arabicPeriod"/>
            </a:pPr>
            <a:endParaRPr lang="en-US" dirty="0"/>
          </a:p>
        </p:txBody>
      </p:sp>
    </p:spTree>
    <p:extLst>
      <p:ext uri="{BB962C8B-B14F-4D97-AF65-F5344CB8AC3E}">
        <p14:creationId xmlns:p14="http://schemas.microsoft.com/office/powerpoint/2010/main" val="20434206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Project Aims</a:t>
            </a:r>
            <a:endParaRPr lang="en-US" b="1" dirty="0">
              <a:solidFill>
                <a:srgbClr val="3366FF"/>
              </a:solidFill>
            </a:endParaRPr>
          </a:p>
        </p:txBody>
      </p:sp>
      <p:sp>
        <p:nvSpPr>
          <p:cNvPr id="3" name="Content Placeholder 2"/>
          <p:cNvSpPr>
            <a:spLocks noGrp="1"/>
          </p:cNvSpPr>
          <p:nvPr>
            <p:ph sz="quarter" idx="13"/>
          </p:nvPr>
        </p:nvSpPr>
        <p:spPr/>
        <p:txBody>
          <a:bodyPr>
            <a:normAutofit lnSpcReduction="10000"/>
          </a:bodyPr>
          <a:lstStyle/>
          <a:p>
            <a:endParaRPr lang="en-US" sz="2800" dirty="0" smtClean="0"/>
          </a:p>
          <a:p>
            <a:r>
              <a:rPr lang="en-US" sz="3000" dirty="0" smtClean="0"/>
              <a:t>To detail life course offending patterns in an Australian birth cohort</a:t>
            </a:r>
          </a:p>
          <a:p>
            <a:endParaRPr lang="en-US" sz="2800" dirty="0"/>
          </a:p>
          <a:p>
            <a:r>
              <a:rPr lang="en-US" sz="3000" dirty="0" smtClean="0"/>
              <a:t>To explore variation in life course offending patterns by gender and by Indigenous status</a:t>
            </a:r>
          </a:p>
          <a:p>
            <a:pPr lvl="3"/>
            <a:endParaRPr lang="en-US" sz="2400" dirty="0" smtClean="0"/>
          </a:p>
          <a:p>
            <a:r>
              <a:rPr lang="en-US" sz="3000" dirty="0" smtClean="0"/>
              <a:t>To examine how gender and Indigenous status </a:t>
            </a:r>
            <a:r>
              <a:rPr lang="en-US" sz="3000" i="1" dirty="0" smtClean="0">
                <a:solidFill>
                  <a:srgbClr val="FF0000"/>
                </a:solidFill>
              </a:rPr>
              <a:t>interact</a:t>
            </a:r>
            <a:r>
              <a:rPr lang="en-US" sz="3000" i="1" dirty="0" smtClean="0"/>
              <a:t> </a:t>
            </a:r>
            <a:r>
              <a:rPr lang="en-US" sz="3000" dirty="0" smtClean="0"/>
              <a:t> to influence life course offending patterns—</a:t>
            </a:r>
            <a:r>
              <a:rPr lang="en-US" sz="3600" b="1" i="1" dirty="0" err="1" smtClean="0">
                <a:solidFill>
                  <a:srgbClr val="FF0000"/>
                </a:solidFill>
              </a:rPr>
              <a:t>Intersectionality</a:t>
            </a:r>
            <a:r>
              <a:rPr lang="en-US" sz="3000" i="1" dirty="0" smtClean="0">
                <a:solidFill>
                  <a:srgbClr val="FF0000"/>
                </a:solidFill>
              </a:rPr>
              <a:t> </a:t>
            </a:r>
            <a:endParaRPr lang="en-US" sz="3000" i="1" dirty="0">
              <a:solidFill>
                <a:srgbClr val="FF0000"/>
              </a:solidFill>
            </a:endParaRPr>
          </a:p>
        </p:txBody>
      </p:sp>
    </p:spTree>
    <p:extLst>
      <p:ext uri="{BB962C8B-B14F-4D97-AF65-F5344CB8AC3E}">
        <p14:creationId xmlns:p14="http://schemas.microsoft.com/office/powerpoint/2010/main" val="24017741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Background</a:t>
            </a:r>
            <a:endParaRPr lang="en-US" b="1" dirty="0">
              <a:solidFill>
                <a:srgbClr val="3366FF"/>
              </a:solidFill>
            </a:endParaRPr>
          </a:p>
        </p:txBody>
      </p:sp>
      <p:sp>
        <p:nvSpPr>
          <p:cNvPr id="3" name="Content Placeholder 2"/>
          <p:cNvSpPr>
            <a:spLocks noGrp="1"/>
          </p:cNvSpPr>
          <p:nvPr>
            <p:ph sz="quarter" idx="13"/>
          </p:nvPr>
        </p:nvSpPr>
        <p:spPr/>
        <p:txBody>
          <a:bodyPr>
            <a:normAutofit lnSpcReduction="10000"/>
          </a:bodyPr>
          <a:lstStyle/>
          <a:p>
            <a:endParaRPr lang="en-US" dirty="0" smtClean="0"/>
          </a:p>
          <a:p>
            <a:r>
              <a:rPr lang="en-US" dirty="0" smtClean="0"/>
              <a:t>Life course theory and research is data intensive</a:t>
            </a:r>
          </a:p>
          <a:p>
            <a:pPr lvl="2"/>
            <a:r>
              <a:rPr lang="en-US" dirty="0" smtClean="0"/>
              <a:t>Requires longitudinal data from childhood into adulthood</a:t>
            </a:r>
          </a:p>
          <a:p>
            <a:pPr lvl="2"/>
            <a:endParaRPr lang="en-US" dirty="0"/>
          </a:p>
          <a:p>
            <a:r>
              <a:rPr lang="en-US" dirty="0" smtClean="0"/>
              <a:t>Five common offending patterns emerge from these data</a:t>
            </a:r>
          </a:p>
          <a:p>
            <a:pPr lvl="2"/>
            <a:r>
              <a:rPr lang="en-US" dirty="0" smtClean="0"/>
              <a:t>Non-offender</a:t>
            </a:r>
          </a:p>
          <a:p>
            <a:pPr lvl="2"/>
            <a:r>
              <a:rPr lang="en-US" dirty="0" smtClean="0"/>
              <a:t>Low-rate</a:t>
            </a:r>
          </a:p>
          <a:p>
            <a:pPr lvl="2"/>
            <a:r>
              <a:rPr lang="en-US" dirty="0"/>
              <a:t>Chronic</a:t>
            </a:r>
          </a:p>
          <a:p>
            <a:pPr lvl="2"/>
            <a:r>
              <a:rPr lang="en-US" dirty="0" smtClean="0"/>
              <a:t>Adolescent limited</a:t>
            </a:r>
          </a:p>
          <a:p>
            <a:pPr lvl="2"/>
            <a:r>
              <a:rPr lang="en-US" dirty="0" smtClean="0"/>
              <a:t>Adult onset</a:t>
            </a:r>
          </a:p>
          <a:p>
            <a:pPr lvl="2"/>
            <a:endParaRPr lang="en-US" dirty="0"/>
          </a:p>
          <a:p>
            <a:r>
              <a:rPr lang="en-US" dirty="0" smtClean="0"/>
              <a:t>Primarily based on male samples outside Australia</a:t>
            </a:r>
          </a:p>
          <a:p>
            <a:pPr lvl="2"/>
            <a:r>
              <a:rPr lang="en-US" dirty="0" smtClean="0"/>
              <a:t>Do patterns in Australian data mirror these?</a:t>
            </a:r>
          </a:p>
          <a:p>
            <a:pPr lvl="2"/>
            <a:r>
              <a:rPr lang="en-US" dirty="0" smtClean="0"/>
              <a:t>Do these patterns hold across gender and race/ethnicity?</a:t>
            </a:r>
            <a:endParaRPr lang="en-US" dirty="0"/>
          </a:p>
        </p:txBody>
      </p:sp>
    </p:spTree>
    <p:extLst>
      <p:ext uri="{BB962C8B-B14F-4D97-AF65-F5344CB8AC3E}">
        <p14:creationId xmlns:p14="http://schemas.microsoft.com/office/powerpoint/2010/main" val="3404292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Background</a:t>
            </a:r>
            <a:endParaRPr lang="en-US" b="1" dirty="0">
              <a:solidFill>
                <a:srgbClr val="3366FF"/>
              </a:solidFill>
            </a:endParaRPr>
          </a:p>
        </p:txBody>
      </p:sp>
      <p:sp>
        <p:nvSpPr>
          <p:cNvPr id="3" name="Content Placeholder 2"/>
          <p:cNvSpPr>
            <a:spLocks noGrp="1"/>
          </p:cNvSpPr>
          <p:nvPr>
            <p:ph sz="quarter" idx="13"/>
          </p:nvPr>
        </p:nvSpPr>
        <p:spPr/>
        <p:txBody>
          <a:bodyPr/>
          <a:lstStyle/>
          <a:p>
            <a:r>
              <a:rPr lang="en-US" dirty="0" smtClean="0"/>
              <a:t>Few developmental life course studies using Australian data</a:t>
            </a:r>
          </a:p>
          <a:p>
            <a:pPr lvl="2"/>
            <a:r>
              <a:rPr lang="en-US" dirty="0" smtClean="0">
                <a:solidFill>
                  <a:srgbClr val="FF0000"/>
                </a:solidFill>
              </a:rPr>
              <a:t>Marshall (2006): </a:t>
            </a:r>
            <a:r>
              <a:rPr lang="en-US" dirty="0" smtClean="0"/>
              <a:t>Juveniles in SA</a:t>
            </a:r>
          </a:p>
          <a:p>
            <a:pPr lvl="4"/>
            <a:r>
              <a:rPr lang="en-US" dirty="0" smtClean="0"/>
              <a:t>Gender and Indigenous status as covariates for group membership</a:t>
            </a:r>
          </a:p>
          <a:p>
            <a:pPr lvl="2"/>
            <a:r>
              <a:rPr lang="en-US" dirty="0">
                <a:solidFill>
                  <a:srgbClr val="FF0000"/>
                </a:solidFill>
              </a:rPr>
              <a:t>Livingston et al. (2008</a:t>
            </a:r>
            <a:r>
              <a:rPr lang="en-US" dirty="0" smtClean="0">
                <a:solidFill>
                  <a:srgbClr val="FF0000"/>
                </a:solidFill>
              </a:rPr>
              <a:t>): </a:t>
            </a:r>
            <a:r>
              <a:rPr lang="en-US" dirty="0" smtClean="0"/>
              <a:t>Juveniles in QLD</a:t>
            </a:r>
          </a:p>
          <a:p>
            <a:pPr lvl="4"/>
            <a:r>
              <a:rPr lang="en-US" dirty="0"/>
              <a:t>Gender and Indigenous status as covariates for group membership</a:t>
            </a:r>
          </a:p>
          <a:p>
            <a:pPr lvl="2"/>
            <a:r>
              <a:rPr lang="en-US" dirty="0" smtClean="0">
                <a:solidFill>
                  <a:srgbClr val="FF0000"/>
                </a:solidFill>
              </a:rPr>
              <a:t>Fitzgerald </a:t>
            </a:r>
            <a:r>
              <a:rPr lang="en-US" dirty="0">
                <a:solidFill>
                  <a:srgbClr val="FF0000"/>
                </a:solidFill>
              </a:rPr>
              <a:t>et al. (2012): </a:t>
            </a:r>
            <a:r>
              <a:rPr lang="en-US" dirty="0"/>
              <a:t>Juveniles in </a:t>
            </a:r>
            <a:r>
              <a:rPr lang="en-US" dirty="0" smtClean="0"/>
              <a:t>QLD</a:t>
            </a:r>
          </a:p>
          <a:p>
            <a:pPr lvl="4"/>
            <a:r>
              <a:rPr lang="en-US" dirty="0" smtClean="0"/>
              <a:t>Compare trajectories across gender</a:t>
            </a:r>
            <a:endParaRPr lang="en-US" dirty="0"/>
          </a:p>
          <a:p>
            <a:pPr lvl="2"/>
            <a:r>
              <a:rPr lang="en-US" dirty="0" err="1" smtClean="0">
                <a:solidFill>
                  <a:srgbClr val="FF0000"/>
                </a:solidFill>
              </a:rPr>
              <a:t>Ferrante</a:t>
            </a:r>
            <a:r>
              <a:rPr lang="en-US" dirty="0" smtClean="0">
                <a:solidFill>
                  <a:srgbClr val="FF0000"/>
                </a:solidFill>
              </a:rPr>
              <a:t> </a:t>
            </a:r>
            <a:r>
              <a:rPr lang="en-US" dirty="0">
                <a:solidFill>
                  <a:srgbClr val="FF0000"/>
                </a:solidFill>
              </a:rPr>
              <a:t>(2013): </a:t>
            </a:r>
            <a:r>
              <a:rPr lang="en-US" dirty="0"/>
              <a:t>Adult Offenders in WA</a:t>
            </a:r>
          </a:p>
          <a:p>
            <a:pPr lvl="4"/>
            <a:r>
              <a:rPr lang="en-US" dirty="0"/>
              <a:t>Trajectories disaggregated by gender </a:t>
            </a:r>
            <a:r>
              <a:rPr lang="en-US" dirty="0" smtClean="0"/>
              <a:t>AND by Indigenous status</a:t>
            </a:r>
          </a:p>
          <a:p>
            <a:pPr lvl="4"/>
            <a:endParaRPr lang="en-US" dirty="0"/>
          </a:p>
          <a:p>
            <a:r>
              <a:rPr lang="en-US" dirty="0" smtClean="0"/>
              <a:t>Overall</a:t>
            </a:r>
          </a:p>
          <a:p>
            <a:pPr lvl="2"/>
            <a:r>
              <a:rPr lang="en-US" dirty="0" smtClean="0"/>
              <a:t>Similar offending groups in Australian data as in other cross-national studies</a:t>
            </a:r>
          </a:p>
          <a:p>
            <a:pPr lvl="2"/>
            <a:r>
              <a:rPr lang="en-US" dirty="0" smtClean="0"/>
              <a:t>Variation across gender and Indigenous status </a:t>
            </a:r>
            <a:r>
              <a:rPr lang="en-US" dirty="0" smtClean="0"/>
              <a:t>on </a:t>
            </a:r>
            <a:r>
              <a:rPr lang="en-US" dirty="0" smtClean="0"/>
              <a:t>group membership</a:t>
            </a:r>
            <a:endParaRPr lang="en-US" dirty="0"/>
          </a:p>
        </p:txBody>
      </p:sp>
    </p:spTree>
    <p:extLst>
      <p:ext uri="{BB962C8B-B14F-4D97-AF65-F5344CB8AC3E}">
        <p14:creationId xmlns:p14="http://schemas.microsoft.com/office/powerpoint/2010/main" val="16385653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Background</a:t>
            </a:r>
            <a:endParaRPr lang="en-US" b="1" dirty="0">
              <a:solidFill>
                <a:srgbClr val="3366FF"/>
              </a:solidFill>
            </a:endParaRPr>
          </a:p>
        </p:txBody>
      </p:sp>
      <p:sp>
        <p:nvSpPr>
          <p:cNvPr id="3" name="Content Placeholder 2"/>
          <p:cNvSpPr>
            <a:spLocks noGrp="1"/>
          </p:cNvSpPr>
          <p:nvPr>
            <p:ph sz="quarter" idx="13"/>
          </p:nvPr>
        </p:nvSpPr>
        <p:spPr/>
        <p:txBody>
          <a:bodyPr/>
          <a:lstStyle/>
          <a:p>
            <a:endParaRPr lang="en-US" dirty="0" smtClean="0"/>
          </a:p>
          <a:p>
            <a:r>
              <a:rPr lang="en-US" dirty="0" smtClean="0"/>
              <a:t>Limited attention to </a:t>
            </a:r>
            <a:r>
              <a:rPr lang="en-US" dirty="0" smtClean="0">
                <a:solidFill>
                  <a:srgbClr val="FF0000"/>
                </a:solidFill>
              </a:rPr>
              <a:t>gender </a:t>
            </a:r>
            <a:r>
              <a:rPr lang="en-US" dirty="0" smtClean="0">
                <a:solidFill>
                  <a:schemeClr val="tx1"/>
                </a:solidFill>
              </a:rPr>
              <a:t>and</a:t>
            </a:r>
            <a:r>
              <a:rPr lang="en-US" dirty="0" smtClean="0">
                <a:solidFill>
                  <a:srgbClr val="FF0000"/>
                </a:solidFill>
              </a:rPr>
              <a:t> race/ethnicity </a:t>
            </a:r>
            <a:r>
              <a:rPr lang="en-US" dirty="0" smtClean="0"/>
              <a:t>in Life course studies</a:t>
            </a:r>
          </a:p>
          <a:p>
            <a:pPr lvl="2"/>
            <a:r>
              <a:rPr lang="en-US" dirty="0" smtClean="0"/>
              <a:t>Cross-sectional studies highlight the importance of both to our understanding of offending outcomes</a:t>
            </a:r>
          </a:p>
          <a:p>
            <a:pPr lvl="2"/>
            <a:r>
              <a:rPr lang="en-US" dirty="0" smtClean="0"/>
              <a:t>Females under-represented and racial/ethnic minorities over-represented among offenders </a:t>
            </a:r>
          </a:p>
          <a:p>
            <a:pPr lvl="2"/>
            <a:r>
              <a:rPr lang="en-US" dirty="0" smtClean="0"/>
              <a:t>Important to understand the life course patterns and processes that underlie these outcomes</a:t>
            </a:r>
          </a:p>
          <a:p>
            <a:pPr lvl="2"/>
            <a:endParaRPr lang="en-US" dirty="0"/>
          </a:p>
          <a:p>
            <a:r>
              <a:rPr lang="en-US" dirty="0" smtClean="0"/>
              <a:t>Developmental/Life course studies beginning to address these issues</a:t>
            </a:r>
          </a:p>
          <a:p>
            <a:pPr lvl="2"/>
            <a:r>
              <a:rPr lang="en-US" dirty="0" smtClean="0"/>
              <a:t>New data sources and more theoretical and empirical attention to gender and to race/ethnicity</a:t>
            </a:r>
          </a:p>
          <a:p>
            <a:pPr lvl="2"/>
            <a:endParaRPr lang="en-US" dirty="0" smtClean="0"/>
          </a:p>
          <a:p>
            <a:pPr lvl="2"/>
            <a:endParaRPr lang="en-US" dirty="0"/>
          </a:p>
          <a:p>
            <a:pPr lvl="1"/>
            <a:endParaRPr lang="en-US" dirty="0"/>
          </a:p>
          <a:p>
            <a:pPr lvl="2"/>
            <a:endParaRPr lang="en-US" dirty="0" smtClean="0"/>
          </a:p>
        </p:txBody>
      </p:sp>
    </p:spTree>
    <p:extLst>
      <p:ext uri="{BB962C8B-B14F-4D97-AF65-F5344CB8AC3E}">
        <p14:creationId xmlns:p14="http://schemas.microsoft.com/office/powerpoint/2010/main" val="25237816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Background</a:t>
            </a:r>
            <a:endParaRPr lang="en-US" b="1" dirty="0">
              <a:solidFill>
                <a:srgbClr val="3366FF"/>
              </a:solidFill>
            </a:endParaRPr>
          </a:p>
        </p:txBody>
      </p:sp>
      <p:sp>
        <p:nvSpPr>
          <p:cNvPr id="3" name="Content Placeholder 2"/>
          <p:cNvSpPr>
            <a:spLocks noGrp="1"/>
          </p:cNvSpPr>
          <p:nvPr>
            <p:ph sz="quarter" idx="13"/>
          </p:nvPr>
        </p:nvSpPr>
        <p:spPr/>
        <p:txBody>
          <a:bodyPr/>
          <a:lstStyle/>
          <a:p>
            <a:r>
              <a:rPr lang="en-US" dirty="0" smtClean="0"/>
              <a:t>What we know:</a:t>
            </a:r>
          </a:p>
          <a:p>
            <a:pPr lvl="2"/>
            <a:endParaRPr lang="en-US" dirty="0" smtClean="0"/>
          </a:p>
          <a:p>
            <a:pPr lvl="2"/>
            <a:r>
              <a:rPr lang="en-US" dirty="0" smtClean="0">
                <a:solidFill>
                  <a:srgbClr val="FF0000"/>
                </a:solidFill>
              </a:rPr>
              <a:t>Gender: </a:t>
            </a:r>
          </a:p>
          <a:p>
            <a:pPr lvl="3"/>
            <a:r>
              <a:rPr lang="en-US" dirty="0" smtClean="0"/>
              <a:t>Females predominate in low-level, less stable and less serious offending trajectories</a:t>
            </a:r>
          </a:p>
          <a:p>
            <a:pPr lvl="3"/>
            <a:r>
              <a:rPr lang="en-US" dirty="0" smtClean="0"/>
              <a:t>There are chronic female offenders, but the are fewer in number and engage in significantly less crime than their male counterparts</a:t>
            </a:r>
          </a:p>
          <a:p>
            <a:pPr lvl="3"/>
            <a:r>
              <a:rPr lang="en-US" dirty="0" smtClean="0"/>
              <a:t>We see similar patterns in Australian data, but</a:t>
            </a:r>
          </a:p>
          <a:p>
            <a:pPr lvl="4"/>
            <a:r>
              <a:rPr lang="en-US" dirty="0"/>
              <a:t>S</a:t>
            </a:r>
            <a:r>
              <a:rPr lang="en-US" dirty="0" smtClean="0"/>
              <a:t>tudies are limited, and few have data beyond adolescence </a:t>
            </a:r>
          </a:p>
          <a:p>
            <a:pPr lvl="3"/>
            <a:endParaRPr lang="en-US" dirty="0"/>
          </a:p>
          <a:p>
            <a:pPr lvl="2"/>
            <a:r>
              <a:rPr lang="en-US" dirty="0" smtClean="0">
                <a:solidFill>
                  <a:srgbClr val="FF0000"/>
                </a:solidFill>
              </a:rPr>
              <a:t>Race/ethnicity:</a:t>
            </a:r>
          </a:p>
          <a:p>
            <a:pPr lvl="3"/>
            <a:r>
              <a:rPr lang="en-US" dirty="0" smtClean="0"/>
              <a:t>Minorities over-represented on serious, chronic offending trajectories</a:t>
            </a:r>
          </a:p>
          <a:p>
            <a:pPr lvl="3"/>
            <a:r>
              <a:rPr lang="en-US" dirty="0" smtClean="0"/>
              <a:t>Minorities under-represented among non-offenders</a:t>
            </a:r>
          </a:p>
          <a:p>
            <a:pPr lvl="3"/>
            <a:r>
              <a:rPr lang="en-US" dirty="0"/>
              <a:t>We see similar patterns in Australian data, but</a:t>
            </a:r>
          </a:p>
          <a:p>
            <a:pPr lvl="4"/>
            <a:r>
              <a:rPr lang="en-US" dirty="0"/>
              <a:t>Studies are limited, and few have data beyond adolescence </a:t>
            </a:r>
          </a:p>
          <a:p>
            <a:pPr lvl="3"/>
            <a:endParaRPr lang="en-US" dirty="0" smtClean="0"/>
          </a:p>
        </p:txBody>
      </p:sp>
    </p:spTree>
    <p:extLst>
      <p:ext uri="{BB962C8B-B14F-4D97-AF65-F5344CB8AC3E}">
        <p14:creationId xmlns:p14="http://schemas.microsoft.com/office/powerpoint/2010/main" val="23024600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Background</a:t>
            </a:r>
            <a:endParaRPr lang="en-US" b="1" dirty="0">
              <a:solidFill>
                <a:srgbClr val="3366FF"/>
              </a:solidFill>
            </a:endParaRPr>
          </a:p>
        </p:txBody>
      </p:sp>
      <p:sp>
        <p:nvSpPr>
          <p:cNvPr id="3" name="Content Placeholder 2"/>
          <p:cNvSpPr>
            <a:spLocks noGrp="1"/>
          </p:cNvSpPr>
          <p:nvPr>
            <p:ph sz="quarter" idx="13"/>
          </p:nvPr>
        </p:nvSpPr>
        <p:spPr>
          <a:xfrm>
            <a:off x="272415" y="1474294"/>
            <a:ext cx="8595360" cy="4937760"/>
          </a:xfrm>
        </p:spPr>
        <p:txBody>
          <a:bodyPr>
            <a:normAutofit/>
          </a:bodyPr>
          <a:lstStyle/>
          <a:p>
            <a:pPr marL="0" indent="0">
              <a:buNone/>
            </a:pPr>
            <a:r>
              <a:rPr lang="en-US" dirty="0" smtClean="0">
                <a:solidFill>
                  <a:srgbClr val="FF0000"/>
                </a:solidFill>
              </a:rPr>
              <a:t>Key Gap:</a:t>
            </a:r>
          </a:p>
          <a:p>
            <a:pPr lvl="1"/>
            <a:endParaRPr lang="en-US" dirty="0" smtClean="0"/>
          </a:p>
          <a:p>
            <a:pPr lvl="1"/>
            <a:r>
              <a:rPr lang="en-US" dirty="0" smtClean="0"/>
              <a:t>How do gender and race/ethnicity </a:t>
            </a:r>
            <a:r>
              <a:rPr lang="en-US" i="1" dirty="0" smtClean="0">
                <a:solidFill>
                  <a:srgbClr val="FF0000"/>
                </a:solidFill>
              </a:rPr>
              <a:t>intersect</a:t>
            </a:r>
            <a:r>
              <a:rPr lang="en-US" dirty="0" smtClean="0"/>
              <a:t> to frame life course offending patterns?</a:t>
            </a:r>
          </a:p>
          <a:p>
            <a:pPr lvl="3"/>
            <a:endParaRPr lang="en-US" dirty="0" smtClean="0"/>
          </a:p>
          <a:p>
            <a:pPr lvl="3"/>
            <a:r>
              <a:rPr lang="en-US" dirty="0" smtClean="0"/>
              <a:t>Complicated by lack of theoretical guidance and by data limitations</a:t>
            </a:r>
          </a:p>
          <a:p>
            <a:pPr marL="342202" lvl="2" indent="0">
              <a:buNone/>
            </a:pPr>
            <a:endParaRPr lang="en-US" dirty="0" smtClean="0"/>
          </a:p>
          <a:p>
            <a:pPr lvl="3"/>
            <a:r>
              <a:rPr lang="en-US" dirty="0" smtClean="0"/>
              <a:t>But, important because disparities evident in gender and race/ethnicity disaggregated patterns may be muted or exaggerated when we examine the intersection of these statuses</a:t>
            </a:r>
          </a:p>
          <a:p>
            <a:pPr lvl="3"/>
            <a:endParaRPr lang="en-US" dirty="0"/>
          </a:p>
          <a:p>
            <a:pPr lvl="3"/>
            <a:r>
              <a:rPr lang="en-US" dirty="0"/>
              <a:t>T</a:t>
            </a:r>
            <a:r>
              <a:rPr lang="en-US" dirty="0" smtClean="0"/>
              <a:t>heoretically it is difficult to disentangle the effects of gender and race/ethnicity</a:t>
            </a:r>
          </a:p>
          <a:p>
            <a:pPr lvl="5"/>
            <a:r>
              <a:rPr lang="en-US" dirty="0" smtClean="0"/>
              <a:t>In cross-section: gendered patterns vary by race/ethnicity AND race/ethnicity patterns vary by gender</a:t>
            </a:r>
          </a:p>
          <a:p>
            <a:pPr lvl="5"/>
            <a:r>
              <a:rPr lang="en-US" dirty="0" smtClean="0"/>
              <a:t>The same is likely the case for longitudinal offending patterns</a:t>
            </a:r>
          </a:p>
          <a:p>
            <a:pPr lvl="3"/>
            <a:endParaRPr lang="en-US" dirty="0" smtClean="0"/>
          </a:p>
        </p:txBody>
      </p:sp>
    </p:spTree>
    <p:extLst>
      <p:ext uri="{BB962C8B-B14F-4D97-AF65-F5344CB8AC3E}">
        <p14:creationId xmlns:p14="http://schemas.microsoft.com/office/powerpoint/2010/main" val="35571767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Current Study</a:t>
            </a:r>
            <a:endParaRPr lang="en-US" b="1" dirty="0">
              <a:solidFill>
                <a:srgbClr val="3366FF"/>
              </a:solidFill>
            </a:endParaRPr>
          </a:p>
        </p:txBody>
      </p:sp>
      <p:sp>
        <p:nvSpPr>
          <p:cNvPr id="3" name="Content Placeholder 2"/>
          <p:cNvSpPr>
            <a:spLocks noGrp="1"/>
          </p:cNvSpPr>
          <p:nvPr>
            <p:ph sz="quarter" idx="13"/>
          </p:nvPr>
        </p:nvSpPr>
        <p:spPr>
          <a:xfrm>
            <a:off x="272415" y="1467781"/>
            <a:ext cx="8595360" cy="4937760"/>
          </a:xfrm>
        </p:spPr>
        <p:txBody>
          <a:bodyPr/>
          <a:lstStyle/>
          <a:p>
            <a:r>
              <a:rPr lang="en-US" dirty="0" smtClean="0"/>
              <a:t>Extend growing body of literature examining life course offending trajectories with Australian data </a:t>
            </a:r>
          </a:p>
          <a:p>
            <a:pPr lvl="2"/>
            <a:r>
              <a:rPr lang="en-US" dirty="0" smtClean="0"/>
              <a:t>Establish cross-national scope of current empirical and theoretical work </a:t>
            </a:r>
          </a:p>
          <a:p>
            <a:pPr lvl="2"/>
            <a:endParaRPr lang="en-US" dirty="0"/>
          </a:p>
          <a:p>
            <a:r>
              <a:rPr lang="en-US" dirty="0" smtClean="0"/>
              <a:t>Document </a:t>
            </a:r>
            <a:r>
              <a:rPr lang="en-US" dirty="0" smtClean="0">
                <a:solidFill>
                  <a:srgbClr val="FF0000"/>
                </a:solidFill>
              </a:rPr>
              <a:t>life course offending patterns </a:t>
            </a:r>
            <a:r>
              <a:rPr lang="en-US" dirty="0" smtClean="0"/>
              <a:t>across gender and race/ethnicity</a:t>
            </a:r>
            <a:endParaRPr lang="en-US" dirty="0"/>
          </a:p>
          <a:p>
            <a:pPr lvl="2"/>
            <a:r>
              <a:rPr lang="en-US" dirty="0" smtClean="0"/>
              <a:t>How do these comport with what we know from other national and cross-national research?</a:t>
            </a:r>
          </a:p>
          <a:p>
            <a:pPr lvl="2"/>
            <a:endParaRPr lang="en-US" dirty="0"/>
          </a:p>
          <a:p>
            <a:r>
              <a:rPr lang="en-US" dirty="0" smtClean="0"/>
              <a:t>Document life course offending patterns at the </a:t>
            </a:r>
            <a:r>
              <a:rPr lang="en-US" dirty="0" smtClean="0">
                <a:solidFill>
                  <a:srgbClr val="FF0000"/>
                </a:solidFill>
              </a:rPr>
              <a:t>intersection of gender and race/ethnicity</a:t>
            </a:r>
          </a:p>
        </p:txBody>
      </p:sp>
    </p:spTree>
    <p:extLst>
      <p:ext uri="{BB962C8B-B14F-4D97-AF65-F5344CB8AC3E}">
        <p14:creationId xmlns:p14="http://schemas.microsoft.com/office/powerpoint/2010/main" val="7530465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Data</a:t>
            </a:r>
            <a:endParaRPr lang="en-US" b="1" dirty="0">
              <a:solidFill>
                <a:srgbClr val="3366FF"/>
              </a:solidFill>
            </a:endParaRPr>
          </a:p>
        </p:txBody>
      </p:sp>
      <p:sp>
        <p:nvSpPr>
          <p:cNvPr id="3" name="Content Placeholder 2"/>
          <p:cNvSpPr>
            <a:spLocks noGrp="1"/>
          </p:cNvSpPr>
          <p:nvPr>
            <p:ph sz="quarter" idx="13"/>
          </p:nvPr>
        </p:nvSpPr>
        <p:spPr>
          <a:xfrm>
            <a:off x="272415" y="1461268"/>
            <a:ext cx="8595360" cy="4937760"/>
          </a:xfrm>
        </p:spPr>
        <p:txBody>
          <a:bodyPr/>
          <a:lstStyle/>
          <a:p>
            <a:r>
              <a:rPr lang="en-US" dirty="0" smtClean="0"/>
              <a:t>Linked administrative data for </a:t>
            </a:r>
            <a:r>
              <a:rPr lang="en-US" dirty="0" smtClean="0">
                <a:solidFill>
                  <a:srgbClr val="FF0000"/>
                </a:solidFill>
              </a:rPr>
              <a:t>Queensland birth cohort </a:t>
            </a:r>
            <a:r>
              <a:rPr lang="en-US" dirty="0" smtClean="0"/>
              <a:t>born in 1983/1984</a:t>
            </a:r>
          </a:p>
          <a:p>
            <a:pPr lvl="2"/>
            <a:r>
              <a:rPr lang="en-US" dirty="0" smtClean="0"/>
              <a:t>Current data follows cohort through the youth justice and adult court systems from age 10 up to age 25</a:t>
            </a:r>
          </a:p>
          <a:p>
            <a:pPr lvl="2"/>
            <a:endParaRPr lang="en-US" dirty="0" smtClean="0"/>
          </a:p>
          <a:p>
            <a:pPr lvl="2"/>
            <a:r>
              <a:rPr lang="en-US" dirty="0" smtClean="0"/>
              <a:t>Data include any court </a:t>
            </a:r>
            <a:r>
              <a:rPr lang="en-US" dirty="0" err="1" smtClean="0"/>
              <a:t>finalisations</a:t>
            </a:r>
            <a:r>
              <a:rPr lang="en-US" dirty="0" smtClean="0"/>
              <a:t> (convictions or pleas) for cohort members, which we coded for:</a:t>
            </a:r>
          </a:p>
          <a:p>
            <a:pPr lvl="4"/>
            <a:r>
              <a:rPr lang="en-US" dirty="0">
                <a:solidFill>
                  <a:srgbClr val="FF0000"/>
                </a:solidFill>
              </a:rPr>
              <a:t>T</a:t>
            </a:r>
            <a:r>
              <a:rPr lang="en-US" dirty="0" smtClean="0">
                <a:solidFill>
                  <a:srgbClr val="FF0000"/>
                </a:solidFill>
              </a:rPr>
              <a:t>ype </a:t>
            </a:r>
            <a:r>
              <a:rPr lang="en-US" dirty="0" smtClean="0"/>
              <a:t>(personal, property, drug, public order—grouped based on ASOC 16 standard offence categories)</a:t>
            </a:r>
          </a:p>
          <a:p>
            <a:pPr lvl="4"/>
            <a:r>
              <a:rPr lang="en-US" dirty="0" smtClean="0">
                <a:solidFill>
                  <a:srgbClr val="FF0000"/>
                </a:solidFill>
              </a:rPr>
              <a:t>Severity</a:t>
            </a:r>
            <a:r>
              <a:rPr lang="en-US" dirty="0" smtClean="0"/>
              <a:t> (based on National Offence Index (NOI) scale—then grouped by </a:t>
            </a:r>
            <a:r>
              <a:rPr lang="en-US" smtClean="0"/>
              <a:t>severity level)</a:t>
            </a:r>
            <a:endParaRPr lang="en-US" dirty="0" smtClean="0"/>
          </a:p>
          <a:p>
            <a:pPr lvl="4"/>
            <a:r>
              <a:rPr lang="en-US" dirty="0" smtClean="0">
                <a:solidFill>
                  <a:srgbClr val="FF0000"/>
                </a:solidFill>
              </a:rPr>
              <a:t>Timing</a:t>
            </a:r>
            <a:r>
              <a:rPr lang="en-US" dirty="0" smtClean="0"/>
              <a:t> (date of offence used with DOB to determine age at offence for trajectory model)</a:t>
            </a:r>
          </a:p>
          <a:p>
            <a:pPr lvl="4"/>
            <a:r>
              <a:rPr lang="en-US" dirty="0" smtClean="0"/>
              <a:t>Minor traffic and breach offences excluded</a:t>
            </a:r>
          </a:p>
          <a:p>
            <a:pPr lvl="2"/>
            <a:endParaRPr lang="en-US" dirty="0"/>
          </a:p>
          <a:p>
            <a:pPr lvl="2"/>
            <a:r>
              <a:rPr lang="en-US" dirty="0" smtClean="0"/>
              <a:t>Demographic data: gender and Indigenous status </a:t>
            </a:r>
          </a:p>
          <a:p>
            <a:pPr lvl="2"/>
            <a:endParaRPr lang="en-US" dirty="0" smtClean="0"/>
          </a:p>
        </p:txBody>
      </p:sp>
    </p:spTree>
    <p:extLst>
      <p:ext uri="{BB962C8B-B14F-4D97-AF65-F5344CB8AC3E}">
        <p14:creationId xmlns:p14="http://schemas.microsoft.com/office/powerpoint/2010/main" val="279476894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126</Value>
      <Value>105</Value>
    </TaxCatchAll>
    <bc56bdda6a6a44c48d8cfdd96ad4c147 xmlns="e4ff26e6-61c9-4223-823f-818594960367"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A0D5EB76-8CF6-4D58-8EC9-7D837792ADBC}"/>
</file>

<file path=customXml/itemProps2.xml><?xml version="1.0" encoding="utf-8"?>
<ds:datastoreItem xmlns:ds="http://schemas.openxmlformats.org/officeDocument/2006/customXml" ds:itemID="{6FC61F85-5073-4301-9909-B32908530C0E}"/>
</file>

<file path=customXml/itemProps3.xml><?xml version="1.0" encoding="utf-8"?>
<ds:datastoreItem xmlns:ds="http://schemas.openxmlformats.org/officeDocument/2006/customXml" ds:itemID="{B50EE109-642F-4E8F-A8E7-44D61F452A24}"/>
</file>

<file path=docProps/app.xml><?xml version="1.0" encoding="utf-8"?>
<Properties xmlns="http://schemas.openxmlformats.org/officeDocument/2006/extended-properties" xmlns:vt="http://schemas.openxmlformats.org/officeDocument/2006/docPropsVTypes">
  <Template>SOHO.thmx</Template>
  <TotalTime>4538</TotalTime>
  <Words>1211</Words>
  <Application>Microsoft Macintosh PowerPoint</Application>
  <PresentationFormat>On-screen Show (4:3)</PresentationFormat>
  <Paragraphs>160</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SOHO</vt:lpstr>
      <vt:lpstr>Document</vt:lpstr>
      <vt:lpstr>Microsoft Word Document</vt:lpstr>
      <vt:lpstr>Life course offending patterns across gender and indigenous status in an Australian birth cohort</vt:lpstr>
      <vt:lpstr>Project Aims</vt:lpstr>
      <vt:lpstr>Background</vt:lpstr>
      <vt:lpstr>Background</vt:lpstr>
      <vt:lpstr>Background</vt:lpstr>
      <vt:lpstr>Background</vt:lpstr>
      <vt:lpstr>Background</vt:lpstr>
      <vt:lpstr>Current Study</vt:lpstr>
      <vt:lpstr>Data</vt:lpstr>
      <vt:lpstr>The Sample</vt:lpstr>
      <vt:lpstr>Lifetime conviction rates for cohort</vt:lpstr>
      <vt:lpstr>Life course offending patterns</vt:lpstr>
      <vt:lpstr>Distribution and Types of Offending</vt:lpstr>
      <vt:lpstr>Rates of offending by groups of offenders </vt:lpstr>
      <vt:lpstr>Rates of offending by groups of offenders:  Intersection of Gender and Indigenous status</vt:lpstr>
      <vt:lpstr>Key Conclusions</vt:lpstr>
      <vt:lpstr>Key take away points—1 </vt:lpstr>
      <vt:lpstr>Key take away points—2 </vt:lpstr>
      <vt:lpstr>Key take away points—3 </vt:lpstr>
    </vt:vector>
  </TitlesOfParts>
  <Company>Griffith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course offending patterns across gender and indigenous status in an Australian birth cohort</dc:title>
  <dc:creator>Lisa Broidy</dc:creator>
  <cp:lastModifiedBy>Lisa Broidy</cp:lastModifiedBy>
  <cp:revision>39</cp:revision>
  <dcterms:created xsi:type="dcterms:W3CDTF">2015-02-10T04:01:25Z</dcterms:created>
  <dcterms:modified xsi:type="dcterms:W3CDTF">2015-02-18T20:54:54Z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4" name="DC_x002e_Type_x002e_DocType_x0020__x0028_JSMS">
    <vt:lpwstr/>
  </property>
  <property fmtid="{D5CDD505-2E9C-101B-9397-08002B2CF9AE}" pid="5" name="Content_x0020_tags">
    <vt:lpwstr/>
  </property>
  <property fmtid="{D5CDD505-2E9C-101B-9397-08002B2CF9AE}" pid="7" name="Content tags">
    <vt:lpwstr>105;#Conference proceedings / Presentations|c21264d4-9564-4e41-9805-0fcb8759ef5a</vt:lpwstr>
  </property>
  <property fmtid="{D5CDD505-2E9C-101B-9397-08002B2CF9AE}" pid="10" name="DC.Type.DocType (JSMS">
    <vt:lpwstr>126;#Presentation|96b9c332-40fe-4061-87fb-bc6c76567afe</vt:lpwstr>
  </property>
  <property fmtid="{D5CDD505-2E9C-101B-9397-08002B2CF9AE}" pid="14" name="bc56bdda6a6a44c48d8cfdd96ad4c1470">
    <vt:lpwstr>Presentation|96b9c332-40fe-4061-87fb-bc6c76567afe</vt:lpwstr>
  </property>
</Properties>
</file>