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drawings/drawing1.xml" ContentType="application/vnd.openxmlformats-officedocument.drawingml.chartshapes+xml"/>
  <Override PartName="/ppt/drawings/drawing3.xml" ContentType="application/vnd.openxmlformats-officedocument.drawingml.chartshapes+xml"/>
  <Override PartName="/ppt/drawings/drawing4.xml" ContentType="application/vnd.openxmlformats-officedocument.drawingml.chartshapes+xml"/>
  <Override PartName="/ppt/drawings/drawing5.xml" ContentType="application/vnd.openxmlformats-officedocument.drawingml.chartshapes+xml"/>
  <Override PartName="/ppt/drawings/drawing2.xml" ContentType="application/vnd.openxmlformats-officedocument.drawingml.chartshapes+xml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Slides/notesSlide11.xml" ContentType="application/vnd.openxmlformats-officedocument.presentationml.notesSlide+xml"/>
  <Override PartName="/ppt/notesSlides/notesSlide10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12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9.xml" ContentType="application/vnd.openxmlformats-officedocument.presentationml.notesSlide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olors1.xml" ContentType="application/vnd.ms-office.chartcolorstyle+xml"/>
  <Override PartName="/ppt/charts/style2.xml" ContentType="application/vnd.ms-office.chartstyle+xml"/>
  <Override PartName="/ppt/charts/style1.xml" ContentType="application/vnd.ms-office.chartstyle+xml"/>
  <Override PartName="/ppt/charts/colors2.xml" ContentType="application/vnd.ms-office.chartcolorstyle+xml"/>
  <Override PartName="/ppt/theme/theme3.xml" ContentType="application/vnd.openxmlformats-officedocument.theme+xml"/>
  <Override PartName="/ppt/theme/theme2.xml" ContentType="application/vnd.openxmlformats-officedocument.them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style6.xml" ContentType="application/vnd.ms-office.chartstyl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1.xml" ContentType="application/vnd.openxmlformats-officedocument.theme+xml"/>
  <Override PartName="/ppt/charts/colors5.xml" ContentType="application/vnd.ms-office.chartcolorstyle+xml"/>
  <Override PartName="/ppt/charts/chart4.xml" ContentType="application/vnd.openxmlformats-officedocument.drawingml.chart+xml"/>
  <Override PartName="/ppt/charts/colors3.xml" ContentType="application/vnd.ms-office.chartcolorstyle+xml"/>
  <Override PartName="/ppt/charts/style3.xml" ContentType="application/vnd.ms-office.chartstyle+xml"/>
  <Override PartName="/ppt/charts/chart3.xml" ContentType="application/vnd.openxmlformats-officedocument.drawingml.chart+xml"/>
  <Override PartName="/ppt/charts/colors6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handoutMasters/handoutMaster1.xml" ContentType="application/vnd.openxmlformats-officedocument.presentationml.handoutMaster+xml"/>
  <Override PartName="/ppt/charts/style5.xml" ContentType="application/vnd.ms-office.chartstyle+xml"/>
  <Override PartName="/ppt/notesMasters/notesMaster1.xml" ContentType="application/vnd.openxmlformats-officedocument.presentationml.notesMaster+xml"/>
  <Override PartName="/ppt/charts/chart5.xml" ContentType="application/vnd.openxmlformats-officedocument.drawingml.chart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24"/>
  </p:notesMasterIdLst>
  <p:handoutMasterIdLst>
    <p:handoutMasterId r:id="rId25"/>
  </p:handoutMasterIdLst>
  <p:sldIdLst>
    <p:sldId id="319" r:id="rId2"/>
    <p:sldId id="308" r:id="rId3"/>
    <p:sldId id="263" r:id="rId4"/>
    <p:sldId id="328" r:id="rId5"/>
    <p:sldId id="301" r:id="rId6"/>
    <p:sldId id="292" r:id="rId7"/>
    <p:sldId id="315" r:id="rId8"/>
    <p:sldId id="325" r:id="rId9"/>
    <p:sldId id="329" r:id="rId10"/>
    <p:sldId id="321" r:id="rId11"/>
    <p:sldId id="322" r:id="rId12"/>
    <p:sldId id="331" r:id="rId13"/>
    <p:sldId id="330" r:id="rId14"/>
    <p:sldId id="311" r:id="rId15"/>
    <p:sldId id="332" r:id="rId16"/>
    <p:sldId id="294" r:id="rId17"/>
    <p:sldId id="293" r:id="rId18"/>
    <p:sldId id="295" r:id="rId19"/>
    <p:sldId id="296" r:id="rId20"/>
    <p:sldId id="314" r:id="rId21"/>
    <p:sldId id="326" r:id="rId22"/>
    <p:sldId id="333" r:id="rId2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F6600"/>
    <a:srgbClr val="CC4132"/>
    <a:srgbClr val="5B9BD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19" autoAdjust="0"/>
    <p:restoredTop sz="77221" autoAdjust="0"/>
  </p:normalViewPr>
  <p:slideViewPr>
    <p:cSldViewPr snapToGrid="0">
      <p:cViewPr varScale="1">
        <p:scale>
          <a:sx n="70" d="100"/>
          <a:sy n="70" d="100"/>
        </p:scale>
        <p:origin x="142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4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obin\Documents\Mothership\Data\dot%20charts.xlsx" TargetMode="Externa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5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7920375442200156"/>
          <c:y val="3.2105067452815661E-2"/>
          <c:w val="0.47896981627296586"/>
          <c:h val="0.8895535120461798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CC4132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"/>
            <c:invertIfNegative val="0"/>
            <c:bubble3D val="0"/>
            <c:spPr>
              <a:solidFill>
                <a:srgbClr val="CC4132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2"/>
            <c:invertIfNegative val="0"/>
            <c:bubble3D val="0"/>
            <c:spPr>
              <a:solidFill>
                <a:srgbClr val="CC4132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3"/>
            <c:invertIfNegative val="0"/>
            <c:bubble3D val="0"/>
            <c:spPr>
              <a:pattFill prst="pct90">
                <a:fgClr>
                  <a:schemeClr val="accent1"/>
                </a:fgClr>
                <a:bgClr>
                  <a:schemeClr val="bg1"/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4"/>
            <c:invertIfNegative val="0"/>
            <c:bubble3D val="0"/>
            <c:spPr>
              <a:pattFill prst="pct90">
                <a:fgClr>
                  <a:schemeClr val="accent1"/>
                </a:fgClr>
                <a:bgClr>
                  <a:schemeClr val="bg1"/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5"/>
            <c:invertIfNegative val="0"/>
            <c:bubble3D val="0"/>
            <c:spPr>
              <a:pattFill prst="pct90">
                <a:fgClr>
                  <a:schemeClr val="accent1"/>
                </a:fgClr>
                <a:bgClr>
                  <a:schemeClr val="bg1"/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Community safety is the highest priority</c:v>
                </c:pt>
                <c:pt idx="1">
                  <c:v>Entire prison sentence should be served in prison</c:v>
                </c:pt>
                <c:pt idx="2">
                  <c:v>We should fund prisons to hold prisoners longer</c:v>
                </c:pt>
                <c:pt idx="3">
                  <c:v>We should fund rehabilitation programs</c:v>
                </c:pt>
                <c:pt idx="4">
                  <c:v>Society obligated to assist prisoners’ re-entry </c:v>
                </c:pt>
                <c:pt idx="5">
                  <c:v>Prisoners should be released on parole.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0.77</c:v>
                </c:pt>
                <c:pt idx="1">
                  <c:v>0.59</c:v>
                </c:pt>
                <c:pt idx="2">
                  <c:v>0.66</c:v>
                </c:pt>
                <c:pt idx="3">
                  <c:v>0.82</c:v>
                </c:pt>
                <c:pt idx="4">
                  <c:v>0.68</c:v>
                </c:pt>
                <c:pt idx="5">
                  <c:v>0.46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4"/>
        <c:overlap val="-8"/>
        <c:axId val="256488184"/>
        <c:axId val="256484656"/>
      </c:barChart>
      <c:catAx>
        <c:axId val="2564881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6484656"/>
        <c:crosses val="autoZero"/>
        <c:auto val="1"/>
        <c:lblAlgn val="ctr"/>
        <c:lblOffset val="100"/>
        <c:noMultiLvlLbl val="0"/>
      </c:catAx>
      <c:valAx>
        <c:axId val="256484656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6488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FF0000"/>
            </a:solidFill>
            <a:ln w="22225">
              <a:solidFill>
                <a:schemeClr val="bg1">
                  <a:lumMod val="50000"/>
                </a:schemeClr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2225">
                <a:solidFill>
                  <a:schemeClr val="bg1">
                    <a:lumMod val="50000"/>
                  </a:schemeClr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solidFill>
                <a:schemeClr val="bg1">
                  <a:lumMod val="65000"/>
                </a:schemeClr>
              </a:solidFill>
              <a:ln w="22225">
                <a:solidFill>
                  <a:schemeClr val="bg1">
                    <a:lumMod val="50000"/>
                  </a:schemeClr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2"/>
            <c:bubble3D val="0"/>
            <c:spPr>
              <a:solidFill>
                <a:schemeClr val="accent2"/>
              </a:solidFill>
              <a:ln w="22225">
                <a:solidFill>
                  <a:schemeClr val="bg1">
                    <a:lumMod val="50000"/>
                  </a:schemeClr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-0.19601125649765416"/>
                  <c:y val="9.06708887170850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5243745516302737"/>
                  <c:y val="-0.158803977221841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5761443323745764"/>
                  <c:y val="-6.10336729660162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0" i="0" u="none" strike="noStrike" kern="1200" baseline="0">
                    <a:solidFill>
                      <a:schemeClr val="tx1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"Rehabilitators"</c:v>
                </c:pt>
                <c:pt idx="1">
                  <c:v>"Punishers"</c:v>
                </c:pt>
                <c:pt idx="2">
                  <c:v>"Hybrids"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0.31</c:v>
                </c:pt>
                <c:pt idx="1">
                  <c:v>0.19</c:v>
                </c:pt>
                <c:pt idx="2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14019171516604E-2"/>
          <c:y val="3.4865357962485806E-2"/>
          <c:w val="0.77547169635710433"/>
          <c:h val="0.7235042717005475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Offender-oriented
 rehabilitor 
(31.1%)</c:v>
                </c:pt>
              </c:strCache>
            </c:strRef>
          </c:tx>
          <c:spPr>
            <a:ln w="19050" cap="rnd">
              <a:solidFill>
                <a:srgbClr val="FFFFFF"/>
              </a:solidFill>
              <a:round/>
            </a:ln>
            <a:effectLst/>
          </c:spPr>
          <c:marker>
            <c:symbol val="circle"/>
            <c:size val="9"/>
            <c:spPr>
              <a:solidFill>
                <a:schemeClr val="bg1"/>
              </a:solidFill>
              <a:ln w="9525">
                <a:solidFill>
                  <a:schemeClr val="bg1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Prisoners should 
be released 
on parole</c:v>
                </c:pt>
                <c:pt idx="1">
                  <c:v>Society obligated 
to assist 
prisoners' reentry</c:v>
                </c:pt>
                <c:pt idx="2">
                  <c:v>Should fund 
rehabilitation 
programs</c:v>
                </c:pt>
                <c:pt idx="3">
                  <c:v>Should fund 
prisons to hold prisoners longer</c:v>
                </c:pt>
                <c:pt idx="4">
                  <c:v>Entire prison 
sentence should be served in prison</c:v>
                </c:pt>
                <c:pt idx="5">
                  <c:v>Community 
safety is 
highest priority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0.73699999999999999</c:v>
                </c:pt>
                <c:pt idx="1">
                  <c:v>0.85899999999999999</c:v>
                </c:pt>
                <c:pt idx="2">
                  <c:v>0.91800000000000004</c:v>
                </c:pt>
                <c:pt idx="3">
                  <c:v>0.36199999999999999</c:v>
                </c:pt>
                <c:pt idx="4">
                  <c:v>9.8000000000000004E-2</c:v>
                </c:pt>
                <c:pt idx="5">
                  <c:v>0.498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6491320"/>
        <c:axId val="255700992"/>
      </c:lineChart>
      <c:catAx>
        <c:axId val="256491320"/>
        <c:scaling>
          <c:orientation val="minMax"/>
        </c:scaling>
        <c:delete val="0"/>
        <c:axPos val="b"/>
        <c:numFmt formatCode="General" sourceLinked="1"/>
        <c:majorTickMark val="none"/>
        <c:minorTickMark val="cross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defRPr>
            </a:pPr>
            <a:endParaRPr lang="en-US"/>
          </a:p>
        </c:txPr>
        <c:crossAx val="255700992"/>
        <c:crosses val="autoZero"/>
        <c:auto val="1"/>
        <c:lblAlgn val="ctr"/>
        <c:lblOffset val="100"/>
        <c:noMultiLvlLbl val="0"/>
      </c:catAx>
      <c:valAx>
        <c:axId val="25570099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pPr>
                <a:r>
                  <a:rPr lang="en-AU" dirty="0" smtClean="0"/>
                  <a:t>Item Probability</a:t>
                </a:r>
                <a:endParaRPr lang="en-AU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defRPr>
            </a:pPr>
            <a:endParaRPr lang="en-US"/>
          </a:p>
        </c:txPr>
        <c:crossAx val="256491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Arial Unicode MS" panose="020B0604020202020204" pitchFamily="34" charset="-128"/>
          <a:ea typeface="Arial Unicode MS" panose="020B0604020202020204" pitchFamily="34" charset="-128"/>
          <a:cs typeface="Arial Unicode MS" panose="020B0604020202020204" pitchFamily="34" charset="-128"/>
        </a:defRPr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14019171516604E-2"/>
          <c:y val="3.4865357962485806E-2"/>
          <c:w val="0.77547169635710433"/>
          <c:h val="0.7235042717005475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Rehabilitaters
(31.1%)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9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Prisoners should 
be released 
on parole</c:v>
                </c:pt>
                <c:pt idx="1">
                  <c:v>Society obligated 
to assist 
prisoners' reentry</c:v>
                </c:pt>
                <c:pt idx="2">
                  <c:v>Should fund 
rehabilitation 
programs</c:v>
                </c:pt>
                <c:pt idx="3">
                  <c:v>Should fund 
prisons to hold prisoners longer</c:v>
                </c:pt>
                <c:pt idx="4">
                  <c:v>Entire prison 
sentence should be served in prison</c:v>
                </c:pt>
                <c:pt idx="5">
                  <c:v>Community 
safety is 
highest priority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0.73699999999999999</c:v>
                </c:pt>
                <c:pt idx="1">
                  <c:v>0.85899999999999999</c:v>
                </c:pt>
                <c:pt idx="2">
                  <c:v>0.91800000000000004</c:v>
                </c:pt>
                <c:pt idx="3">
                  <c:v>0.36199999999999999</c:v>
                </c:pt>
                <c:pt idx="4">
                  <c:v>9.8000000000000004E-2</c:v>
                </c:pt>
                <c:pt idx="5">
                  <c:v>0.498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5694328"/>
        <c:axId val="327824816"/>
      </c:lineChart>
      <c:catAx>
        <c:axId val="255694328"/>
        <c:scaling>
          <c:orientation val="minMax"/>
        </c:scaling>
        <c:delete val="0"/>
        <c:axPos val="b"/>
        <c:numFmt formatCode="General" sourceLinked="1"/>
        <c:majorTickMark val="none"/>
        <c:minorTickMark val="cross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defRPr>
            </a:pPr>
            <a:endParaRPr lang="en-US"/>
          </a:p>
        </c:txPr>
        <c:crossAx val="327824816"/>
        <c:crosses val="autoZero"/>
        <c:auto val="1"/>
        <c:lblAlgn val="ctr"/>
        <c:lblOffset val="100"/>
        <c:noMultiLvlLbl val="0"/>
      </c:catAx>
      <c:valAx>
        <c:axId val="32782481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pPr>
                <a:r>
                  <a:rPr lang="en-AU" dirty="0" smtClean="0"/>
                  <a:t>Item Probability</a:t>
                </a:r>
                <a:endParaRPr lang="en-AU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defRPr>
            </a:pPr>
            <a:endParaRPr lang="en-US"/>
          </a:p>
        </c:txPr>
        <c:crossAx val="2556943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Arial Unicode MS" panose="020B0604020202020204" pitchFamily="34" charset="-128"/>
          <a:ea typeface="Arial Unicode MS" panose="020B0604020202020204" pitchFamily="34" charset="-128"/>
          <a:cs typeface="Arial Unicode MS" panose="020B0604020202020204" pitchFamily="34" charset="-128"/>
        </a:defRPr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14019171516604E-2"/>
          <c:y val="3.4865357962485806E-2"/>
          <c:w val="0.77547169635710433"/>
          <c:h val="0.7235042717005475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Rehabilitaters
(31.1%)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9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Prisoners should 
be released 
on parole</c:v>
                </c:pt>
                <c:pt idx="1">
                  <c:v>Society obligated 
to assist 
prisoners' reentry</c:v>
                </c:pt>
                <c:pt idx="2">
                  <c:v>Should fund 
rehabilitation 
programs</c:v>
                </c:pt>
                <c:pt idx="3">
                  <c:v>Should fund 
prisons to hold prisoners longer</c:v>
                </c:pt>
                <c:pt idx="4">
                  <c:v>Entire prison 
sentence should be served in prison</c:v>
                </c:pt>
                <c:pt idx="5">
                  <c:v>Community 
safety is 
highest priority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0.73699999999999999</c:v>
                </c:pt>
                <c:pt idx="1">
                  <c:v>0.85899999999999999</c:v>
                </c:pt>
                <c:pt idx="2">
                  <c:v>0.91800000000000004</c:v>
                </c:pt>
                <c:pt idx="3">
                  <c:v>0.36199999999999999</c:v>
                </c:pt>
                <c:pt idx="4">
                  <c:v>9.8000000000000004E-2</c:v>
                </c:pt>
                <c:pt idx="5">
                  <c:v>0.498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Punitive-
authoritarian 
(19.3%)</c:v>
                </c:pt>
              </c:strCache>
            </c:strRef>
          </c:tx>
          <c:spPr>
            <a:ln w="19050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triangle"/>
            <c:size val="9"/>
            <c:spPr>
              <a:solidFill>
                <a:schemeClr val="bg1">
                  <a:lumMod val="65000"/>
                </a:schemeClr>
              </a:solidFill>
              <a:ln w="9525">
                <a:solidFill>
                  <a:schemeClr val="bg1">
                    <a:lumMod val="65000"/>
                  </a:schemeClr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Prisoners should 
be released 
on parole</c:v>
                </c:pt>
                <c:pt idx="1">
                  <c:v>Society obligated 
to assist 
prisoners' reentry</c:v>
                </c:pt>
                <c:pt idx="2">
                  <c:v>Should fund 
rehabilitation 
programs</c:v>
                </c:pt>
                <c:pt idx="3">
                  <c:v>Should fund 
prisons to hold prisoners longer</c:v>
                </c:pt>
                <c:pt idx="4">
                  <c:v>Entire prison 
sentence should be served in prison</c:v>
                </c:pt>
                <c:pt idx="5">
                  <c:v>Community 
safety is 
highest priority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5.7000000000000002E-2</c:v>
                </c:pt>
                <c:pt idx="1">
                  <c:v>0.248</c:v>
                </c:pt>
                <c:pt idx="2">
                  <c:v>0.40300000000000002</c:v>
                </c:pt>
                <c:pt idx="3">
                  <c:v>0.70299999999999996</c:v>
                </c:pt>
                <c:pt idx="4">
                  <c:v>0.90800000000000003</c:v>
                </c:pt>
                <c:pt idx="5">
                  <c:v>0.96199999999999997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7824032"/>
        <c:axId val="327828736"/>
      </c:lineChart>
      <c:catAx>
        <c:axId val="327824032"/>
        <c:scaling>
          <c:orientation val="minMax"/>
        </c:scaling>
        <c:delete val="0"/>
        <c:axPos val="b"/>
        <c:numFmt formatCode="General" sourceLinked="1"/>
        <c:majorTickMark val="none"/>
        <c:minorTickMark val="cross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defRPr>
            </a:pPr>
            <a:endParaRPr lang="en-US"/>
          </a:p>
        </c:txPr>
        <c:crossAx val="327828736"/>
        <c:crosses val="autoZero"/>
        <c:auto val="1"/>
        <c:lblAlgn val="ctr"/>
        <c:lblOffset val="100"/>
        <c:noMultiLvlLbl val="0"/>
      </c:catAx>
      <c:valAx>
        <c:axId val="32782873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pPr>
                <a:r>
                  <a:rPr lang="en-AU" dirty="0" smtClean="0"/>
                  <a:t>Item Probability</a:t>
                </a:r>
                <a:endParaRPr lang="en-AU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defRPr>
            </a:pPr>
            <a:endParaRPr lang="en-US"/>
          </a:p>
        </c:txPr>
        <c:crossAx val="3278240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Arial Unicode MS" panose="020B0604020202020204" pitchFamily="34" charset="-128"/>
          <a:ea typeface="Arial Unicode MS" panose="020B0604020202020204" pitchFamily="34" charset="-128"/>
          <a:cs typeface="Arial Unicode MS" panose="020B0604020202020204" pitchFamily="34" charset="-128"/>
        </a:defRPr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14019171516604E-2"/>
          <c:y val="3.4865357962485806E-2"/>
          <c:w val="0.77547169635710433"/>
          <c:h val="0.7235042717005475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Rehabilitaters
(31.1%)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9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Prisoners should 
be released 
on parole</c:v>
                </c:pt>
                <c:pt idx="1">
                  <c:v>Society obligated 
to assist 
prisoners' reentry</c:v>
                </c:pt>
                <c:pt idx="2">
                  <c:v>Should fund 
rehabilitation 
programs</c:v>
                </c:pt>
                <c:pt idx="3">
                  <c:v>Should fund 
prisons to hold prisoners longer</c:v>
                </c:pt>
                <c:pt idx="4">
                  <c:v>Entire prison 
sentence should be served in prison</c:v>
                </c:pt>
                <c:pt idx="5">
                  <c:v>Community 
safety is 
highest priority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0.73699999999999999</c:v>
                </c:pt>
                <c:pt idx="1">
                  <c:v>0.85899999999999999</c:v>
                </c:pt>
                <c:pt idx="2">
                  <c:v>0.91800000000000004</c:v>
                </c:pt>
                <c:pt idx="3">
                  <c:v>0.36199999999999999</c:v>
                </c:pt>
                <c:pt idx="4">
                  <c:v>9.8000000000000004E-2</c:v>
                </c:pt>
                <c:pt idx="5">
                  <c:v>0.498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Hybrids 
(49.6%)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9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Prisoners should 
be released 
on parole</c:v>
                </c:pt>
                <c:pt idx="1">
                  <c:v>Society obligated 
to assist 
prisoners' reentry</c:v>
                </c:pt>
                <c:pt idx="2">
                  <c:v>Should fund 
rehabilitation 
programs</c:v>
                </c:pt>
                <c:pt idx="3">
                  <c:v>Should fund 
prisons to hold prisoners longer</c:v>
                </c:pt>
                <c:pt idx="4">
                  <c:v>Entire prison 
sentence should be served in prison</c:v>
                </c:pt>
                <c:pt idx="5">
                  <c:v>Community 
safety is 
highest priority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0.46600000000000003</c:v>
                </c:pt>
                <c:pt idx="1">
                  <c:v>0.77400000000000002</c:v>
                </c:pt>
                <c:pt idx="2">
                  <c:v>0.93500000000000005</c:v>
                </c:pt>
                <c:pt idx="3">
                  <c:v>0.86399999999999999</c:v>
                </c:pt>
                <c:pt idx="4">
                  <c:v>0.80300000000000005</c:v>
                </c:pt>
                <c:pt idx="5">
                  <c:v>0.88600000000000001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Punitive-
authoritarian 
(19.3%)</c:v>
                </c:pt>
              </c:strCache>
            </c:strRef>
          </c:tx>
          <c:spPr>
            <a:ln w="19050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triangle"/>
            <c:size val="9"/>
            <c:spPr>
              <a:solidFill>
                <a:schemeClr val="bg1">
                  <a:lumMod val="65000"/>
                </a:schemeClr>
              </a:solidFill>
              <a:ln w="9525">
                <a:solidFill>
                  <a:schemeClr val="bg1">
                    <a:lumMod val="65000"/>
                  </a:schemeClr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Prisoners should 
be released 
on parole</c:v>
                </c:pt>
                <c:pt idx="1">
                  <c:v>Society obligated 
to assist 
prisoners' reentry</c:v>
                </c:pt>
                <c:pt idx="2">
                  <c:v>Should fund 
rehabilitation 
programs</c:v>
                </c:pt>
                <c:pt idx="3">
                  <c:v>Should fund 
prisons to hold prisoners longer</c:v>
                </c:pt>
                <c:pt idx="4">
                  <c:v>Entire prison 
sentence should be served in prison</c:v>
                </c:pt>
                <c:pt idx="5">
                  <c:v>Community 
safety is 
highest priority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5.7000000000000002E-2</c:v>
                </c:pt>
                <c:pt idx="1">
                  <c:v>0.248</c:v>
                </c:pt>
                <c:pt idx="2">
                  <c:v>0.40300000000000002</c:v>
                </c:pt>
                <c:pt idx="3">
                  <c:v>0.70299999999999996</c:v>
                </c:pt>
                <c:pt idx="4">
                  <c:v>0.90800000000000003</c:v>
                </c:pt>
                <c:pt idx="5">
                  <c:v>0.96199999999999997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7827560"/>
        <c:axId val="327829128"/>
      </c:lineChart>
      <c:catAx>
        <c:axId val="327827560"/>
        <c:scaling>
          <c:orientation val="minMax"/>
        </c:scaling>
        <c:delete val="0"/>
        <c:axPos val="b"/>
        <c:numFmt formatCode="General" sourceLinked="1"/>
        <c:majorTickMark val="none"/>
        <c:minorTickMark val="cross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defRPr>
            </a:pPr>
            <a:endParaRPr lang="en-US"/>
          </a:p>
        </c:txPr>
        <c:crossAx val="327829128"/>
        <c:crosses val="autoZero"/>
        <c:auto val="1"/>
        <c:lblAlgn val="ctr"/>
        <c:lblOffset val="100"/>
        <c:noMultiLvlLbl val="0"/>
      </c:catAx>
      <c:valAx>
        <c:axId val="32782912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pPr>
                <a:r>
                  <a:rPr lang="en-AU" dirty="0" smtClean="0"/>
                  <a:t>Item Probability</a:t>
                </a:r>
                <a:endParaRPr lang="en-AU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defRPr>
            </a:pPr>
            <a:endParaRPr lang="en-US"/>
          </a:p>
        </c:txPr>
        <c:crossAx val="3278275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Arial Unicode MS" panose="020B0604020202020204" pitchFamily="34" charset="-128"/>
          <a:ea typeface="Arial Unicode MS" panose="020B0604020202020204" pitchFamily="34" charset="-128"/>
          <a:cs typeface="Arial Unicode MS" panose="020B0604020202020204" pitchFamily="34" charset="-128"/>
        </a:defRPr>
      </a:pPr>
      <a:endParaRPr lang="en-US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3519410397324931"/>
          <c:y val="0.15288607779951821"/>
          <c:w val="0.51956145044976165"/>
          <c:h val="0.73476985699571029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Sheet8!$B$11</c:f>
              <c:strCache>
                <c:ptCount val="1"/>
                <c:pt idx="0">
                  <c:v>2.00 agree parole not TIS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8"/>
            <c:spPr>
              <a:solidFill>
                <a:schemeClr val="accent1"/>
              </a:solidFill>
              <a:ln w="63500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Sheet8!$B$12:$B$14</c:f>
              <c:numCache>
                <c:formatCode>0</c:formatCode>
                <c:ptCount val="3"/>
                <c:pt idx="0">
                  <c:v>89.80263157894737</c:v>
                </c:pt>
                <c:pt idx="1">
                  <c:v>23.588039867109632</c:v>
                </c:pt>
                <c:pt idx="2">
                  <c:v>38.1</c:v>
                </c:pt>
              </c:numCache>
            </c:numRef>
          </c:xVal>
          <c:yVal>
            <c:numRef>
              <c:f>Sheet8!$E$12:$E$14</c:f>
              <c:numCache>
                <c:formatCode>General</c:formatCode>
                <c:ptCount val="3"/>
                <c:pt idx="0">
                  <c:v>2</c:v>
                </c:pt>
                <c:pt idx="1">
                  <c:v>1.5</c:v>
                </c:pt>
                <c:pt idx="2">
                  <c:v>1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Sheet8!$C$11</c:f>
              <c:strCache>
                <c:ptCount val="1"/>
                <c:pt idx="0">
                  <c:v>3.00 Agree TIS not parole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8"/>
            <c:spPr>
              <a:solidFill>
                <a:schemeClr val="bg1">
                  <a:lumMod val="65000"/>
                </a:schemeClr>
              </a:solidFill>
              <a:ln w="63500">
                <a:solidFill>
                  <a:schemeClr val="bg1">
                    <a:lumMod val="65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3049293830514527E-2"/>
                  <c:y val="-4.9262089040198687E-2"/>
                </c:manualLayout>
              </c:layout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Sheet8!$C$12:$C$14</c:f>
              <c:numCache>
                <c:formatCode>0</c:formatCode>
                <c:ptCount val="3"/>
                <c:pt idx="0">
                  <c:v>64.410480349344979</c:v>
                </c:pt>
                <c:pt idx="1">
                  <c:v>50</c:v>
                </c:pt>
                <c:pt idx="2">
                  <c:v>59.2</c:v>
                </c:pt>
              </c:numCache>
            </c:numRef>
          </c:xVal>
          <c:yVal>
            <c:numRef>
              <c:f>Sheet8!$E$12:$E$14</c:f>
              <c:numCache>
                <c:formatCode>General</c:formatCode>
                <c:ptCount val="3"/>
                <c:pt idx="0">
                  <c:v>2</c:v>
                </c:pt>
                <c:pt idx="1">
                  <c:v>1.5</c:v>
                </c:pt>
                <c:pt idx="2">
                  <c:v>1</c:v>
                </c:pt>
              </c:numCache>
            </c:numRef>
          </c:yVal>
          <c:smooth val="0"/>
        </c:ser>
        <c:ser>
          <c:idx val="2"/>
          <c:order val="2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Sheet1!$B$12:$B$18</c:f>
              <c:numCache>
                <c:formatCode>0</c:formatCode>
                <c:ptCount val="5"/>
                <c:pt idx="0">
                  <c:v>53.860294117647058</c:v>
                </c:pt>
                <c:pt idx="1">
                  <c:v>55.210237659963433</c:v>
                </c:pt>
                <c:pt idx="2">
                  <c:v>38.64468864468865</c:v>
                </c:pt>
                <c:pt idx="3">
                  <c:v>64.869888475836433</c:v>
                </c:pt>
                <c:pt idx="4">
                  <c:v>65.321100917431195</c:v>
                </c:pt>
              </c:numCache>
            </c:numRef>
          </c:xVal>
          <c:yVal>
            <c:numRef>
              <c:f>Sheet1!$F$12:$F$16</c:f>
              <c:numCache>
                <c:formatCode>General</c:formatCode>
                <c:ptCount val="5"/>
              </c:numCache>
            </c:numRef>
          </c:yVal>
          <c:smooth val="0"/>
        </c:ser>
        <c:ser>
          <c:idx val="3"/>
          <c:order val="3"/>
          <c:tx>
            <c:strRef>
              <c:f>Sheet8!$D$11</c:f>
              <c:strCache>
                <c:ptCount val="1"/>
                <c:pt idx="0">
                  <c:v>1.00 agree both hypbrid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8"/>
            <c:spPr>
              <a:solidFill>
                <a:schemeClr val="accent2"/>
              </a:solidFill>
              <a:ln w="63500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5960847354521269E-2"/>
                  <c:y val="-4.819620999333999E-2"/>
                </c:manualLayout>
              </c:layout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Sheet8!$D$12:$D$14</c:f>
              <c:numCache>
                <c:formatCode>0</c:formatCode>
                <c:ptCount val="3"/>
                <c:pt idx="0">
                  <c:v>83.333333333333343</c:v>
                </c:pt>
                <c:pt idx="1">
                  <c:v>65</c:v>
                </c:pt>
                <c:pt idx="2">
                  <c:v>52.8</c:v>
                </c:pt>
              </c:numCache>
            </c:numRef>
          </c:xVal>
          <c:yVal>
            <c:numRef>
              <c:f>Sheet8!$E$12:$E$14</c:f>
              <c:numCache>
                <c:formatCode>General</c:formatCode>
                <c:ptCount val="3"/>
                <c:pt idx="0">
                  <c:v>2</c:v>
                </c:pt>
                <c:pt idx="1">
                  <c:v>1.5</c:v>
                </c:pt>
                <c:pt idx="2">
                  <c:v>1</c:v>
                </c:pt>
              </c:numCache>
            </c:numRef>
          </c:yVal>
          <c:smooth val="0"/>
        </c:ser>
        <c:ser>
          <c:idx val="4"/>
          <c:order val="4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bg1"/>
              </a:solidFill>
              <a:ln w="9525">
                <a:solidFill>
                  <a:schemeClr val="bg1"/>
                </a:solidFill>
              </a:ln>
              <a:effectLst/>
            </c:spPr>
          </c:marker>
          <c:xVal>
            <c:numRef>
              <c:f>Sheet8!$B$12:$B$14</c:f>
              <c:numCache>
                <c:formatCode>0</c:formatCode>
                <c:ptCount val="3"/>
                <c:pt idx="0">
                  <c:v>89.80263157894737</c:v>
                </c:pt>
                <c:pt idx="1">
                  <c:v>23.588039867109632</c:v>
                </c:pt>
                <c:pt idx="2">
                  <c:v>38.1</c:v>
                </c:pt>
              </c:numCache>
            </c:numRef>
          </c:xVal>
          <c:yVal>
            <c:numRef>
              <c:f>Sheet8!#REF!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55699424"/>
        <c:axId val="255698640"/>
      </c:scatterChart>
      <c:valAx>
        <c:axId val="255699424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5698640"/>
        <c:crosses val="autoZero"/>
        <c:crossBetween val="midCat"/>
      </c:valAx>
      <c:valAx>
        <c:axId val="255698640"/>
        <c:scaling>
          <c:orientation val="minMax"/>
          <c:max val="2.5"/>
          <c:min val="0.5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255699424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695043554338315"/>
          <c:y val="5.3994886170644525E-2"/>
          <c:w val="0.84976454030202742"/>
          <c:h val="0.694943486348337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Grant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Rehabilitators</c:v>
                </c:pt>
                <c:pt idx="1">
                  <c:v>Hybrids</c:v>
                </c:pt>
                <c:pt idx="2">
                  <c:v>Punishers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61</c:v>
                </c:pt>
                <c:pt idx="1">
                  <c:v>50</c:v>
                </c:pt>
                <c:pt idx="2">
                  <c:v>25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Deny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Rehabilitators</c:v>
                </c:pt>
                <c:pt idx="1">
                  <c:v>Hybrids</c:v>
                </c:pt>
                <c:pt idx="2">
                  <c:v>Punishers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39</c:v>
                </c:pt>
                <c:pt idx="1">
                  <c:v>50</c:v>
                </c:pt>
                <c:pt idx="2">
                  <c:v>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27824424"/>
        <c:axId val="327829520"/>
      </c:barChart>
      <c:catAx>
        <c:axId val="327824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7829520"/>
        <c:crosses val="autoZero"/>
        <c:auto val="1"/>
        <c:lblAlgn val="ctr"/>
        <c:lblOffset val="100"/>
        <c:noMultiLvlLbl val="0"/>
      </c:catAx>
      <c:valAx>
        <c:axId val="327829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AU" sz="2200" dirty="0" smtClean="0"/>
                  <a:t>Percentage of</a:t>
                </a:r>
                <a:r>
                  <a:rPr lang="en-AU" sz="2200" baseline="0" dirty="0" smtClean="0"/>
                  <a:t> each group</a:t>
                </a:r>
                <a:endParaRPr lang="en-AU" sz="2200" dirty="0"/>
              </a:p>
            </c:rich>
          </c:tx>
          <c:layout>
            <c:manualLayout>
              <c:xMode val="edge"/>
              <c:yMode val="edge"/>
              <c:x val="1.3285024154589372E-2"/>
              <c:y val="5.3994886170644518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7824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2712645973601127"/>
          <c:y val="6.5070330091571787E-2"/>
          <c:w val="0.22440621552740689"/>
          <c:h val="9.552716888460516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drawing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drawing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0.06774</cdr:x>
      <cdr:y>0.25053</cdr:y>
    </cdr:from>
    <cdr:to>
      <cdr:x>0.84348</cdr:x>
      <cdr:y>0.25053</cdr:y>
    </cdr:to>
    <cdr:cxnSp macro="">
      <cdr:nvCxnSpPr>
        <cdr:cNvPr id="8" name="Straight Connector 7"/>
        <cdr:cNvCxnSpPr/>
      </cdr:nvCxnSpPr>
      <cdr:spPr>
        <a:xfrm xmlns:a="http://schemas.openxmlformats.org/drawingml/2006/main">
          <a:off x="727841" y="1127782"/>
          <a:ext cx="833470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0.06856</cdr:x>
      <cdr:y>0.53966</cdr:y>
    </cdr:from>
    <cdr:to>
      <cdr:x>0.8443</cdr:x>
      <cdr:y>0.53966</cdr:y>
    </cdr:to>
    <cdr:cxnSp macro="">
      <cdr:nvCxnSpPr>
        <cdr:cNvPr id="9" name="Straight Connector 8"/>
        <cdr:cNvCxnSpPr/>
      </cdr:nvCxnSpPr>
      <cdr:spPr>
        <a:xfrm xmlns:a="http://schemas.openxmlformats.org/drawingml/2006/main">
          <a:off x="736600" y="2429313"/>
          <a:ext cx="833470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0.46841</cdr:x>
      <cdr:y>0.78053</cdr:y>
    </cdr:from>
    <cdr:to>
      <cdr:x>0.85481</cdr:x>
      <cdr:y>0.95564</cdr:y>
    </cdr:to>
    <cdr:sp macro="" textlink="">
      <cdr:nvSpPr>
        <cdr:cNvPr id="10" name="Rectangle 9"/>
        <cdr:cNvSpPr/>
      </cdr:nvSpPr>
      <cdr:spPr>
        <a:xfrm xmlns:a="http://schemas.openxmlformats.org/drawingml/2006/main">
          <a:off x="5032703" y="3513630"/>
          <a:ext cx="4151586" cy="788276"/>
        </a:xfrm>
        <a:prstGeom xmlns:a="http://schemas.openxmlformats.org/drawingml/2006/main" prst="rect">
          <a:avLst/>
        </a:prstGeom>
        <a:solidFill xmlns:a="http://schemas.openxmlformats.org/drawingml/2006/main">
          <a:srgbClr val="CC4132">
            <a:alpha val="23137"/>
          </a:srgb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A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0.06774</cdr:x>
      <cdr:y>0.25053</cdr:y>
    </cdr:from>
    <cdr:to>
      <cdr:x>0.84348</cdr:x>
      <cdr:y>0.25053</cdr:y>
    </cdr:to>
    <cdr:cxnSp macro="">
      <cdr:nvCxnSpPr>
        <cdr:cNvPr id="8" name="Straight Connector 7"/>
        <cdr:cNvCxnSpPr/>
      </cdr:nvCxnSpPr>
      <cdr:spPr>
        <a:xfrm xmlns:a="http://schemas.openxmlformats.org/drawingml/2006/main">
          <a:off x="727841" y="1127782"/>
          <a:ext cx="833470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0.06856</cdr:x>
      <cdr:y>0.53966</cdr:y>
    </cdr:from>
    <cdr:to>
      <cdr:x>0.8443</cdr:x>
      <cdr:y>0.53966</cdr:y>
    </cdr:to>
    <cdr:cxnSp macro="">
      <cdr:nvCxnSpPr>
        <cdr:cNvPr id="9" name="Straight Connector 8"/>
        <cdr:cNvCxnSpPr/>
      </cdr:nvCxnSpPr>
      <cdr:spPr>
        <a:xfrm xmlns:a="http://schemas.openxmlformats.org/drawingml/2006/main">
          <a:off x="736600" y="2429313"/>
          <a:ext cx="833470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0.46841</cdr:x>
      <cdr:y>0.78053</cdr:y>
    </cdr:from>
    <cdr:to>
      <cdr:x>0.85481</cdr:x>
      <cdr:y>0.95564</cdr:y>
    </cdr:to>
    <cdr:sp macro="" textlink="">
      <cdr:nvSpPr>
        <cdr:cNvPr id="10" name="Rectangle 9"/>
        <cdr:cNvSpPr/>
      </cdr:nvSpPr>
      <cdr:spPr>
        <a:xfrm xmlns:a="http://schemas.openxmlformats.org/drawingml/2006/main">
          <a:off x="5032703" y="3513630"/>
          <a:ext cx="4151586" cy="788276"/>
        </a:xfrm>
        <a:prstGeom xmlns:a="http://schemas.openxmlformats.org/drawingml/2006/main" prst="rect">
          <a:avLst/>
        </a:prstGeom>
        <a:solidFill xmlns:a="http://schemas.openxmlformats.org/drawingml/2006/main">
          <a:srgbClr val="CC4132">
            <a:alpha val="23137"/>
          </a:srgb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AU" dirty="0"/>
        </a:p>
      </cdr:txBody>
    </cdr:sp>
  </cdr:relSizeAnchor>
  <cdr:relSizeAnchor xmlns:cdr="http://schemas.openxmlformats.org/drawingml/2006/chartDrawing">
    <cdr:from>
      <cdr:x>0.82663</cdr:x>
      <cdr:y>0.37199</cdr:y>
    </cdr:from>
    <cdr:to>
      <cdr:x>0.99386</cdr:x>
      <cdr:y>0.53422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8881431" y="1674564"/>
          <a:ext cx="1796802" cy="730288"/>
        </a:xfrm>
        <a:prstGeom xmlns:a="http://schemas.openxmlformats.org/drawingml/2006/main" prst="rect">
          <a:avLst/>
        </a:prstGeom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0.06774</cdr:x>
      <cdr:y>0.25053</cdr:y>
    </cdr:from>
    <cdr:to>
      <cdr:x>0.84348</cdr:x>
      <cdr:y>0.25053</cdr:y>
    </cdr:to>
    <cdr:cxnSp macro="">
      <cdr:nvCxnSpPr>
        <cdr:cNvPr id="8" name="Straight Connector 7"/>
        <cdr:cNvCxnSpPr/>
      </cdr:nvCxnSpPr>
      <cdr:spPr>
        <a:xfrm xmlns:a="http://schemas.openxmlformats.org/drawingml/2006/main">
          <a:off x="727841" y="1127782"/>
          <a:ext cx="833470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0.06856</cdr:x>
      <cdr:y>0.53966</cdr:y>
    </cdr:from>
    <cdr:to>
      <cdr:x>0.8443</cdr:x>
      <cdr:y>0.53966</cdr:y>
    </cdr:to>
    <cdr:cxnSp macro="">
      <cdr:nvCxnSpPr>
        <cdr:cNvPr id="9" name="Straight Connector 8"/>
        <cdr:cNvCxnSpPr/>
      </cdr:nvCxnSpPr>
      <cdr:spPr>
        <a:xfrm xmlns:a="http://schemas.openxmlformats.org/drawingml/2006/main">
          <a:off x="736600" y="2429313"/>
          <a:ext cx="833470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0.46841</cdr:x>
      <cdr:y>0.78053</cdr:y>
    </cdr:from>
    <cdr:to>
      <cdr:x>0.85481</cdr:x>
      <cdr:y>0.95564</cdr:y>
    </cdr:to>
    <cdr:sp macro="" textlink="">
      <cdr:nvSpPr>
        <cdr:cNvPr id="10" name="Rectangle 9"/>
        <cdr:cNvSpPr/>
      </cdr:nvSpPr>
      <cdr:spPr>
        <a:xfrm xmlns:a="http://schemas.openxmlformats.org/drawingml/2006/main">
          <a:off x="5032703" y="3513630"/>
          <a:ext cx="4151586" cy="788276"/>
        </a:xfrm>
        <a:prstGeom xmlns:a="http://schemas.openxmlformats.org/drawingml/2006/main" prst="rect">
          <a:avLst/>
        </a:prstGeom>
        <a:solidFill xmlns:a="http://schemas.openxmlformats.org/drawingml/2006/main">
          <a:srgbClr val="CC4132">
            <a:alpha val="23137"/>
          </a:srgb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AU" dirty="0"/>
        </a:p>
      </cdr:txBody>
    </cdr:sp>
  </cdr:relSizeAnchor>
  <cdr:relSizeAnchor xmlns:cdr="http://schemas.openxmlformats.org/drawingml/2006/chartDrawing">
    <cdr:from>
      <cdr:x>0.82663</cdr:x>
      <cdr:y>0.37199</cdr:y>
    </cdr:from>
    <cdr:to>
      <cdr:x>0.99386</cdr:x>
      <cdr:y>0.53422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8881431" y="1674564"/>
          <a:ext cx="1796802" cy="730288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0.83326</cdr:x>
      <cdr:y>0</cdr:y>
    </cdr:from>
    <cdr:to>
      <cdr:x>0.96992</cdr:x>
      <cdr:y>0.17288</cdr:y>
    </cdr:to>
    <cdr:pic>
      <cdr:nvPicPr>
        <cdr:cNvPr id="7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/>
        <a:stretch xmlns:a="http://schemas.openxmlformats.org/drawingml/2006/main">
          <a:fillRect/>
        </a:stretch>
      </cdr:blipFill>
      <cdr:spPr>
        <a:xfrm xmlns:a="http://schemas.openxmlformats.org/drawingml/2006/main">
          <a:off x="8952725" y="0"/>
          <a:ext cx="1468314" cy="778246"/>
        </a:xfrm>
        <a:prstGeom xmlns:a="http://schemas.openxmlformats.org/drawingml/2006/main" prst="rect">
          <a:avLst/>
        </a:prstGeom>
      </cdr:spPr>
    </cdr:pic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0.06774</cdr:x>
      <cdr:y>0.25053</cdr:y>
    </cdr:from>
    <cdr:to>
      <cdr:x>0.84348</cdr:x>
      <cdr:y>0.25053</cdr:y>
    </cdr:to>
    <cdr:cxnSp macro="">
      <cdr:nvCxnSpPr>
        <cdr:cNvPr id="8" name="Straight Connector 7"/>
        <cdr:cNvCxnSpPr/>
      </cdr:nvCxnSpPr>
      <cdr:spPr>
        <a:xfrm xmlns:a="http://schemas.openxmlformats.org/drawingml/2006/main">
          <a:off x="727841" y="1127782"/>
          <a:ext cx="833470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0.06856</cdr:x>
      <cdr:y>0.53966</cdr:y>
    </cdr:from>
    <cdr:to>
      <cdr:x>0.8443</cdr:x>
      <cdr:y>0.53966</cdr:y>
    </cdr:to>
    <cdr:cxnSp macro="">
      <cdr:nvCxnSpPr>
        <cdr:cNvPr id="9" name="Straight Connector 8"/>
        <cdr:cNvCxnSpPr/>
      </cdr:nvCxnSpPr>
      <cdr:spPr>
        <a:xfrm xmlns:a="http://schemas.openxmlformats.org/drawingml/2006/main">
          <a:off x="736600" y="2429313"/>
          <a:ext cx="833470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0.46841</cdr:x>
      <cdr:y>0.78053</cdr:y>
    </cdr:from>
    <cdr:to>
      <cdr:x>0.85481</cdr:x>
      <cdr:y>0.95564</cdr:y>
    </cdr:to>
    <cdr:sp macro="" textlink="">
      <cdr:nvSpPr>
        <cdr:cNvPr id="10" name="Rectangle 9"/>
        <cdr:cNvSpPr/>
      </cdr:nvSpPr>
      <cdr:spPr>
        <a:xfrm xmlns:a="http://schemas.openxmlformats.org/drawingml/2006/main">
          <a:off x="5032703" y="3513630"/>
          <a:ext cx="4151586" cy="788276"/>
        </a:xfrm>
        <a:prstGeom xmlns:a="http://schemas.openxmlformats.org/drawingml/2006/main" prst="rect">
          <a:avLst/>
        </a:prstGeom>
        <a:solidFill xmlns:a="http://schemas.openxmlformats.org/drawingml/2006/main">
          <a:srgbClr val="CC4132">
            <a:alpha val="23137"/>
          </a:srgb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AU" dirty="0"/>
        </a:p>
      </cdr:txBody>
    </cdr:sp>
  </cdr:relSizeAnchor>
  <cdr:relSizeAnchor xmlns:cdr="http://schemas.openxmlformats.org/drawingml/2006/chartDrawing">
    <cdr:from>
      <cdr:x>0.82663</cdr:x>
      <cdr:y>0.37199</cdr:y>
    </cdr:from>
    <cdr:to>
      <cdr:x>0.99386</cdr:x>
      <cdr:y>0.53422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8881431" y="1674564"/>
          <a:ext cx="1796802" cy="730288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0.83326</cdr:x>
      <cdr:y>0</cdr:y>
    </cdr:from>
    <cdr:to>
      <cdr:x>0.96992</cdr:x>
      <cdr:y>0.17288</cdr:y>
    </cdr:to>
    <cdr:pic>
      <cdr:nvPicPr>
        <cdr:cNvPr id="7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/>
        <a:stretch xmlns:a="http://schemas.openxmlformats.org/drawingml/2006/main">
          <a:fillRect/>
        </a:stretch>
      </cdr:blipFill>
      <cdr:spPr>
        <a:xfrm xmlns:a="http://schemas.openxmlformats.org/drawingml/2006/main">
          <a:off x="8952725" y="0"/>
          <a:ext cx="1468314" cy="77824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0.83323</cdr:x>
      <cdr:y>0.1953</cdr:y>
    </cdr:from>
    <cdr:to>
      <cdr:x>0.96172</cdr:x>
      <cdr:y>0.36043</cdr:y>
    </cdr:to>
    <cdr:pic>
      <cdr:nvPicPr>
        <cdr:cNvPr id="11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3"/>
        <a:stretch xmlns:a="http://schemas.openxmlformats.org/drawingml/2006/main">
          <a:fillRect/>
        </a:stretch>
      </cdr:blipFill>
      <cdr:spPr>
        <a:xfrm xmlns:a="http://schemas.openxmlformats.org/drawingml/2006/main">
          <a:off x="8952428" y="879177"/>
          <a:ext cx="1380476" cy="743333"/>
        </a:xfrm>
        <a:prstGeom xmlns:a="http://schemas.openxmlformats.org/drawingml/2006/main" prst="rect">
          <a:avLst/>
        </a:prstGeom>
      </cdr:spPr>
    </cdr:pic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0.03236</cdr:x>
      <cdr:y>0.19648</cdr:y>
    </cdr:from>
    <cdr:to>
      <cdr:x>0.28479</cdr:x>
      <cdr:y>0.26872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8600" y="849630"/>
          <a:ext cx="1783080" cy="3124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AU" sz="1100" dirty="0"/>
        </a:p>
      </cdr:txBody>
    </cdr:sp>
  </cdr:relSizeAnchor>
  <cdr:relSizeAnchor xmlns:cdr="http://schemas.openxmlformats.org/drawingml/2006/chartDrawing">
    <cdr:from>
      <cdr:x>0.04943</cdr:x>
      <cdr:y>0.41665</cdr:y>
    </cdr:from>
    <cdr:to>
      <cdr:x>0.47697</cdr:x>
      <cdr:y>0.54176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459865" y="1831965"/>
          <a:ext cx="3977189" cy="5501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AU" sz="2000" b="1" u="sng" dirty="0" smtClean="0"/>
            <a:t>Fear</a:t>
          </a:r>
        </a:p>
        <a:p xmlns:a="http://schemas.openxmlformats.org/drawingml/2006/main">
          <a:r>
            <a:rPr lang="en-AU" sz="2000" dirty="0" smtClean="0"/>
            <a:t>‘I </a:t>
          </a:r>
          <a:r>
            <a:rPr lang="en-AU" sz="2000" dirty="0"/>
            <a:t>fear victimisation</a:t>
          </a:r>
          <a:r>
            <a:rPr lang="en-AU" sz="2000" baseline="0" dirty="0"/>
            <a:t> by a </a:t>
          </a:r>
          <a:r>
            <a:rPr lang="en-AU" sz="2000" baseline="0" dirty="0" smtClean="0"/>
            <a:t>parolee’</a:t>
          </a:r>
          <a:r>
            <a:rPr lang="en-AU" sz="2000" dirty="0" smtClean="0"/>
            <a:t>.</a:t>
          </a:r>
          <a:endParaRPr lang="en-AU" sz="2000" dirty="0"/>
        </a:p>
      </cdr:txBody>
    </cdr:sp>
  </cdr:relSizeAnchor>
  <cdr:relSizeAnchor xmlns:cdr="http://schemas.openxmlformats.org/drawingml/2006/chartDrawing">
    <cdr:from>
      <cdr:x>0.04943</cdr:x>
      <cdr:y>0.23049</cdr:y>
    </cdr:from>
    <cdr:to>
      <cdr:x>0.47697</cdr:x>
      <cdr:y>0.35559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459866" y="1013452"/>
          <a:ext cx="3977188" cy="550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AU" sz="2000" b="1" u="sng" dirty="0" smtClean="0"/>
            <a:t>Redeemability</a:t>
          </a:r>
        </a:p>
        <a:p xmlns:a="http://schemas.openxmlformats.org/drawingml/2006/main">
          <a:r>
            <a:rPr lang="en-AU" sz="2000" dirty="0" smtClean="0"/>
            <a:t>‘Most </a:t>
          </a:r>
          <a:r>
            <a:rPr lang="en-AU" sz="2000" dirty="0"/>
            <a:t>offenders can </a:t>
          </a:r>
          <a:r>
            <a:rPr lang="en-AU" sz="2000" dirty="0" smtClean="0"/>
            <a:t>desist’.</a:t>
          </a:r>
          <a:endParaRPr lang="en-AU" sz="2000" dirty="0"/>
        </a:p>
      </cdr:txBody>
    </cdr:sp>
  </cdr:relSizeAnchor>
  <cdr:relSizeAnchor xmlns:cdr="http://schemas.openxmlformats.org/drawingml/2006/chartDrawing">
    <cdr:from>
      <cdr:x>0.04944</cdr:x>
      <cdr:y>0.61931</cdr:y>
    </cdr:from>
    <cdr:to>
      <cdr:x>0.45921</cdr:x>
      <cdr:y>0.79592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459916" y="2723082"/>
          <a:ext cx="3811837" cy="7765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AU" sz="2000" b="1" u="sng" dirty="0" smtClean="0"/>
            <a:t>Blameworthiness</a:t>
          </a:r>
        </a:p>
        <a:p xmlns:a="http://schemas.openxmlformats.org/drawingml/2006/main">
          <a:r>
            <a:rPr lang="en-AU" sz="2000" dirty="0" smtClean="0"/>
            <a:t>‘Crime</a:t>
          </a:r>
          <a:r>
            <a:rPr lang="en-AU" sz="2000" baseline="0" dirty="0" smtClean="0"/>
            <a:t> </a:t>
          </a:r>
          <a:r>
            <a:rPr lang="en-AU" sz="2000" baseline="0" dirty="0"/>
            <a:t>is a </a:t>
          </a:r>
          <a:r>
            <a:rPr lang="en-AU" sz="2000" baseline="0" dirty="0" smtClean="0"/>
            <a:t>choice, circumstances </a:t>
          </a:r>
          <a:r>
            <a:rPr lang="en-AU" sz="2000" baseline="0" dirty="0"/>
            <a:t>not to </a:t>
          </a:r>
          <a:r>
            <a:rPr lang="en-AU" sz="2000" baseline="0" dirty="0" smtClean="0"/>
            <a:t>blame’</a:t>
          </a:r>
          <a:r>
            <a:rPr lang="en-AU" sz="1400" dirty="0" smtClean="0"/>
            <a:t>.</a:t>
          </a:r>
          <a:endParaRPr lang="en-AU" sz="1400" dirty="0"/>
        </a:p>
      </cdr:txBody>
    </cdr:sp>
  </cdr:relSizeAnchor>
  <cdr:relSizeAnchor xmlns:cdr="http://schemas.openxmlformats.org/drawingml/2006/chartDrawing">
    <cdr:from>
      <cdr:x>0.02292</cdr:x>
      <cdr:y>0.1489</cdr:y>
    </cdr:from>
    <cdr:to>
      <cdr:x>0.49002</cdr:x>
      <cdr:y>0.19297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61925" y="952500"/>
          <a:ext cx="3299460" cy="2819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AU" sz="11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056228-5D8A-46C6-B958-958EC87DFB40}" type="datetimeFigureOut">
              <a:rPr lang="en-AU" smtClean="0"/>
              <a:t>15/02/2017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1AD506-B7C1-4687-A036-8750192DC44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138265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00F925-1ACB-4625-9CC0-59194BDA38F2}" type="datetimeFigureOut">
              <a:rPr lang="en-AU" smtClean="0"/>
              <a:t>15/02/2017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0C534-F046-4DFB-9375-F594ACE20B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0006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C0C534-F046-4DFB-9375-F594ACE20B1C}" type="slidenum">
              <a:rPr lang="en-AU" smtClean="0"/>
              <a:t>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252767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C0C534-F046-4DFB-9375-F594ACE20B1C}" type="slidenum">
              <a:rPr lang="en-AU" smtClean="0"/>
              <a:t>11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433544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C0C534-F046-4DFB-9375-F594ACE20B1C}" type="slidenum">
              <a:rPr lang="en-AU" smtClean="0"/>
              <a:t>12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519920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C0C534-F046-4DFB-9375-F594ACE20B1C}" type="slidenum">
              <a:rPr lang="en-AU" smtClean="0"/>
              <a:t>13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000681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C0C534-F046-4DFB-9375-F594ACE20B1C}" type="slidenum">
              <a:rPr lang="en-AU" smtClean="0"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451408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C0C534-F046-4DFB-9375-F594ACE20B1C}" type="slidenum">
              <a:rPr lang="en-AU" smtClean="0"/>
              <a:t>15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650348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C0C534-F046-4DFB-9375-F594ACE20B1C}" type="slidenum">
              <a:rPr lang="en-AU" smtClean="0"/>
              <a:t>20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842114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C0C534-F046-4DFB-9375-F594ACE20B1C}" type="slidenum">
              <a:rPr lang="en-AU" smtClean="0"/>
              <a:t>21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214063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C0C534-F046-4DFB-9375-F594ACE20B1C}" type="slidenum">
              <a:rPr lang="en-AU" smtClean="0"/>
              <a:t>22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966566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C0C534-F046-4DFB-9375-F594ACE20B1C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34886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C9A04E-2B1B-41E7-B55B-71A8F6D40F7A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241159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C0C534-F046-4DFB-9375-F594ACE20B1C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226886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C0C534-F046-4DFB-9375-F594ACE20B1C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095140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C0C534-F046-4DFB-9375-F594ACE20B1C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22427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C0C534-F046-4DFB-9375-F594ACE20B1C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400443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C0C534-F046-4DFB-9375-F594ACE20B1C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331875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C0C534-F046-4DFB-9375-F594ACE20B1C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88646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746A4-11D6-4ADD-AEC1-6E049F090EBE}" type="datetimeFigureOut">
              <a:rPr lang="en-AU" smtClean="0"/>
              <a:t>15/02/2017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AD1E2-D113-4E03-B120-E5F7A57EAAA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28373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746A4-11D6-4ADD-AEC1-6E049F090EBE}" type="datetimeFigureOut">
              <a:rPr lang="en-AU" smtClean="0"/>
              <a:t>15/02/2017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AD1E2-D113-4E03-B120-E5F7A57EAAA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60813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746A4-11D6-4ADD-AEC1-6E049F090EBE}" type="datetimeFigureOut">
              <a:rPr lang="en-AU" smtClean="0"/>
              <a:t>15/02/2017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AD1E2-D113-4E03-B120-E5F7A57EAAA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20307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746A4-11D6-4ADD-AEC1-6E049F090EBE}" type="datetimeFigureOut">
              <a:rPr lang="en-AU" smtClean="0"/>
              <a:t>15/02/2017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AD1E2-D113-4E03-B120-E5F7A57EAAA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21575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746A4-11D6-4ADD-AEC1-6E049F090EBE}" type="datetimeFigureOut">
              <a:rPr lang="en-AU" smtClean="0"/>
              <a:t>15/02/2017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AD1E2-D113-4E03-B120-E5F7A57EAAA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62713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746A4-11D6-4ADD-AEC1-6E049F090EBE}" type="datetimeFigureOut">
              <a:rPr lang="en-AU" smtClean="0"/>
              <a:t>15/02/2017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AD1E2-D113-4E03-B120-E5F7A57EAAA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59108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746A4-11D6-4ADD-AEC1-6E049F090EBE}" type="datetimeFigureOut">
              <a:rPr lang="en-AU" smtClean="0"/>
              <a:t>15/02/2017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AD1E2-D113-4E03-B120-E5F7A57EAAA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72128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746A4-11D6-4ADD-AEC1-6E049F090EBE}" type="datetimeFigureOut">
              <a:rPr lang="en-AU" smtClean="0"/>
              <a:t>15/02/2017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AD1E2-D113-4E03-B120-E5F7A57EAAA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4577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746A4-11D6-4ADD-AEC1-6E049F090EBE}" type="datetimeFigureOut">
              <a:rPr lang="en-AU" smtClean="0"/>
              <a:t>15/02/2017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AD1E2-D113-4E03-B120-E5F7A57EAAA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37758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746A4-11D6-4ADD-AEC1-6E049F090EBE}" type="datetimeFigureOut">
              <a:rPr lang="en-AU" smtClean="0"/>
              <a:t>15/02/2017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AD1E2-D113-4E03-B120-E5F7A57EAAA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58207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746A4-11D6-4ADD-AEC1-6E049F090EBE}" type="datetimeFigureOut">
              <a:rPr lang="en-AU" smtClean="0"/>
              <a:t>15/02/2017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AD1E2-D113-4E03-B120-E5F7A57EAAA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14090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746A4-11D6-4ADD-AEC1-6E049F090EBE}" type="datetimeFigureOut">
              <a:rPr lang="en-AU" smtClean="0"/>
              <a:t>15/02/2017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AD1E2-D113-4E03-B120-E5F7A57EAAA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68679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26064"/>
            <a:ext cx="10536621" cy="1097839"/>
          </a:xfrm>
          <a:noFill/>
          <a:ln>
            <a:noFill/>
          </a:ln>
          <a:effectLst/>
        </p:spPr>
        <p:txBody>
          <a:bodyPr>
            <a:normAutofit/>
          </a:bodyPr>
          <a:lstStyle/>
          <a:p>
            <a:pPr algn="l"/>
            <a:r>
              <a:rPr lang="en-AU" sz="4800" b="1" dirty="0"/>
              <a:t>Australian public opinion </a:t>
            </a:r>
            <a:r>
              <a:rPr lang="en-AU" sz="4800" b="1" dirty="0" smtClean="0"/>
              <a:t>&amp; parole</a:t>
            </a:r>
            <a:endParaRPr lang="en-AU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AU" dirty="0" smtClean="0"/>
              <a:t>Robin Fitzgerald, UQ; Lorana Bartels, UC; Arie Freiberg AM, Monash; Adrian Cherney, UQ; Shannon Buglar, UQ</a:t>
            </a:r>
            <a:endParaRPr lang="en-AU" dirty="0"/>
          </a:p>
        </p:txBody>
      </p:sp>
      <p:pic>
        <p:nvPicPr>
          <p:cNvPr id="5" name="Picture 2" descr="2013_CMY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3855" y="5609558"/>
            <a:ext cx="1021637" cy="78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Content Placeholder 3" descr="Image result for monash university law logo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9760" y="5516232"/>
            <a:ext cx="3682837" cy="866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33751" y="5640816"/>
            <a:ext cx="1614433" cy="750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22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600" b="1" dirty="0"/>
              <a:t>Three unique orientations towards </a:t>
            </a:r>
            <a:r>
              <a:rPr lang="en-AU" sz="3600" b="1" dirty="0" smtClean="0"/>
              <a:t>correctional goals</a:t>
            </a:r>
            <a:endParaRPr lang="en-AU" sz="3600" b="1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5089283"/>
              </p:ext>
            </p:extLst>
          </p:nvPr>
        </p:nvGraphicFramePr>
        <p:xfrm>
          <a:off x="838200" y="1825625"/>
          <a:ext cx="10744200" cy="45016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angle 8"/>
          <p:cNvSpPr/>
          <p:nvPr/>
        </p:nvSpPr>
        <p:spPr>
          <a:xfrm>
            <a:off x="1587062" y="5339255"/>
            <a:ext cx="4151586" cy="788276"/>
          </a:xfrm>
          <a:prstGeom prst="rect">
            <a:avLst/>
          </a:prstGeom>
          <a:solidFill>
            <a:srgbClr val="5B9BD5">
              <a:alpha val="2313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9185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600" b="1" dirty="0"/>
              <a:t>Three unique orientations towards correctional goals</a:t>
            </a:r>
            <a:endParaRPr lang="en-AU" sz="36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710314"/>
              </p:ext>
            </p:extLst>
          </p:nvPr>
        </p:nvGraphicFramePr>
        <p:xfrm>
          <a:off x="838200" y="1825625"/>
          <a:ext cx="10744200" cy="45016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angle 8"/>
          <p:cNvSpPr/>
          <p:nvPr/>
        </p:nvSpPr>
        <p:spPr>
          <a:xfrm>
            <a:off x="1587062" y="5339255"/>
            <a:ext cx="4151586" cy="788276"/>
          </a:xfrm>
          <a:prstGeom prst="rect">
            <a:avLst/>
          </a:prstGeom>
          <a:solidFill>
            <a:srgbClr val="5B9BD5">
              <a:alpha val="2313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0867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600" b="1" dirty="0"/>
              <a:t>Three unique orientations towards correctional goals</a:t>
            </a:r>
            <a:endParaRPr lang="en-AU" sz="36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2127738"/>
              </p:ext>
            </p:extLst>
          </p:nvPr>
        </p:nvGraphicFramePr>
        <p:xfrm>
          <a:off x="838200" y="1825625"/>
          <a:ext cx="10744200" cy="45016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angle 8"/>
          <p:cNvSpPr/>
          <p:nvPr/>
        </p:nvSpPr>
        <p:spPr>
          <a:xfrm>
            <a:off x="1587062" y="5339255"/>
            <a:ext cx="4151586" cy="788276"/>
          </a:xfrm>
          <a:prstGeom prst="rect">
            <a:avLst/>
          </a:prstGeom>
          <a:solidFill>
            <a:srgbClr val="5B9BD5">
              <a:alpha val="2313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17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600" b="1" dirty="0"/>
              <a:t>Three unique orientations towards correctional goals</a:t>
            </a:r>
            <a:endParaRPr lang="en-AU" sz="36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139869"/>
              </p:ext>
            </p:extLst>
          </p:nvPr>
        </p:nvGraphicFramePr>
        <p:xfrm>
          <a:off x="838200" y="1825625"/>
          <a:ext cx="10744200" cy="45016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angle 8"/>
          <p:cNvSpPr/>
          <p:nvPr/>
        </p:nvSpPr>
        <p:spPr>
          <a:xfrm>
            <a:off x="1587062" y="5339255"/>
            <a:ext cx="4151586" cy="788276"/>
          </a:xfrm>
          <a:prstGeom prst="rect">
            <a:avLst/>
          </a:prstGeom>
          <a:solidFill>
            <a:srgbClr val="5B9BD5">
              <a:alpha val="2313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2303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4033607"/>
              </p:ext>
            </p:extLst>
          </p:nvPr>
        </p:nvGraphicFramePr>
        <p:xfrm>
          <a:off x="829057" y="1292749"/>
          <a:ext cx="9302495" cy="4396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07301" y="1483965"/>
            <a:ext cx="96819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% agreement with statements for each of the 3 classes</a:t>
            </a:r>
            <a:endParaRPr lang="en-A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901952" y="6083808"/>
            <a:ext cx="9009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/>
              <a:t>                           Rehabilitator                                 Hybrid                                   Punisher</a:t>
            </a:r>
            <a:endParaRPr lang="en-AU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95739" y="6042888"/>
            <a:ext cx="396608" cy="39660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48260" y="6083808"/>
            <a:ext cx="420124" cy="36010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838370" y="6083808"/>
            <a:ext cx="371854" cy="35568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26722" y="348959"/>
            <a:ext cx="96819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b="1" dirty="0" smtClean="0"/>
              <a:t>What do members of each group believe?</a:t>
            </a:r>
            <a:endParaRPr lang="en-AU" sz="3600" b="1" dirty="0"/>
          </a:p>
        </p:txBody>
      </p:sp>
    </p:spTree>
    <p:extLst>
      <p:ext uri="{BB962C8B-B14F-4D97-AF65-F5344CB8AC3E}">
        <p14:creationId xmlns:p14="http://schemas.microsoft.com/office/powerpoint/2010/main" val="318195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b="1" dirty="0" smtClean="0"/>
              <a:t>% grant and deny (interview sample, n=30)</a:t>
            </a:r>
            <a:endParaRPr lang="en-AU" sz="4000" b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140051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2216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b="1" dirty="0" smtClean="0"/>
              <a:t>Rehabilitators</a:t>
            </a:r>
            <a:r>
              <a:rPr lang="en-AU" sz="4000" dirty="0" smtClean="0"/>
              <a:t> </a:t>
            </a:r>
            <a:r>
              <a:rPr lang="en-AU" sz="4000" dirty="0"/>
              <a:t>– </a:t>
            </a:r>
            <a:r>
              <a:rPr lang="en-AU" sz="4000" dirty="0" smtClean="0"/>
              <a:t>Situation rather than choice</a:t>
            </a:r>
            <a:endParaRPr lang="en-AU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AU" sz="2600" dirty="0" smtClean="0"/>
              <a:t>I would </a:t>
            </a:r>
            <a:r>
              <a:rPr lang="en-AU" sz="2600" dirty="0"/>
              <a:t>grant him parole </a:t>
            </a:r>
            <a:r>
              <a:rPr lang="en-AU" sz="2600" dirty="0" smtClean="0"/>
              <a:t>… </a:t>
            </a:r>
            <a:r>
              <a:rPr lang="en-AU" sz="2600" dirty="0"/>
              <a:t>when you look at his circumstances of what led him to hold up the store in the first place, his ethnicity, economic status, et cetera there would have been </a:t>
            </a:r>
            <a:r>
              <a:rPr lang="en-AU" sz="2600" dirty="0" smtClean="0"/>
              <a:t>– </a:t>
            </a:r>
            <a:r>
              <a:rPr lang="en-AU" sz="2600" b="1" dirty="0" smtClean="0"/>
              <a:t>this guy </a:t>
            </a:r>
            <a:r>
              <a:rPr lang="en-AU" sz="2600" b="1" dirty="0"/>
              <a:t>needed a rehab program not jail in my opinion anyway</a:t>
            </a:r>
            <a:r>
              <a:rPr lang="en-AU" sz="2600" dirty="0"/>
              <a:t>.</a:t>
            </a:r>
          </a:p>
          <a:p>
            <a:pPr lvl="3"/>
            <a:endParaRPr lang="en-AU" dirty="0"/>
          </a:p>
          <a:p>
            <a:pPr marL="0" indent="0" algn="r">
              <a:buNone/>
            </a:pPr>
            <a:r>
              <a:rPr lang="en-AU" sz="2200" b="1" dirty="0"/>
              <a:t>Respondent </a:t>
            </a:r>
            <a:r>
              <a:rPr lang="en-AU" sz="2200" b="1" dirty="0" smtClean="0"/>
              <a:t>694: </a:t>
            </a:r>
            <a:r>
              <a:rPr lang="en-AU" sz="2200" dirty="0" smtClean="0"/>
              <a:t>Female, </a:t>
            </a:r>
            <a:r>
              <a:rPr lang="en-AU" sz="2200" dirty="0"/>
              <a:t>age </a:t>
            </a:r>
            <a:r>
              <a:rPr lang="en-AU" sz="2200" dirty="0" smtClean="0"/>
              <a:t>38.</a:t>
            </a:r>
            <a:endParaRPr lang="en-AU" sz="2200" dirty="0"/>
          </a:p>
          <a:p>
            <a:pPr marL="0" indent="0" algn="r">
              <a:buNone/>
            </a:pPr>
            <a:r>
              <a:rPr lang="en-AU" sz="2200" b="1" dirty="0"/>
              <a:t>Case: </a:t>
            </a:r>
            <a:r>
              <a:rPr lang="en-AU" sz="2200" dirty="0" smtClean="0"/>
              <a:t>Armed robbery </a:t>
            </a:r>
          </a:p>
          <a:p>
            <a:pPr marL="0" indent="0" algn="r">
              <a:buNone/>
            </a:pPr>
            <a:r>
              <a:rPr lang="en-AU" sz="2200" b="1" dirty="0" smtClean="0"/>
              <a:t>Decision</a:t>
            </a:r>
            <a:r>
              <a:rPr lang="en-AU" sz="2200" dirty="0"/>
              <a:t>: Grant parole</a:t>
            </a:r>
          </a:p>
          <a:p>
            <a:pPr lvl="3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392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b="1" dirty="0"/>
              <a:t>Rehabilitators</a:t>
            </a:r>
            <a:r>
              <a:rPr lang="en-AU" sz="4000" dirty="0" smtClean="0"/>
              <a:t> – Redeemability </a:t>
            </a:r>
            <a:endParaRPr lang="en-AU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AU" sz="2600" dirty="0" smtClean="0"/>
              <a:t>…if </a:t>
            </a:r>
            <a:r>
              <a:rPr lang="en-AU" sz="2600" dirty="0"/>
              <a:t>someone hurts someone, they </a:t>
            </a:r>
            <a:r>
              <a:rPr lang="en-AU" sz="2600" dirty="0" smtClean="0"/>
              <a:t>can still change</a:t>
            </a:r>
            <a:r>
              <a:rPr lang="en-AU" sz="2600" dirty="0"/>
              <a:t>. They're still a person, they still deserve a chance to change their life. </a:t>
            </a:r>
          </a:p>
          <a:p>
            <a:pPr marL="0" indent="0" algn="r">
              <a:buNone/>
            </a:pPr>
            <a:r>
              <a:rPr lang="en-AU" sz="2200" b="1" dirty="0"/>
              <a:t>Respondent </a:t>
            </a:r>
            <a:r>
              <a:rPr lang="en-AU" sz="2200" b="1" dirty="0" smtClean="0"/>
              <a:t>188: </a:t>
            </a:r>
            <a:r>
              <a:rPr lang="en-AU" sz="2200" dirty="0"/>
              <a:t>Male, age </a:t>
            </a:r>
            <a:r>
              <a:rPr lang="en-AU" sz="2200" dirty="0" smtClean="0"/>
              <a:t>66</a:t>
            </a:r>
            <a:r>
              <a:rPr lang="en-AU" dirty="0" smtClean="0"/>
              <a:t>.</a:t>
            </a: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lnSpc>
                <a:spcPct val="110000"/>
              </a:lnSpc>
              <a:buNone/>
            </a:pPr>
            <a:r>
              <a:rPr lang="en-AU" sz="2600" dirty="0"/>
              <a:t>…the bottom line is he seems to be trying to change.</a:t>
            </a:r>
          </a:p>
          <a:p>
            <a:pPr marL="0" indent="0" algn="r">
              <a:buNone/>
            </a:pPr>
            <a:r>
              <a:rPr lang="en-AU" sz="2200" b="1" dirty="0"/>
              <a:t>Respondent </a:t>
            </a:r>
            <a:r>
              <a:rPr lang="en-AU" sz="2200" b="1" dirty="0" smtClean="0"/>
              <a:t>1264: </a:t>
            </a:r>
            <a:r>
              <a:rPr lang="en-AU" sz="2200" dirty="0"/>
              <a:t>Male, age </a:t>
            </a:r>
            <a:r>
              <a:rPr lang="en-AU" sz="2200" dirty="0" smtClean="0"/>
              <a:t>58.</a:t>
            </a:r>
            <a:endParaRPr lang="en-AU" sz="2200" dirty="0"/>
          </a:p>
          <a:p>
            <a:pPr marL="0" indent="0">
              <a:buNone/>
            </a:pPr>
            <a:endParaRPr lang="en-AU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en-AU" sz="2600" dirty="0"/>
              <a:t>Well it's his first time in prison – and we have a God of second chances.</a:t>
            </a:r>
          </a:p>
          <a:p>
            <a:pPr marL="0" lvl="3" indent="0" algn="r">
              <a:lnSpc>
                <a:spcPct val="100000"/>
              </a:lnSpc>
              <a:spcBef>
                <a:spcPts val="1000"/>
              </a:spcBef>
              <a:buNone/>
            </a:pPr>
            <a:r>
              <a:rPr lang="en-AU" sz="2200" b="1" dirty="0"/>
              <a:t>Respondent 2148:</a:t>
            </a:r>
            <a:r>
              <a:rPr lang="en-AU" sz="2200" dirty="0"/>
              <a:t> </a:t>
            </a:r>
            <a:r>
              <a:rPr lang="en-AU" sz="2200" dirty="0" smtClean="0"/>
              <a:t>Female, </a:t>
            </a:r>
            <a:r>
              <a:rPr lang="en-AU" sz="2200" dirty="0"/>
              <a:t>age 58</a:t>
            </a:r>
            <a:r>
              <a:rPr lang="en-AU" sz="2200" b="1" dirty="0"/>
              <a:t>.</a:t>
            </a:r>
          </a:p>
          <a:p>
            <a:pPr lvl="3"/>
            <a:endParaRPr lang="en-AU" dirty="0"/>
          </a:p>
          <a:p>
            <a:pPr lvl="3"/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2157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b="1" dirty="0" smtClean="0"/>
              <a:t>Punishers</a:t>
            </a:r>
            <a:r>
              <a:rPr lang="en-AU" sz="4000" dirty="0" smtClean="0"/>
              <a:t> – Respect/Authority</a:t>
            </a:r>
            <a:endParaRPr lang="en-AU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AU" b="1" dirty="0"/>
              <a:t>Until he is genuinely remorseful</a:t>
            </a:r>
            <a:r>
              <a:rPr lang="en-AU" dirty="0"/>
              <a:t>, until he can say look I deserve what I got, I should never have done this, I want to change my life, give some indication of a complete turnaround that would render this person safe, I think he should be kept </a:t>
            </a:r>
            <a:r>
              <a:rPr lang="en-AU" dirty="0" smtClean="0"/>
              <a:t>in there... 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 algn="r">
              <a:buNone/>
            </a:pPr>
            <a:r>
              <a:rPr lang="en-AU" sz="2400" b="1" dirty="0"/>
              <a:t>Respondent </a:t>
            </a:r>
            <a:r>
              <a:rPr lang="en-AU" sz="2400" b="1" dirty="0" smtClean="0"/>
              <a:t>739: </a:t>
            </a:r>
            <a:r>
              <a:rPr lang="en-AU" sz="2400" dirty="0" smtClean="0"/>
              <a:t>Male, </a:t>
            </a:r>
            <a:r>
              <a:rPr lang="en-AU" sz="2400" dirty="0"/>
              <a:t>age </a:t>
            </a:r>
            <a:r>
              <a:rPr lang="en-AU" sz="2400" dirty="0" smtClean="0"/>
              <a:t>66.</a:t>
            </a:r>
            <a:endParaRPr lang="en-AU" sz="2400" dirty="0"/>
          </a:p>
          <a:p>
            <a:pPr marL="0" indent="0" algn="r">
              <a:buNone/>
            </a:pPr>
            <a:r>
              <a:rPr lang="en-AU" sz="2400" b="1" dirty="0"/>
              <a:t>Case: </a:t>
            </a:r>
            <a:r>
              <a:rPr lang="en-AU" sz="2400" dirty="0" smtClean="0"/>
              <a:t>Domestic violence</a:t>
            </a:r>
            <a:endParaRPr lang="en-AU" sz="2400" dirty="0"/>
          </a:p>
          <a:p>
            <a:pPr marL="0" indent="0" algn="r">
              <a:buNone/>
            </a:pPr>
            <a:r>
              <a:rPr lang="en-AU" sz="2400" b="1" dirty="0" smtClean="0"/>
              <a:t>Decision</a:t>
            </a:r>
            <a:r>
              <a:rPr lang="en-AU" sz="2400" dirty="0"/>
              <a:t>: </a:t>
            </a:r>
            <a:r>
              <a:rPr lang="en-AU" sz="2400" dirty="0" smtClean="0"/>
              <a:t>Deny parole</a:t>
            </a:r>
          </a:p>
          <a:p>
            <a:pPr marL="0" indent="0" algn="r">
              <a:buNone/>
            </a:pPr>
            <a:endParaRPr lang="en-AU" sz="2000" dirty="0"/>
          </a:p>
          <a:p>
            <a:pPr marL="0" lvl="3" indent="0" algn="r">
              <a:spcBef>
                <a:spcPts val="1000"/>
              </a:spcBef>
              <a:buNone/>
            </a:pPr>
            <a:r>
              <a:rPr lang="en-AU" dirty="0" smtClean="0"/>
              <a:t> </a:t>
            </a:r>
            <a:endParaRPr lang="en-AU" dirty="0"/>
          </a:p>
          <a:p>
            <a:pPr marL="0" indent="0" algn="r">
              <a:buNone/>
            </a:pPr>
            <a:endParaRPr lang="en-AU" sz="2000" dirty="0"/>
          </a:p>
          <a:p>
            <a:pPr lvl="3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8486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b="1" dirty="0" smtClean="0"/>
              <a:t>Punishers</a:t>
            </a:r>
            <a:r>
              <a:rPr lang="en-AU" sz="4000" dirty="0" smtClean="0"/>
              <a:t> – Disgust &amp; Anger</a:t>
            </a:r>
            <a:endParaRPr lang="en-AU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AU" sz="2600" dirty="0"/>
              <a:t>It makes me </a:t>
            </a:r>
            <a:r>
              <a:rPr lang="en-AU" sz="2600" b="1" dirty="0"/>
              <a:t>sick to my stomach </a:t>
            </a:r>
            <a:r>
              <a:rPr lang="en-AU" sz="2600" dirty="0"/>
              <a:t>that I could be at a park playing with my children and there could be a repeat offender paedophile sitting in the park, and it's like Christmas for them, isn’t it? </a:t>
            </a:r>
          </a:p>
          <a:p>
            <a:endParaRPr lang="en-AU" sz="2600" dirty="0"/>
          </a:p>
          <a:p>
            <a:pPr marL="0" indent="0" algn="r">
              <a:buNone/>
            </a:pPr>
            <a:r>
              <a:rPr lang="en-AU" sz="2200" b="1" dirty="0" smtClean="0"/>
              <a:t>Respondent 1: </a:t>
            </a:r>
            <a:r>
              <a:rPr lang="en-AU" sz="2200" dirty="0" smtClean="0"/>
              <a:t>Female, </a:t>
            </a:r>
            <a:r>
              <a:rPr lang="en-AU" sz="2200" dirty="0"/>
              <a:t>age </a:t>
            </a:r>
            <a:r>
              <a:rPr lang="en-AU" sz="2200" dirty="0" smtClean="0"/>
              <a:t>40.</a:t>
            </a:r>
            <a:endParaRPr lang="en-AU" sz="2200" dirty="0"/>
          </a:p>
          <a:p>
            <a:pPr marL="0" indent="0" algn="r">
              <a:buNone/>
            </a:pPr>
            <a:r>
              <a:rPr lang="en-AU" sz="2200" b="1" dirty="0"/>
              <a:t>Case: </a:t>
            </a:r>
            <a:r>
              <a:rPr lang="en-AU" sz="2200" dirty="0" smtClean="0"/>
              <a:t>Sexual Assault</a:t>
            </a:r>
            <a:endParaRPr lang="en-AU" sz="2200" dirty="0"/>
          </a:p>
          <a:p>
            <a:pPr marL="0" indent="0" algn="r">
              <a:buNone/>
            </a:pPr>
            <a:r>
              <a:rPr lang="en-AU" sz="2200" b="1" dirty="0" smtClean="0"/>
              <a:t>Decision</a:t>
            </a:r>
            <a:r>
              <a:rPr lang="en-AU" sz="2200" dirty="0"/>
              <a:t>: </a:t>
            </a:r>
            <a:r>
              <a:rPr lang="en-AU" sz="2200" dirty="0" smtClean="0"/>
              <a:t>Deny parole</a:t>
            </a:r>
          </a:p>
          <a:p>
            <a:pPr marL="0" indent="0" algn="r">
              <a:buNone/>
            </a:pPr>
            <a:endParaRPr lang="en-AU" sz="2000" dirty="0"/>
          </a:p>
          <a:p>
            <a:pPr marL="0" lvl="3" indent="0" algn="r">
              <a:spcBef>
                <a:spcPts val="1000"/>
              </a:spcBef>
              <a:buNone/>
            </a:pPr>
            <a:r>
              <a:rPr lang="en-AU" dirty="0" smtClean="0"/>
              <a:t> </a:t>
            </a:r>
            <a:endParaRPr lang="en-AU" dirty="0"/>
          </a:p>
          <a:p>
            <a:pPr marL="0" indent="0" algn="r">
              <a:buNone/>
            </a:pPr>
            <a:endParaRPr lang="en-AU" sz="2000" dirty="0"/>
          </a:p>
          <a:p>
            <a:pPr lvl="3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8732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b="1" dirty="0" smtClean="0"/>
              <a:t>The presumed ‘punitive public’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7972" y="1825625"/>
            <a:ext cx="5034456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AU" i="1" dirty="0"/>
              <a:t>Penal populism</a:t>
            </a:r>
            <a:r>
              <a:rPr lang="en-AU" dirty="0"/>
              <a:t>: </a:t>
            </a:r>
            <a:r>
              <a:rPr lang="en-AU" dirty="0" smtClean="0"/>
              <a:t>‘</a:t>
            </a:r>
            <a:r>
              <a:rPr lang="en-AU" dirty="0"/>
              <a:t>Allowing the electoral advantage of a policy to take precedence over its penal effectiveness’ </a:t>
            </a:r>
            <a:endParaRPr lang="en-AU" dirty="0" smtClean="0"/>
          </a:p>
          <a:p>
            <a:pPr marL="0" indent="0" algn="r">
              <a:buNone/>
            </a:pPr>
            <a:r>
              <a:rPr lang="en-AU" sz="2200" dirty="0" smtClean="0"/>
              <a:t>Bottoms 1995</a:t>
            </a:r>
            <a:endParaRPr lang="en-AU" sz="2600" dirty="0"/>
          </a:p>
          <a:p>
            <a:pPr lvl="1"/>
            <a:endParaRPr lang="en-AU" dirty="0"/>
          </a:p>
          <a:p>
            <a:pPr marL="0" indent="0">
              <a:buNone/>
            </a:pPr>
            <a:r>
              <a:rPr lang="en-AU" dirty="0" smtClean="0"/>
              <a:t>‘The public has a tendency to desire and call for harsh treatment of offenders.’</a:t>
            </a:r>
          </a:p>
          <a:p>
            <a:pPr marL="0" indent="0" algn="r">
              <a:buNone/>
            </a:pPr>
            <a:r>
              <a:rPr lang="en-AU" sz="2000" dirty="0" smtClean="0"/>
              <a:t>High Court judge Ian </a:t>
            </a:r>
            <a:r>
              <a:rPr lang="en-AU" sz="2000" dirty="0" err="1" smtClean="0"/>
              <a:t>Callinan</a:t>
            </a:r>
            <a:r>
              <a:rPr lang="en-AU" sz="2000" dirty="0" smtClean="0"/>
              <a:t>,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en-AU" sz="2000" dirty="0" smtClean="0"/>
              <a:t>Review of Victorian Parole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en-AU" sz="2000" dirty="0" smtClean="0"/>
              <a:t> (2012)</a:t>
            </a:r>
          </a:p>
          <a:p>
            <a:pPr lvl="1"/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3636" y="1690688"/>
            <a:ext cx="5008830" cy="3333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84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b="1" dirty="0" smtClean="0"/>
              <a:t>Hybrids</a:t>
            </a:r>
            <a:r>
              <a:rPr lang="en-AU" sz="4000" dirty="0" smtClean="0"/>
              <a:t> – Balancing Beliefs </a:t>
            </a:r>
            <a:endParaRPr lang="en-AU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AU" sz="3100" dirty="0" smtClean="0"/>
              <a:t>…</a:t>
            </a:r>
            <a:r>
              <a:rPr lang="en-AU" sz="3100" b="1" dirty="0" smtClean="0"/>
              <a:t>I </a:t>
            </a:r>
            <a:r>
              <a:rPr lang="en-AU" sz="3100" b="1" dirty="0"/>
              <a:t>think rehabilitation is possible </a:t>
            </a:r>
            <a:r>
              <a:rPr lang="en-AU" sz="3100" dirty="0" smtClean="0"/>
              <a:t>… people </a:t>
            </a:r>
            <a:r>
              <a:rPr lang="en-AU" sz="3100" dirty="0"/>
              <a:t>can be redeemed and I believe strongly in a second chance </a:t>
            </a:r>
            <a:r>
              <a:rPr lang="en-AU" sz="3100" dirty="0" smtClean="0"/>
              <a:t>… but </a:t>
            </a:r>
            <a:r>
              <a:rPr lang="en-AU" sz="3100" b="1" dirty="0"/>
              <a:t>it’s not a carte blanche thing, so you get one, you take it, you use it and if you </a:t>
            </a:r>
            <a:r>
              <a:rPr lang="en-AU" sz="3100" b="1" dirty="0" smtClean="0"/>
              <a:t>don’t </a:t>
            </a:r>
            <a:r>
              <a:rPr lang="en-AU" sz="3100" b="1" dirty="0"/>
              <a:t>treat it with the respect it requires then you’ve lost that and maybe you’ve lost it forever</a:t>
            </a:r>
            <a:r>
              <a:rPr lang="en-AU" sz="3100" dirty="0"/>
              <a:t> so whilst there’s forgiveness and umm I believe in forgiveness and redemption, justice still needs to be served, so there is a consequence for every action.</a:t>
            </a:r>
          </a:p>
          <a:p>
            <a:endParaRPr lang="en-AU" dirty="0"/>
          </a:p>
          <a:p>
            <a:endParaRPr lang="en-AU" dirty="0"/>
          </a:p>
          <a:p>
            <a:pPr marL="0" indent="0" algn="r">
              <a:buNone/>
            </a:pPr>
            <a:r>
              <a:rPr lang="en-AU" sz="2600" b="1" dirty="0" smtClean="0"/>
              <a:t>Respondent 4: </a:t>
            </a:r>
            <a:r>
              <a:rPr lang="en-AU" sz="2600" dirty="0" smtClean="0"/>
              <a:t>Female, </a:t>
            </a:r>
            <a:r>
              <a:rPr lang="en-AU" sz="2600" dirty="0"/>
              <a:t>age </a:t>
            </a:r>
            <a:r>
              <a:rPr lang="en-AU" sz="2600" dirty="0" smtClean="0"/>
              <a:t>48.</a:t>
            </a:r>
            <a:endParaRPr lang="en-AU" sz="2600" dirty="0"/>
          </a:p>
          <a:p>
            <a:pPr marL="0" indent="0" algn="r">
              <a:buNone/>
            </a:pPr>
            <a:r>
              <a:rPr lang="en-AU" sz="2600" b="1" dirty="0" smtClean="0"/>
              <a:t>Case1: </a:t>
            </a:r>
            <a:r>
              <a:rPr lang="en-AU" sz="2600" dirty="0" smtClean="0"/>
              <a:t>Female burglary, theft, fraud (deny)</a:t>
            </a:r>
          </a:p>
          <a:p>
            <a:pPr marL="0" indent="0" algn="r">
              <a:buNone/>
            </a:pPr>
            <a:r>
              <a:rPr lang="en-AU" sz="2600" b="1" dirty="0" smtClean="0"/>
              <a:t>Case 2:</a:t>
            </a:r>
            <a:r>
              <a:rPr lang="en-AU" sz="2600" dirty="0" smtClean="0"/>
              <a:t> Male armed robbery (grant)</a:t>
            </a:r>
            <a:r>
              <a:rPr lang="en-AU" sz="2300" dirty="0" smtClean="0"/>
              <a:t> </a:t>
            </a:r>
            <a:endParaRPr lang="en-AU" sz="2300" dirty="0"/>
          </a:p>
          <a:p>
            <a:pPr marL="0" indent="0" algn="r">
              <a:buNone/>
            </a:pPr>
            <a:endParaRPr lang="en-AU" sz="2000" dirty="0"/>
          </a:p>
          <a:p>
            <a:pPr marL="0" indent="0" algn="r">
              <a:buNone/>
            </a:pPr>
            <a:endParaRPr lang="en-AU" sz="2000" dirty="0"/>
          </a:p>
          <a:p>
            <a:pPr lvl="3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9426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Concluding thoughts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Misleading to characterise public attitudes as </a:t>
            </a:r>
            <a:r>
              <a:rPr lang="en-AU" i="1" dirty="0" smtClean="0"/>
              <a:t>indiscriminately punitive</a:t>
            </a:r>
            <a:r>
              <a:rPr lang="en-AU" dirty="0" smtClean="0"/>
              <a:t>.</a:t>
            </a:r>
          </a:p>
          <a:p>
            <a:endParaRPr lang="en-AU" dirty="0"/>
          </a:p>
          <a:p>
            <a:r>
              <a:rPr lang="en-AU" dirty="0" smtClean="0"/>
              <a:t>Three distinct groups. </a:t>
            </a:r>
            <a:endParaRPr lang="en-AU" dirty="0" smtClean="0"/>
          </a:p>
          <a:p>
            <a:endParaRPr lang="en-AU" dirty="0"/>
          </a:p>
          <a:p>
            <a:r>
              <a:rPr lang="en-AU" dirty="0" smtClean="0"/>
              <a:t>The </a:t>
            </a:r>
            <a:r>
              <a:rPr lang="en-AU" dirty="0" smtClean="0"/>
              <a:t>largest subgroup, ‘hybrids’, hold a mixture of </a:t>
            </a:r>
            <a:r>
              <a:rPr lang="en-AU" dirty="0" smtClean="0"/>
              <a:t>views</a:t>
            </a:r>
            <a:r>
              <a:rPr lang="en-AU" dirty="0" smtClean="0"/>
              <a:t>, and present interesting opportunities for thinking about ways of increasing public confidence. </a:t>
            </a:r>
            <a:endParaRPr lang="en-AU" dirty="0" smtClean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6055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Increasing public confidence…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Results point to the importance of fundamental beliefs or ‘gut reactions’.</a:t>
            </a:r>
            <a:endParaRPr lang="en-AU" dirty="0"/>
          </a:p>
          <a:p>
            <a:endParaRPr lang="en-AU" dirty="0" smtClean="0"/>
          </a:p>
          <a:p>
            <a:r>
              <a:rPr lang="en-AU" dirty="0" smtClean="0"/>
              <a:t>A need to increase understanding of emotional </a:t>
            </a:r>
            <a:r>
              <a:rPr lang="en-AU" dirty="0" smtClean="0"/>
              <a:t>responses. </a:t>
            </a:r>
          </a:p>
          <a:p>
            <a:endParaRPr lang="en-AU" dirty="0" smtClean="0"/>
          </a:p>
          <a:p>
            <a:r>
              <a:rPr lang="en-AU" dirty="0" smtClean="0"/>
              <a:t>Little evidence indicates ‘facts’ sway opinion on a large scale, or at least any changes may be short-lived. </a:t>
            </a:r>
          </a:p>
          <a:p>
            <a:endParaRPr lang="en-AU" dirty="0"/>
          </a:p>
          <a:p>
            <a:r>
              <a:rPr lang="en-AU" dirty="0" smtClean="0"/>
              <a:t>Future work, we continue to investigate the promise of widely-held belief that people can change (redeemability).  </a:t>
            </a:r>
            <a:endParaRPr lang="en-AU" dirty="0" smtClean="0"/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7641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913" y="661093"/>
            <a:ext cx="9444669" cy="15839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9913" y="4967350"/>
            <a:ext cx="9224156" cy="155421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7936" y="2575648"/>
            <a:ext cx="4930975" cy="2061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81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600" b="1" dirty="0" smtClean="0"/>
              <a:t>What does the Australian public think about parole? </a:t>
            </a:r>
            <a:endParaRPr lang="en-AU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03130"/>
            <a:ext cx="4736335" cy="4176649"/>
          </a:xfrm>
        </p:spPr>
        <p:txBody>
          <a:bodyPr>
            <a:normAutofit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en-AU" sz="3600" dirty="0" smtClean="0"/>
              <a:t>It’s mixed.</a:t>
            </a:r>
          </a:p>
          <a:p>
            <a:pPr marL="514350" indent="-514350">
              <a:spcAft>
                <a:spcPts val="1000"/>
              </a:spcAft>
              <a:buFont typeface="+mj-lt"/>
              <a:buAutoNum type="arabicPeriod"/>
            </a:pPr>
            <a:r>
              <a:rPr lang="en-AU" sz="3200" dirty="0" smtClean="0"/>
              <a:t>Some support for parole, but there are limits </a:t>
            </a:r>
          </a:p>
          <a:p>
            <a:pPr marL="457200" indent="-457200">
              <a:spcAft>
                <a:spcPts val="1000"/>
              </a:spcAft>
              <a:buFont typeface="+mj-lt"/>
              <a:buAutoNum type="arabicPeriod"/>
            </a:pPr>
            <a:r>
              <a:rPr lang="en-AU" sz="3200" dirty="0" smtClean="0"/>
              <a:t>Mixture of priorities in correctional goals.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5999" y="2203130"/>
            <a:ext cx="5773948" cy="4184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AU" sz="2000" dirty="0" smtClean="0"/>
          </a:p>
          <a:p>
            <a:pPr marL="0" indent="0">
              <a:buNone/>
            </a:pPr>
            <a:endParaRPr lang="en-AU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AU" sz="2400" dirty="0" smtClean="0">
                <a:solidFill>
                  <a:schemeClr val="bg1">
                    <a:lumMod val="50000"/>
                  </a:schemeClr>
                </a:solidFill>
              </a:rPr>
              <a:t>Fitzgerald</a:t>
            </a:r>
            <a:r>
              <a:rPr lang="en-AU" sz="2400" dirty="0">
                <a:solidFill>
                  <a:schemeClr val="bg1">
                    <a:lumMod val="50000"/>
                  </a:schemeClr>
                </a:solidFill>
              </a:rPr>
              <a:t>, R., </a:t>
            </a:r>
            <a:r>
              <a:rPr lang="en-AU" sz="2400" dirty="0" smtClean="0">
                <a:solidFill>
                  <a:schemeClr val="bg1">
                    <a:lumMod val="50000"/>
                  </a:schemeClr>
                </a:solidFill>
              </a:rPr>
              <a:t>Bartels, L., Freiberg</a:t>
            </a:r>
            <a:r>
              <a:rPr lang="en-AU" sz="2400" dirty="0">
                <a:solidFill>
                  <a:schemeClr val="bg1">
                    <a:lumMod val="50000"/>
                  </a:schemeClr>
                </a:solidFill>
              </a:rPr>
              <a:t>, A., Cherney, A., &amp; Buglar, S. (2016). How does the Australian public view parole? Results from a national survey on public attitudes towards parole and re-entry. </a:t>
            </a:r>
            <a:r>
              <a:rPr lang="en-AU" sz="2400" i="1" dirty="0">
                <a:solidFill>
                  <a:schemeClr val="bg1">
                    <a:lumMod val="50000"/>
                  </a:schemeClr>
                </a:solidFill>
              </a:rPr>
              <a:t>Criminal Law Journal</a:t>
            </a:r>
            <a:r>
              <a:rPr lang="en-AU" sz="24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AU" sz="2400" i="1" dirty="0">
                <a:solidFill>
                  <a:schemeClr val="bg1">
                    <a:lumMod val="50000"/>
                  </a:schemeClr>
                </a:solidFill>
              </a:rPr>
              <a:t>40</a:t>
            </a:r>
            <a:r>
              <a:rPr lang="en-AU" sz="2400" dirty="0">
                <a:solidFill>
                  <a:schemeClr val="bg1">
                    <a:lumMod val="50000"/>
                  </a:schemeClr>
                </a:solidFill>
              </a:rPr>
              <a:t>(6), 307-324.</a:t>
            </a:r>
          </a:p>
        </p:txBody>
      </p:sp>
    </p:spTree>
    <p:extLst>
      <p:ext uri="{BB962C8B-B14F-4D97-AF65-F5344CB8AC3E}">
        <p14:creationId xmlns:p14="http://schemas.microsoft.com/office/powerpoint/2010/main" val="284903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Questions for today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18581"/>
            <a:ext cx="10515600" cy="4158382"/>
          </a:xfrm>
        </p:spPr>
        <p:txBody>
          <a:bodyPr/>
          <a:lstStyle/>
          <a:p>
            <a:pPr marL="514350" lvl="1" indent="-514350">
              <a:spcBef>
                <a:spcPts val="10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AU" sz="3200" dirty="0" smtClean="0"/>
              <a:t>Can we identify distinct groups of Australians with unique sets of views on parole, prison and re-entry?</a:t>
            </a:r>
          </a:p>
          <a:p>
            <a:pPr marL="514350" lvl="1" indent="-514350">
              <a:spcBef>
                <a:spcPts val="18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AU" sz="3200" dirty="0" smtClean="0"/>
              <a:t>If so, who holds those particular sets of views?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5071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Data: mixed-method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4177214" cy="45579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3200" b="1" dirty="0" smtClean="0"/>
              <a:t>Nationally representative survey</a:t>
            </a:r>
          </a:p>
          <a:p>
            <a:r>
              <a:rPr lang="en-AU" sz="3200" dirty="0" smtClean="0"/>
              <a:t>N = 1,200</a:t>
            </a:r>
          </a:p>
          <a:p>
            <a:r>
              <a:rPr lang="en-AU" sz="3200" dirty="0" smtClean="0"/>
              <a:t>Telephone</a:t>
            </a:r>
          </a:p>
          <a:p>
            <a:r>
              <a:rPr lang="en-AU" sz="3200" dirty="0" smtClean="0"/>
              <a:t>Addresses attitudes toward parole &amp; prisoner re-entry.</a:t>
            </a:r>
            <a:endParaRPr lang="en-AU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5579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3200" b="1" dirty="0" smtClean="0"/>
              <a:t>Vignette study</a:t>
            </a:r>
          </a:p>
          <a:p>
            <a:r>
              <a:rPr lang="en-AU" sz="3200" dirty="0" smtClean="0"/>
              <a:t>N = 30 </a:t>
            </a:r>
          </a:p>
          <a:p>
            <a:r>
              <a:rPr lang="en-AU" sz="3200" dirty="0" smtClean="0"/>
              <a:t>5 possible parole release vignettes</a:t>
            </a:r>
          </a:p>
          <a:p>
            <a:r>
              <a:rPr lang="en-AU" sz="3200" dirty="0" smtClean="0"/>
              <a:t>Asked to make a release decision</a:t>
            </a:r>
          </a:p>
          <a:p>
            <a:r>
              <a:rPr lang="en-AU" sz="3200" dirty="0" smtClean="0"/>
              <a:t>Follow-up in-depth interview  </a:t>
            </a:r>
          </a:p>
        </p:txBody>
      </p:sp>
    </p:spTree>
    <p:extLst>
      <p:ext uri="{BB962C8B-B14F-4D97-AF65-F5344CB8AC3E}">
        <p14:creationId xmlns:p14="http://schemas.microsoft.com/office/powerpoint/2010/main" val="2172121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400" b="1" dirty="0" smtClean="0"/>
              <a:t>The analytical approach</a:t>
            </a:r>
            <a:endParaRPr lang="en-AU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AU" b="1" dirty="0"/>
              <a:t>The </a:t>
            </a:r>
            <a:r>
              <a:rPr lang="en-AU" b="1" dirty="0" smtClean="0"/>
              <a:t>survey data</a:t>
            </a:r>
            <a:endParaRPr lang="en-AU" b="1" dirty="0"/>
          </a:p>
          <a:p>
            <a:pPr lvl="1">
              <a:spcAft>
                <a:spcPts val="600"/>
              </a:spcAft>
            </a:pPr>
            <a:r>
              <a:rPr lang="en-AU" dirty="0"/>
              <a:t>Group respondents by their agreement with a range of statements about parole, </a:t>
            </a:r>
            <a:r>
              <a:rPr lang="en-AU" dirty="0" smtClean="0"/>
              <a:t>prison &amp; re-entry (</a:t>
            </a:r>
            <a:r>
              <a:rPr lang="en-AU" dirty="0" err="1" smtClean="0"/>
              <a:t>i.e</a:t>
            </a:r>
            <a:r>
              <a:rPr lang="en-AU" dirty="0" smtClean="0"/>
              <a:t>,. </a:t>
            </a:r>
            <a:r>
              <a:rPr lang="en-AU" dirty="0" smtClean="0"/>
              <a:t>correctional goals). </a:t>
            </a:r>
            <a:endParaRPr lang="en-AU" dirty="0"/>
          </a:p>
          <a:p>
            <a:pPr lvl="1">
              <a:spcAft>
                <a:spcPts val="600"/>
              </a:spcAft>
            </a:pPr>
            <a:r>
              <a:rPr lang="en-AU" b="1" dirty="0"/>
              <a:t>Latent Class Analysis</a:t>
            </a:r>
            <a:r>
              <a:rPr lang="en-AU" dirty="0"/>
              <a:t> (LCA) is a statistical method for identifying unmeasured </a:t>
            </a:r>
            <a:r>
              <a:rPr lang="en-AU" b="1" dirty="0"/>
              <a:t>class</a:t>
            </a:r>
            <a:r>
              <a:rPr lang="en-AU" dirty="0"/>
              <a:t> membership among subjects using categorical observed variables. </a:t>
            </a:r>
          </a:p>
          <a:p>
            <a:pPr lvl="1"/>
            <a:r>
              <a:rPr lang="en-AU" dirty="0"/>
              <a:t>End product: A </a:t>
            </a:r>
            <a:r>
              <a:rPr lang="en-AU" dirty="0" smtClean="0"/>
              <a:t>‘typology’ </a:t>
            </a:r>
            <a:r>
              <a:rPr lang="en-AU" dirty="0"/>
              <a:t>of unique public views on </a:t>
            </a:r>
            <a:r>
              <a:rPr lang="en-AU" dirty="0" smtClean="0"/>
              <a:t>correctional goals.</a:t>
            </a:r>
            <a:endParaRPr lang="en-AU" dirty="0"/>
          </a:p>
          <a:p>
            <a:endParaRPr lang="en-AU" dirty="0"/>
          </a:p>
          <a:p>
            <a:pPr marL="514350" indent="-514350">
              <a:buFont typeface="+mj-lt"/>
              <a:buAutoNum type="arabicPeriod" startAt="2"/>
            </a:pPr>
            <a:r>
              <a:rPr lang="en-AU" b="1" dirty="0"/>
              <a:t>The </a:t>
            </a:r>
            <a:r>
              <a:rPr lang="en-AU" b="1" dirty="0" smtClean="0"/>
              <a:t>interview data</a:t>
            </a:r>
            <a:endParaRPr lang="en-AU" b="1" dirty="0"/>
          </a:p>
          <a:p>
            <a:pPr lvl="1"/>
            <a:r>
              <a:rPr lang="en-AU" dirty="0"/>
              <a:t>Compare respondents' construction of parole decisions by their identified class.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20627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600" b="1" dirty="0" smtClean="0"/>
              <a:t>Australian’s views on correctional goals</a:t>
            </a:r>
            <a:endParaRPr lang="en-AU" sz="3600" b="1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798399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"/>
          <p:cNvSpPr/>
          <p:nvPr/>
        </p:nvSpPr>
        <p:spPr>
          <a:xfrm>
            <a:off x="6096000" y="6222757"/>
            <a:ext cx="42498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b="1" dirty="0"/>
              <a:t>Proportion of agreement with statements</a:t>
            </a:r>
          </a:p>
        </p:txBody>
      </p:sp>
    </p:spTree>
    <p:extLst>
      <p:ext uri="{BB962C8B-B14F-4D97-AF65-F5344CB8AC3E}">
        <p14:creationId xmlns:p14="http://schemas.microsoft.com/office/powerpoint/2010/main" val="46454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600" b="1" dirty="0" smtClean="0"/>
              <a:t>We find three subgroups</a:t>
            </a:r>
            <a:endParaRPr lang="en-A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36424"/>
            <a:ext cx="4407496" cy="3940538"/>
          </a:xfrm>
        </p:spPr>
        <p:txBody>
          <a:bodyPr>
            <a:normAutofit/>
          </a:bodyPr>
          <a:lstStyle/>
          <a:p>
            <a:r>
              <a:rPr lang="en-AU" dirty="0" smtClean="0"/>
              <a:t>LCA diagnostic tests indicate the sample can be divided into 3 subgroups with unique orientations toward correctional goals. </a:t>
            </a:r>
          </a:p>
          <a:p>
            <a:endParaRPr lang="en-AU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356733" y="2082186"/>
            <a:ext cx="4515080" cy="4094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AU" dirty="0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165904058"/>
              </p:ext>
            </p:extLst>
          </p:nvPr>
        </p:nvGraphicFramePr>
        <p:xfrm>
          <a:off x="6581422" y="1690688"/>
          <a:ext cx="4290391" cy="41908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76004" y="2203371"/>
            <a:ext cx="2006846" cy="36355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76004" y="5108670"/>
            <a:ext cx="1599855" cy="4217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96224" y="4265248"/>
            <a:ext cx="1390652" cy="347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15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Garamond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J Document" ma:contentTypeID="0x01010077DC2A28846341C9915EFC7988C44A4F00AC683DE72F6D54408E582A29A0E01260" ma:contentTypeVersion="4" ma:contentTypeDescription="" ma:contentTypeScope="" ma:versionID="6d8699e19d18e85c01352be16c7ff8ee">
  <xsd:schema xmlns:xsd="http://www.w3.org/2001/XMLSchema" xmlns:xs="http://www.w3.org/2001/XMLSchema" xmlns:p="http://schemas.microsoft.com/office/2006/metadata/properties" xmlns:ns1="http://schemas.microsoft.com/sharepoint/v3" xmlns:ns3="7682a661-0ade-4637-84c8-77ce31dee783" xmlns:ns4="e4ff26e6-61c9-4223-823f-818594960367" targetNamespace="http://schemas.microsoft.com/office/2006/metadata/properties" ma:root="true" ma:fieldsID="7b26b1d083b43316654d29245d50e201" ns1:_="" ns3:_="" ns4:_="">
    <xsd:import namespace="http://schemas.microsoft.com/sharepoint/v3"/>
    <xsd:import namespace="7682a661-0ade-4637-84c8-77ce31dee783"/>
    <xsd:import namespace="e4ff26e6-61c9-4223-823f-818594960367"/>
    <xsd:element name="properties">
      <xsd:complexType>
        <xsd:sequence>
          <xsd:element name="documentManagement">
            <xsd:complexType>
              <xsd:all>
                <xsd:element ref="ns3:TaxCatchAll" minOccurs="0"/>
                <xsd:element ref="ns4:ne8158a489a9473f9c54eecb4c21131b" minOccurs="0"/>
                <xsd:element ref="ns4:bc56bdda6a6a44c48d8cfdd96ad4c147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3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14" nillable="true" ma:displayName="Scheduling End Date" ma:description="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82a661-0ade-4637-84c8-77ce31dee783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71544a81-4f2a-458e-ab5b-bbbaec5e6e73}" ma:internalName="TaxCatchAll" ma:readOnly="false" ma:showField="CatchAllData" ma:web="7682a661-0ade-4637-84c8-77ce31dee78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ff26e6-61c9-4223-823f-818594960367" elementFormDefault="qualified">
    <xsd:import namespace="http://schemas.microsoft.com/office/2006/documentManagement/types"/>
    <xsd:import namespace="http://schemas.microsoft.com/office/infopath/2007/PartnerControls"/>
    <xsd:element name="ne8158a489a9473f9c54eecb4c21131b" ma:index="11" ma:taxonomy="true" ma:internalName="ne8158a489a9473f9c54eecb4c21131b" ma:taxonomyFieldName="Content_x0020_tags" ma:displayName="Content tags" ma:fieldId="{7e8158a4-89a9-473f-9c54-eecb4c21131b}" ma:taxonomyMulti="true" ma:sspId="f6e08d11-6f9a-422e-94df-5713af838a64" ma:termSetId="a069c314-3269-420f-97d4-651b5f06edc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c56bdda6a6a44c48d8cfdd96ad4c147" ma:index="12" nillable="true" ma:displayName="DC.Type.DocType (JSMS)_0" ma:hidden="true" ma:internalName="bc56bdda6a6a44c48d8cfdd96ad4c147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682a661-0ade-4637-84c8-77ce31dee783">
      <Value>126</Value>
      <Value>105</Value>
    </TaxCatchAll>
    <bc56bdda6a6a44c48d8cfdd96ad4c147 xmlns="e4ff26e6-61c9-4223-823f-818594960367">Report55c057c3-5c13-4ca6-8dab-3fe1e0497fe2</bc56bdda6a6a44c48d8cfdd96ad4c147>
    <ne8158a489a9473f9c54eecb4c21131b xmlns="e4ff26e6-61c9-4223-823f-818594960367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Conference proceedings / Presentations</TermName>
          <TermId xmlns="http://schemas.microsoft.com/office/infopath/2007/PartnerControls">c21264d4-9564-4e41-9805-0fcb8759ef5a</TermId>
        </TermInfo>
      </Terms>
    </ne8158a489a9473f9c54eecb4c21131b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2F3208B-7459-4949-91CB-6B45F113C441}"/>
</file>

<file path=customXml/itemProps2.xml><?xml version="1.0" encoding="utf-8"?>
<ds:datastoreItem xmlns:ds="http://schemas.openxmlformats.org/officeDocument/2006/customXml" ds:itemID="{5463B446-4DF0-495D-86D2-5B6F944AA731}"/>
</file>

<file path=customXml/itemProps3.xml><?xml version="1.0" encoding="utf-8"?>
<ds:datastoreItem xmlns:ds="http://schemas.openxmlformats.org/officeDocument/2006/customXml" ds:itemID="{B5A3FC4D-4200-4568-AB43-47CDAF852F1C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4940</TotalTime>
  <Words>988</Words>
  <Application>Microsoft Office PowerPoint</Application>
  <PresentationFormat>Widescreen</PresentationFormat>
  <Paragraphs>134</Paragraphs>
  <Slides>22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 Unicode MS</vt:lpstr>
      <vt:lpstr>Arial</vt:lpstr>
      <vt:lpstr>Calibri</vt:lpstr>
      <vt:lpstr>Garamond</vt:lpstr>
      <vt:lpstr>Times New Roman</vt:lpstr>
      <vt:lpstr>Office Theme</vt:lpstr>
      <vt:lpstr>Australian public opinion &amp; parole</vt:lpstr>
      <vt:lpstr>The presumed ‘punitive public’</vt:lpstr>
      <vt:lpstr>PowerPoint Presentation</vt:lpstr>
      <vt:lpstr>What does the Australian public think about parole? </vt:lpstr>
      <vt:lpstr>Questions for today</vt:lpstr>
      <vt:lpstr>Data: mixed-method</vt:lpstr>
      <vt:lpstr>The analytical approach</vt:lpstr>
      <vt:lpstr>Australian’s views on correctional goals</vt:lpstr>
      <vt:lpstr>We find three subgroups</vt:lpstr>
      <vt:lpstr>Three unique orientations towards correctional goals</vt:lpstr>
      <vt:lpstr>Three unique orientations towards correctional goals</vt:lpstr>
      <vt:lpstr>Three unique orientations towards correctional goals</vt:lpstr>
      <vt:lpstr>Three unique orientations towards correctional goals</vt:lpstr>
      <vt:lpstr>PowerPoint Presentation</vt:lpstr>
      <vt:lpstr>% grant and deny (interview sample, n=30)</vt:lpstr>
      <vt:lpstr>Rehabilitators – Situation rather than choice</vt:lpstr>
      <vt:lpstr>Rehabilitators – Redeemability </vt:lpstr>
      <vt:lpstr>Punishers – Respect/Authority</vt:lpstr>
      <vt:lpstr>Punishers – Disgust &amp; Anger</vt:lpstr>
      <vt:lpstr>Hybrids – Balancing Beliefs </vt:lpstr>
      <vt:lpstr>Concluding thoughts</vt:lpstr>
      <vt:lpstr>Increasing public confidence…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Australian public opinion and parole</dc:title>
  <dc:creator>Robin Fitzgerald</dc:creator>
  <cp:lastModifiedBy>Robin Fitzgerald</cp:lastModifiedBy>
  <cp:revision>253</cp:revision>
  <cp:lastPrinted>2017-02-12T05:20:50Z</cp:lastPrinted>
  <dcterms:created xsi:type="dcterms:W3CDTF">2016-10-06T03:35:57Z</dcterms:created>
  <dcterms:modified xsi:type="dcterms:W3CDTF">2017-02-14T20:48:36Z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0x01010077DC2A28846341C9915EFC7988C44A4F00AC683DE72F6D54408E582A29A0E01260</vt:lpwstr>
  </property>
  <property fmtid="{D5CDD505-2E9C-101B-9397-08002B2CF9AE}" pid="3" name="Content tags">
    <vt:lpwstr>105;#Conference proceedings / Presentations|c21264d4-9564-4e41-9805-0fcb8759ef5a</vt:lpwstr>
  </property>
  <property fmtid="{D5CDD505-2E9C-101B-9397-08002B2CF9AE}" pid="4" name="DC.Type.DocType (JSMS">
    <vt:lpwstr>126;#Presentation|96b9c332-40fe-4061-87fb-bc6c76567afe</vt:lpwstr>
  </property>
  <property fmtid="{D5CDD505-2E9C-101B-9397-08002B2CF9AE}" pid="5" name="bc56bdda6a6a44c48d8cfdd96ad4c1470">
    <vt:lpwstr>Presentation|96b9c332-40fe-4061-87fb-bc6c76567afe</vt:lpwstr>
  </property>
</Properties>
</file>