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5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handoutMasters/handoutMaster1.xml" ContentType="application/vnd.openxmlformats-officedocument.presentationml.handoutMaster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6" r:id="rId3"/>
    <p:sldId id="297" r:id="rId4"/>
    <p:sldId id="276" r:id="rId5"/>
    <p:sldId id="261" r:id="rId6"/>
    <p:sldId id="266" r:id="rId7"/>
    <p:sldId id="262" r:id="rId8"/>
    <p:sldId id="284" r:id="rId9"/>
    <p:sldId id="263" r:id="rId10"/>
    <p:sldId id="294" r:id="rId11"/>
    <p:sldId id="340" r:id="rId12"/>
    <p:sldId id="341" r:id="rId13"/>
    <p:sldId id="267" r:id="rId14"/>
    <p:sldId id="300" r:id="rId15"/>
    <p:sldId id="268" r:id="rId16"/>
    <p:sldId id="310" r:id="rId17"/>
    <p:sldId id="313" r:id="rId18"/>
    <p:sldId id="314" r:id="rId19"/>
    <p:sldId id="338" r:id="rId20"/>
    <p:sldId id="315" r:id="rId21"/>
    <p:sldId id="316" r:id="rId22"/>
    <p:sldId id="317" r:id="rId23"/>
    <p:sldId id="328" r:id="rId24"/>
    <p:sldId id="332" r:id="rId25"/>
    <p:sldId id="311" r:id="rId26"/>
    <p:sldId id="321" r:id="rId27"/>
    <p:sldId id="325" r:id="rId28"/>
    <p:sldId id="322" r:id="rId29"/>
    <p:sldId id="342" r:id="rId30"/>
    <p:sldId id="333" r:id="rId31"/>
    <p:sldId id="334" r:id="rId32"/>
    <p:sldId id="326" r:id="rId33"/>
    <p:sldId id="327" r:id="rId34"/>
    <p:sldId id="324" r:id="rId35"/>
    <p:sldId id="329" r:id="rId36"/>
    <p:sldId id="330" r:id="rId37"/>
    <p:sldId id="336" r:id="rId38"/>
    <p:sldId id="335" r:id="rId39"/>
    <p:sldId id="337" r:id="rId40"/>
    <p:sldId id="339" r:id="rId41"/>
    <p:sldId id="286" r:id="rId42"/>
    <p:sldId id="331" r:id="rId43"/>
    <p:sldId id="292" r:id="rId44"/>
    <p:sldId id="283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D0A20"/>
    <a:srgbClr val="D90011"/>
    <a:srgbClr val="D9222A"/>
    <a:srgbClr val="CD0920"/>
    <a:srgbClr val="D70111"/>
    <a:srgbClr val="DA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/>
    <p:restoredTop sz="78904"/>
  </p:normalViewPr>
  <p:slideViewPr>
    <p:cSldViewPr snapToGrid="0" snapToObjects="1">
      <p:cViewPr>
        <p:scale>
          <a:sx n="137" d="100"/>
          <a:sy n="137" d="100"/>
        </p:scale>
        <p:origin x="1200" y="-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50" Type="http://schemas.openxmlformats.org/officeDocument/2006/relationships/theme" Target="theme/theme1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8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slide" Target="slides/slide42.xml"/><Relationship Id="rId51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6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5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362722:Dropbox%20(Griffith%20University):2017:research:perpetrator%20analysis:For%20Anna:MaleMaltreatmentPerpetrators_3Group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362722:Dropbox%20(Griffith%20University):2017:research:perpetrator%20analysis:For%20Anna:FemaleMaltreatmentPerpetrators_4Group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362722:Dropbox%20(Griffith%20University):2017:research:perpetrator%20analysis:For%20Anna:MaleMaltreatmentPerpetrators_3Group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362722:Dropbox%20(Griffith%20University):2017:research:perpetrator%20analysis:For%20Anna:MaleMaltreatmentPerpetrators_3Group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s362722:Dropbox%20(Griffith%20University):2017:research:perpetrator%20analysis:For%20Anna:FemaleMaltreatmentPerpetrators_4Group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s362722:Dropbox%20(Griffith%20University):2017:research:perpetrator%20analysis:For%20Anna:FemaleMaltreatmentPerpetrators_4Group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s362722:Dropbox%20(Griffith%20University):2017:research:perpetrator%20analysis:For%20Anna:FemaleMaltreatmentPerpetrators_4Grou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/>
              <a:t>Male</a:t>
            </a:r>
            <a:r>
              <a:rPr lang="en-AU" baseline="0" dirty="0"/>
              <a:t> Maltreaters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1 (11%)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0.008</c:v>
                </c:pt>
                <c:pt idx="1">
                  <c:v>0.029</c:v>
                </c:pt>
                <c:pt idx="2">
                  <c:v>0.032</c:v>
                </c:pt>
                <c:pt idx="3">
                  <c:v>0.113</c:v>
                </c:pt>
                <c:pt idx="4">
                  <c:v>0.114</c:v>
                </c:pt>
                <c:pt idx="5">
                  <c:v>0.137</c:v>
                </c:pt>
                <c:pt idx="6">
                  <c:v>0.162</c:v>
                </c:pt>
                <c:pt idx="7">
                  <c:v>0.196</c:v>
                </c:pt>
                <c:pt idx="8">
                  <c:v>0.305</c:v>
                </c:pt>
                <c:pt idx="9">
                  <c:v>0.19</c:v>
                </c:pt>
                <c:pt idx="10">
                  <c:v>0.062</c:v>
                </c:pt>
                <c:pt idx="11">
                  <c:v>0.044</c:v>
                </c:pt>
                <c:pt idx="12">
                  <c:v>0.01</c:v>
                </c:pt>
                <c:pt idx="13">
                  <c:v>0.002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2 (54%)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0.001</c:v>
                </c:pt>
                <c:pt idx="1">
                  <c:v>0.0</c:v>
                </c:pt>
                <c:pt idx="2">
                  <c:v>0.001</c:v>
                </c:pt>
                <c:pt idx="3">
                  <c:v>0.006</c:v>
                </c:pt>
                <c:pt idx="4">
                  <c:v>0.004</c:v>
                </c:pt>
                <c:pt idx="5">
                  <c:v>0.002</c:v>
                </c:pt>
                <c:pt idx="6">
                  <c:v>0.007</c:v>
                </c:pt>
                <c:pt idx="7">
                  <c:v>0.005</c:v>
                </c:pt>
                <c:pt idx="8">
                  <c:v>0.008</c:v>
                </c:pt>
                <c:pt idx="9">
                  <c:v>0.014</c:v>
                </c:pt>
                <c:pt idx="10">
                  <c:v>0.017</c:v>
                </c:pt>
                <c:pt idx="11">
                  <c:v>0.037</c:v>
                </c:pt>
                <c:pt idx="12">
                  <c:v>0.055</c:v>
                </c:pt>
                <c:pt idx="13">
                  <c:v>0.099</c:v>
                </c:pt>
                <c:pt idx="14">
                  <c:v>0.108</c:v>
                </c:pt>
                <c:pt idx="15">
                  <c:v>0.181</c:v>
                </c:pt>
                <c:pt idx="16">
                  <c:v>0.202</c:v>
                </c:pt>
                <c:pt idx="17">
                  <c:v>0.212</c:v>
                </c:pt>
                <c:pt idx="18">
                  <c:v>0.243</c:v>
                </c:pt>
                <c:pt idx="19">
                  <c:v>0.197</c:v>
                </c:pt>
                <c:pt idx="20">
                  <c:v>0.157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Group 3 (35%)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0.006</c:v>
                </c:pt>
                <c:pt idx="8">
                  <c:v>0.047</c:v>
                </c:pt>
                <c:pt idx="9">
                  <c:v>0.182</c:v>
                </c:pt>
                <c:pt idx="10">
                  <c:v>0.275</c:v>
                </c:pt>
                <c:pt idx="11">
                  <c:v>0.48</c:v>
                </c:pt>
                <c:pt idx="12">
                  <c:v>0.274</c:v>
                </c:pt>
                <c:pt idx="13">
                  <c:v>0.22</c:v>
                </c:pt>
                <c:pt idx="14">
                  <c:v>0.11</c:v>
                </c:pt>
                <c:pt idx="15">
                  <c:v>0.063</c:v>
                </c:pt>
                <c:pt idx="16">
                  <c:v>0.034</c:v>
                </c:pt>
                <c:pt idx="17">
                  <c:v>0.036</c:v>
                </c:pt>
                <c:pt idx="18">
                  <c:v>0.024</c:v>
                </c:pt>
                <c:pt idx="19">
                  <c:v>0.028</c:v>
                </c:pt>
                <c:pt idx="20">
                  <c:v>0.055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112384"/>
        <c:axId val="1106115776"/>
      </c:lineChart>
      <c:catAx>
        <c:axId val="1106112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115776"/>
        <c:crosses val="autoZero"/>
        <c:auto val="1"/>
        <c:lblAlgn val="ctr"/>
        <c:lblOffset val="100"/>
        <c:noMultiLvlLbl val="0"/>
      </c:catAx>
      <c:valAx>
        <c:axId val="1106115776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Frequency of Events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112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/>
              <a:t>Female</a:t>
            </a:r>
            <a:r>
              <a:rPr lang="en-AU" baseline="0" dirty="0"/>
              <a:t> Maltreaters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1 (39%)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0.003</c:v>
                </c:pt>
                <c:pt idx="7">
                  <c:v>0.017</c:v>
                </c:pt>
                <c:pt idx="8">
                  <c:v>0.075</c:v>
                </c:pt>
                <c:pt idx="9">
                  <c:v>0.213</c:v>
                </c:pt>
                <c:pt idx="10">
                  <c:v>0.419</c:v>
                </c:pt>
                <c:pt idx="11">
                  <c:v>0.393</c:v>
                </c:pt>
                <c:pt idx="12">
                  <c:v>0.298</c:v>
                </c:pt>
                <c:pt idx="13">
                  <c:v>0.191</c:v>
                </c:pt>
                <c:pt idx="14">
                  <c:v>0.133</c:v>
                </c:pt>
                <c:pt idx="15">
                  <c:v>0.086</c:v>
                </c:pt>
                <c:pt idx="16">
                  <c:v>0.058</c:v>
                </c:pt>
                <c:pt idx="17">
                  <c:v>0.053</c:v>
                </c:pt>
                <c:pt idx="18">
                  <c:v>0.039</c:v>
                </c:pt>
                <c:pt idx="19">
                  <c:v>0.052</c:v>
                </c:pt>
                <c:pt idx="20">
                  <c:v>0.061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2 (5%)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0.002</c:v>
                </c:pt>
                <c:pt idx="3">
                  <c:v>0.0</c:v>
                </c:pt>
                <c:pt idx="4">
                  <c:v>0.034</c:v>
                </c:pt>
                <c:pt idx="5">
                  <c:v>0.066</c:v>
                </c:pt>
                <c:pt idx="6">
                  <c:v>0.216</c:v>
                </c:pt>
                <c:pt idx="7">
                  <c:v>0.398</c:v>
                </c:pt>
                <c:pt idx="8">
                  <c:v>0.459</c:v>
                </c:pt>
                <c:pt idx="9">
                  <c:v>0.413</c:v>
                </c:pt>
                <c:pt idx="10">
                  <c:v>0.302</c:v>
                </c:pt>
                <c:pt idx="11">
                  <c:v>0.114</c:v>
                </c:pt>
                <c:pt idx="12">
                  <c:v>0.05</c:v>
                </c:pt>
                <c:pt idx="13">
                  <c:v>0.005</c:v>
                </c:pt>
                <c:pt idx="14">
                  <c:v>0.001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Group 3 (51%)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0.002</c:v>
                </c:pt>
                <c:pt idx="3">
                  <c:v>0.001</c:v>
                </c:pt>
                <c:pt idx="4">
                  <c:v>0.002</c:v>
                </c:pt>
                <c:pt idx="5">
                  <c:v>0.001</c:v>
                </c:pt>
                <c:pt idx="6">
                  <c:v>0.004</c:v>
                </c:pt>
                <c:pt idx="7">
                  <c:v>0.005</c:v>
                </c:pt>
                <c:pt idx="8">
                  <c:v>0.009</c:v>
                </c:pt>
                <c:pt idx="9">
                  <c:v>0.018</c:v>
                </c:pt>
                <c:pt idx="10">
                  <c:v>0.028</c:v>
                </c:pt>
                <c:pt idx="11">
                  <c:v>0.036</c:v>
                </c:pt>
                <c:pt idx="12">
                  <c:v>0.064</c:v>
                </c:pt>
                <c:pt idx="13">
                  <c:v>0.092</c:v>
                </c:pt>
                <c:pt idx="14">
                  <c:v>0.129</c:v>
                </c:pt>
                <c:pt idx="15">
                  <c:v>0.171</c:v>
                </c:pt>
                <c:pt idx="16">
                  <c:v>0.204</c:v>
                </c:pt>
                <c:pt idx="17">
                  <c:v>0.289</c:v>
                </c:pt>
                <c:pt idx="18">
                  <c:v>0.27</c:v>
                </c:pt>
                <c:pt idx="19">
                  <c:v>0.305</c:v>
                </c:pt>
                <c:pt idx="20">
                  <c:v>0.208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Group 4 (5%)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0.001</c:v>
                </c:pt>
                <c:pt idx="4">
                  <c:v>0.039</c:v>
                </c:pt>
                <c:pt idx="5">
                  <c:v>0.022</c:v>
                </c:pt>
                <c:pt idx="6">
                  <c:v>0.24</c:v>
                </c:pt>
                <c:pt idx="7">
                  <c:v>0.278</c:v>
                </c:pt>
                <c:pt idx="8">
                  <c:v>0.629</c:v>
                </c:pt>
                <c:pt idx="9">
                  <c:v>0.653</c:v>
                </c:pt>
                <c:pt idx="10">
                  <c:v>0.902</c:v>
                </c:pt>
                <c:pt idx="11">
                  <c:v>0.703</c:v>
                </c:pt>
                <c:pt idx="12">
                  <c:v>0.659</c:v>
                </c:pt>
                <c:pt idx="13">
                  <c:v>0.49</c:v>
                </c:pt>
                <c:pt idx="14">
                  <c:v>0.456</c:v>
                </c:pt>
                <c:pt idx="15">
                  <c:v>0.494</c:v>
                </c:pt>
                <c:pt idx="16">
                  <c:v>0.411</c:v>
                </c:pt>
                <c:pt idx="17">
                  <c:v>0.47</c:v>
                </c:pt>
                <c:pt idx="18">
                  <c:v>0.32</c:v>
                </c:pt>
                <c:pt idx="19">
                  <c:v>0.261</c:v>
                </c:pt>
                <c:pt idx="20">
                  <c:v>0.226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734368"/>
        <c:axId val="990730048"/>
      </c:lineChart>
      <c:catAx>
        <c:axId val="99073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90730048"/>
        <c:crosses val="autoZero"/>
        <c:auto val="1"/>
        <c:lblAlgn val="ctr"/>
        <c:lblOffset val="100"/>
        <c:noMultiLvlLbl val="0"/>
      </c:catAx>
      <c:valAx>
        <c:axId val="990730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Frequency of Events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90734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/>
              <a:t>Male</a:t>
            </a:r>
            <a:r>
              <a:rPr lang="en-AU" baseline="0" dirty="0"/>
              <a:t> Maltreaters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1 (11%)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0.008</c:v>
                </c:pt>
                <c:pt idx="1">
                  <c:v>0.029</c:v>
                </c:pt>
                <c:pt idx="2">
                  <c:v>0.032</c:v>
                </c:pt>
                <c:pt idx="3">
                  <c:v>0.113</c:v>
                </c:pt>
                <c:pt idx="4">
                  <c:v>0.114</c:v>
                </c:pt>
                <c:pt idx="5">
                  <c:v>0.137</c:v>
                </c:pt>
                <c:pt idx="6">
                  <c:v>0.162</c:v>
                </c:pt>
                <c:pt idx="7">
                  <c:v>0.196</c:v>
                </c:pt>
                <c:pt idx="8">
                  <c:v>0.305</c:v>
                </c:pt>
                <c:pt idx="9">
                  <c:v>0.19</c:v>
                </c:pt>
                <c:pt idx="10">
                  <c:v>0.062</c:v>
                </c:pt>
                <c:pt idx="11">
                  <c:v>0.044</c:v>
                </c:pt>
                <c:pt idx="12">
                  <c:v>0.01</c:v>
                </c:pt>
                <c:pt idx="13">
                  <c:v>0.002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2 (54%)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0.001</c:v>
                </c:pt>
                <c:pt idx="1">
                  <c:v>0.0</c:v>
                </c:pt>
                <c:pt idx="2">
                  <c:v>0.001</c:v>
                </c:pt>
                <c:pt idx="3">
                  <c:v>0.006</c:v>
                </c:pt>
                <c:pt idx="4">
                  <c:v>0.004</c:v>
                </c:pt>
                <c:pt idx="5">
                  <c:v>0.002</c:v>
                </c:pt>
                <c:pt idx="6">
                  <c:v>0.007</c:v>
                </c:pt>
                <c:pt idx="7">
                  <c:v>0.005</c:v>
                </c:pt>
                <c:pt idx="8">
                  <c:v>0.008</c:v>
                </c:pt>
                <c:pt idx="9">
                  <c:v>0.014</c:v>
                </c:pt>
                <c:pt idx="10">
                  <c:v>0.017</c:v>
                </c:pt>
                <c:pt idx="11">
                  <c:v>0.037</c:v>
                </c:pt>
                <c:pt idx="12">
                  <c:v>0.055</c:v>
                </c:pt>
                <c:pt idx="13">
                  <c:v>0.099</c:v>
                </c:pt>
                <c:pt idx="14">
                  <c:v>0.108</c:v>
                </c:pt>
                <c:pt idx="15">
                  <c:v>0.181</c:v>
                </c:pt>
                <c:pt idx="16">
                  <c:v>0.202</c:v>
                </c:pt>
                <c:pt idx="17">
                  <c:v>0.212</c:v>
                </c:pt>
                <c:pt idx="18">
                  <c:v>0.243</c:v>
                </c:pt>
                <c:pt idx="19">
                  <c:v>0.197</c:v>
                </c:pt>
                <c:pt idx="20">
                  <c:v>0.157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Group 3 (35%)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0.006</c:v>
                </c:pt>
                <c:pt idx="8">
                  <c:v>0.047</c:v>
                </c:pt>
                <c:pt idx="9">
                  <c:v>0.182</c:v>
                </c:pt>
                <c:pt idx="10">
                  <c:v>0.275</c:v>
                </c:pt>
                <c:pt idx="11">
                  <c:v>0.48</c:v>
                </c:pt>
                <c:pt idx="12">
                  <c:v>0.274</c:v>
                </c:pt>
                <c:pt idx="13">
                  <c:v>0.22</c:v>
                </c:pt>
                <c:pt idx="14">
                  <c:v>0.11</c:v>
                </c:pt>
                <c:pt idx="15">
                  <c:v>0.063</c:v>
                </c:pt>
                <c:pt idx="16">
                  <c:v>0.034</c:v>
                </c:pt>
                <c:pt idx="17">
                  <c:v>0.036</c:v>
                </c:pt>
                <c:pt idx="18">
                  <c:v>0.024</c:v>
                </c:pt>
                <c:pt idx="19">
                  <c:v>0.028</c:v>
                </c:pt>
                <c:pt idx="20">
                  <c:v>0.055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171360"/>
        <c:axId val="1106175392"/>
      </c:lineChart>
      <c:catAx>
        <c:axId val="110617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175392"/>
        <c:crosses val="autoZero"/>
        <c:auto val="1"/>
        <c:lblAlgn val="ctr"/>
        <c:lblOffset val="100"/>
        <c:noMultiLvlLbl val="0"/>
      </c:catAx>
      <c:valAx>
        <c:axId val="1106175392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Frequency of Events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17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/>
              <a:t>Male</a:t>
            </a:r>
            <a:r>
              <a:rPr lang="en-AU" baseline="0" dirty="0"/>
              <a:t> Maltreaters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Group 2 (54%)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0.001</c:v>
                </c:pt>
                <c:pt idx="1">
                  <c:v>0.0</c:v>
                </c:pt>
                <c:pt idx="2">
                  <c:v>0.001</c:v>
                </c:pt>
                <c:pt idx="3">
                  <c:v>0.006</c:v>
                </c:pt>
                <c:pt idx="4">
                  <c:v>0.004</c:v>
                </c:pt>
                <c:pt idx="5">
                  <c:v>0.002</c:v>
                </c:pt>
                <c:pt idx="6">
                  <c:v>0.007</c:v>
                </c:pt>
                <c:pt idx="7">
                  <c:v>0.005</c:v>
                </c:pt>
                <c:pt idx="8">
                  <c:v>0.008</c:v>
                </c:pt>
                <c:pt idx="9">
                  <c:v>0.014</c:v>
                </c:pt>
                <c:pt idx="10">
                  <c:v>0.017</c:v>
                </c:pt>
                <c:pt idx="11">
                  <c:v>0.037</c:v>
                </c:pt>
                <c:pt idx="12">
                  <c:v>0.055</c:v>
                </c:pt>
                <c:pt idx="13">
                  <c:v>0.099</c:v>
                </c:pt>
                <c:pt idx="14">
                  <c:v>0.108</c:v>
                </c:pt>
                <c:pt idx="15">
                  <c:v>0.181</c:v>
                </c:pt>
                <c:pt idx="16">
                  <c:v>0.202</c:v>
                </c:pt>
                <c:pt idx="17">
                  <c:v>0.212</c:v>
                </c:pt>
                <c:pt idx="18">
                  <c:v>0.243</c:v>
                </c:pt>
                <c:pt idx="19">
                  <c:v>0.197</c:v>
                </c:pt>
                <c:pt idx="20">
                  <c:v>0.157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Group 3 (35%)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0.006</c:v>
                </c:pt>
                <c:pt idx="8">
                  <c:v>0.047</c:v>
                </c:pt>
                <c:pt idx="9">
                  <c:v>0.182</c:v>
                </c:pt>
                <c:pt idx="10">
                  <c:v>0.275</c:v>
                </c:pt>
                <c:pt idx="11">
                  <c:v>0.48</c:v>
                </c:pt>
                <c:pt idx="12">
                  <c:v>0.274</c:v>
                </c:pt>
                <c:pt idx="13">
                  <c:v>0.22</c:v>
                </c:pt>
                <c:pt idx="14">
                  <c:v>0.11</c:v>
                </c:pt>
                <c:pt idx="15">
                  <c:v>0.063</c:v>
                </c:pt>
                <c:pt idx="16">
                  <c:v>0.034</c:v>
                </c:pt>
                <c:pt idx="17">
                  <c:v>0.036</c:v>
                </c:pt>
                <c:pt idx="18">
                  <c:v>0.024</c:v>
                </c:pt>
                <c:pt idx="19">
                  <c:v>0.028</c:v>
                </c:pt>
                <c:pt idx="20">
                  <c:v>0.055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219616"/>
        <c:axId val="1106223648"/>
      </c:lineChart>
      <c:catAx>
        <c:axId val="110621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223648"/>
        <c:crosses val="autoZero"/>
        <c:auto val="1"/>
        <c:lblAlgn val="ctr"/>
        <c:lblOffset val="100"/>
        <c:noMultiLvlLbl val="0"/>
      </c:catAx>
      <c:valAx>
        <c:axId val="1106223648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Frequency of Events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219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/>
              <a:t>Female</a:t>
            </a:r>
            <a:r>
              <a:rPr lang="en-AU" baseline="0" dirty="0"/>
              <a:t> Maltreaters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1 (39%)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0.003</c:v>
                </c:pt>
                <c:pt idx="7">
                  <c:v>0.017</c:v>
                </c:pt>
                <c:pt idx="8">
                  <c:v>0.075</c:v>
                </c:pt>
                <c:pt idx="9">
                  <c:v>0.213</c:v>
                </c:pt>
                <c:pt idx="10">
                  <c:v>0.419</c:v>
                </c:pt>
                <c:pt idx="11">
                  <c:v>0.393</c:v>
                </c:pt>
                <c:pt idx="12">
                  <c:v>0.298</c:v>
                </c:pt>
                <c:pt idx="13">
                  <c:v>0.191</c:v>
                </c:pt>
                <c:pt idx="14">
                  <c:v>0.133</c:v>
                </c:pt>
                <c:pt idx="15">
                  <c:v>0.086</c:v>
                </c:pt>
                <c:pt idx="16">
                  <c:v>0.058</c:v>
                </c:pt>
                <c:pt idx="17">
                  <c:v>0.053</c:v>
                </c:pt>
                <c:pt idx="18">
                  <c:v>0.039</c:v>
                </c:pt>
                <c:pt idx="19">
                  <c:v>0.052</c:v>
                </c:pt>
                <c:pt idx="20">
                  <c:v>0.061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2 (5%)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0.002</c:v>
                </c:pt>
                <c:pt idx="3">
                  <c:v>0.0</c:v>
                </c:pt>
                <c:pt idx="4">
                  <c:v>0.034</c:v>
                </c:pt>
                <c:pt idx="5">
                  <c:v>0.066</c:v>
                </c:pt>
                <c:pt idx="6">
                  <c:v>0.216</c:v>
                </c:pt>
                <c:pt idx="7">
                  <c:v>0.398</c:v>
                </c:pt>
                <c:pt idx="8">
                  <c:v>0.459</c:v>
                </c:pt>
                <c:pt idx="9">
                  <c:v>0.413</c:v>
                </c:pt>
                <c:pt idx="10">
                  <c:v>0.302</c:v>
                </c:pt>
                <c:pt idx="11">
                  <c:v>0.114</c:v>
                </c:pt>
                <c:pt idx="12">
                  <c:v>0.05</c:v>
                </c:pt>
                <c:pt idx="13">
                  <c:v>0.005</c:v>
                </c:pt>
                <c:pt idx="14">
                  <c:v>0.001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Group 3 (51%)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0.002</c:v>
                </c:pt>
                <c:pt idx="3">
                  <c:v>0.001</c:v>
                </c:pt>
                <c:pt idx="4">
                  <c:v>0.002</c:v>
                </c:pt>
                <c:pt idx="5">
                  <c:v>0.001</c:v>
                </c:pt>
                <c:pt idx="6">
                  <c:v>0.004</c:v>
                </c:pt>
                <c:pt idx="7">
                  <c:v>0.005</c:v>
                </c:pt>
                <c:pt idx="8">
                  <c:v>0.009</c:v>
                </c:pt>
                <c:pt idx="9">
                  <c:v>0.018</c:v>
                </c:pt>
                <c:pt idx="10">
                  <c:v>0.028</c:v>
                </c:pt>
                <c:pt idx="11">
                  <c:v>0.036</c:v>
                </c:pt>
                <c:pt idx="12">
                  <c:v>0.064</c:v>
                </c:pt>
                <c:pt idx="13">
                  <c:v>0.092</c:v>
                </c:pt>
                <c:pt idx="14">
                  <c:v>0.129</c:v>
                </c:pt>
                <c:pt idx="15">
                  <c:v>0.171</c:v>
                </c:pt>
                <c:pt idx="16">
                  <c:v>0.204</c:v>
                </c:pt>
                <c:pt idx="17">
                  <c:v>0.289</c:v>
                </c:pt>
                <c:pt idx="18">
                  <c:v>0.27</c:v>
                </c:pt>
                <c:pt idx="19">
                  <c:v>0.305</c:v>
                </c:pt>
                <c:pt idx="20">
                  <c:v>0.208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Group 4 (5%)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0.001</c:v>
                </c:pt>
                <c:pt idx="4">
                  <c:v>0.039</c:v>
                </c:pt>
                <c:pt idx="5">
                  <c:v>0.022</c:v>
                </c:pt>
                <c:pt idx="6">
                  <c:v>0.24</c:v>
                </c:pt>
                <c:pt idx="7">
                  <c:v>0.278</c:v>
                </c:pt>
                <c:pt idx="8">
                  <c:v>0.629</c:v>
                </c:pt>
                <c:pt idx="9">
                  <c:v>0.653</c:v>
                </c:pt>
                <c:pt idx="10">
                  <c:v>0.902</c:v>
                </c:pt>
                <c:pt idx="11">
                  <c:v>0.703</c:v>
                </c:pt>
                <c:pt idx="12">
                  <c:v>0.659</c:v>
                </c:pt>
                <c:pt idx="13">
                  <c:v>0.49</c:v>
                </c:pt>
                <c:pt idx="14">
                  <c:v>0.456</c:v>
                </c:pt>
                <c:pt idx="15">
                  <c:v>0.494</c:v>
                </c:pt>
                <c:pt idx="16">
                  <c:v>0.411</c:v>
                </c:pt>
                <c:pt idx="17">
                  <c:v>0.47</c:v>
                </c:pt>
                <c:pt idx="18">
                  <c:v>0.32</c:v>
                </c:pt>
                <c:pt idx="19">
                  <c:v>0.261</c:v>
                </c:pt>
                <c:pt idx="20">
                  <c:v>0.226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757008"/>
        <c:axId val="1105761760"/>
      </c:lineChart>
      <c:catAx>
        <c:axId val="110575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5761760"/>
        <c:crosses val="autoZero"/>
        <c:auto val="1"/>
        <c:lblAlgn val="ctr"/>
        <c:lblOffset val="100"/>
        <c:noMultiLvlLbl val="0"/>
      </c:catAx>
      <c:valAx>
        <c:axId val="1105761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Frequency of Events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5757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/>
              <a:t>Female</a:t>
            </a:r>
            <a:r>
              <a:rPr lang="en-AU" baseline="0" dirty="0"/>
              <a:t> Maltreaters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Group 2 (5%)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0.002</c:v>
                </c:pt>
                <c:pt idx="3">
                  <c:v>0.0</c:v>
                </c:pt>
                <c:pt idx="4">
                  <c:v>0.034</c:v>
                </c:pt>
                <c:pt idx="5">
                  <c:v>0.066</c:v>
                </c:pt>
                <c:pt idx="6">
                  <c:v>0.216</c:v>
                </c:pt>
                <c:pt idx="7">
                  <c:v>0.398</c:v>
                </c:pt>
                <c:pt idx="8">
                  <c:v>0.459</c:v>
                </c:pt>
                <c:pt idx="9">
                  <c:v>0.413</c:v>
                </c:pt>
                <c:pt idx="10">
                  <c:v>0.302</c:v>
                </c:pt>
                <c:pt idx="11">
                  <c:v>0.114</c:v>
                </c:pt>
                <c:pt idx="12">
                  <c:v>0.05</c:v>
                </c:pt>
                <c:pt idx="13">
                  <c:v>0.005</c:v>
                </c:pt>
                <c:pt idx="14">
                  <c:v>0.001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Group 4 (5%)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0.001</c:v>
                </c:pt>
                <c:pt idx="4">
                  <c:v>0.039</c:v>
                </c:pt>
                <c:pt idx="5">
                  <c:v>0.022</c:v>
                </c:pt>
                <c:pt idx="6">
                  <c:v>0.24</c:v>
                </c:pt>
                <c:pt idx="7">
                  <c:v>0.278</c:v>
                </c:pt>
                <c:pt idx="8">
                  <c:v>0.629</c:v>
                </c:pt>
                <c:pt idx="9">
                  <c:v>0.653</c:v>
                </c:pt>
                <c:pt idx="10">
                  <c:v>0.902</c:v>
                </c:pt>
                <c:pt idx="11">
                  <c:v>0.703</c:v>
                </c:pt>
                <c:pt idx="12">
                  <c:v>0.659</c:v>
                </c:pt>
                <c:pt idx="13">
                  <c:v>0.49</c:v>
                </c:pt>
                <c:pt idx="14">
                  <c:v>0.456</c:v>
                </c:pt>
                <c:pt idx="15">
                  <c:v>0.494</c:v>
                </c:pt>
                <c:pt idx="16">
                  <c:v>0.411</c:v>
                </c:pt>
                <c:pt idx="17">
                  <c:v>0.47</c:v>
                </c:pt>
                <c:pt idx="18">
                  <c:v>0.32</c:v>
                </c:pt>
                <c:pt idx="19">
                  <c:v>0.261</c:v>
                </c:pt>
                <c:pt idx="20">
                  <c:v>0.226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981552"/>
        <c:axId val="1105899600"/>
      </c:lineChart>
      <c:catAx>
        <c:axId val="110598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5899600"/>
        <c:crosses val="autoZero"/>
        <c:auto val="1"/>
        <c:lblAlgn val="ctr"/>
        <c:lblOffset val="100"/>
        <c:noMultiLvlLbl val="0"/>
      </c:catAx>
      <c:valAx>
        <c:axId val="1105899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Frequency of Events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5981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/>
              <a:t>Female</a:t>
            </a:r>
            <a:r>
              <a:rPr lang="en-AU" baseline="0" dirty="0"/>
              <a:t> Maltreaters</a:t>
            </a:r>
            <a:endParaRPr lang="en-A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1 (39%)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0.003</c:v>
                </c:pt>
                <c:pt idx="7">
                  <c:v>0.017</c:v>
                </c:pt>
                <c:pt idx="8">
                  <c:v>0.075</c:v>
                </c:pt>
                <c:pt idx="9">
                  <c:v>0.213</c:v>
                </c:pt>
                <c:pt idx="10">
                  <c:v>0.419</c:v>
                </c:pt>
                <c:pt idx="11">
                  <c:v>0.393</c:v>
                </c:pt>
                <c:pt idx="12">
                  <c:v>0.298</c:v>
                </c:pt>
                <c:pt idx="13">
                  <c:v>0.191</c:v>
                </c:pt>
                <c:pt idx="14">
                  <c:v>0.133</c:v>
                </c:pt>
                <c:pt idx="15">
                  <c:v>0.086</c:v>
                </c:pt>
                <c:pt idx="16">
                  <c:v>0.058</c:v>
                </c:pt>
                <c:pt idx="17">
                  <c:v>0.053</c:v>
                </c:pt>
                <c:pt idx="18">
                  <c:v>0.039</c:v>
                </c:pt>
                <c:pt idx="19">
                  <c:v>0.052</c:v>
                </c:pt>
                <c:pt idx="20">
                  <c:v>0.061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Group 3 (51%)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0.002</c:v>
                </c:pt>
                <c:pt idx="3">
                  <c:v>0.001</c:v>
                </c:pt>
                <c:pt idx="4">
                  <c:v>0.002</c:v>
                </c:pt>
                <c:pt idx="5">
                  <c:v>0.001</c:v>
                </c:pt>
                <c:pt idx="6">
                  <c:v>0.004</c:v>
                </c:pt>
                <c:pt idx="7">
                  <c:v>0.005</c:v>
                </c:pt>
                <c:pt idx="8">
                  <c:v>0.009</c:v>
                </c:pt>
                <c:pt idx="9">
                  <c:v>0.018</c:v>
                </c:pt>
                <c:pt idx="10">
                  <c:v>0.028</c:v>
                </c:pt>
                <c:pt idx="11">
                  <c:v>0.036</c:v>
                </c:pt>
                <c:pt idx="12">
                  <c:v>0.064</c:v>
                </c:pt>
                <c:pt idx="13">
                  <c:v>0.092</c:v>
                </c:pt>
                <c:pt idx="14">
                  <c:v>0.129</c:v>
                </c:pt>
                <c:pt idx="15">
                  <c:v>0.171</c:v>
                </c:pt>
                <c:pt idx="16">
                  <c:v>0.204</c:v>
                </c:pt>
                <c:pt idx="17">
                  <c:v>0.289</c:v>
                </c:pt>
                <c:pt idx="18">
                  <c:v>0.27</c:v>
                </c:pt>
                <c:pt idx="19">
                  <c:v>0.305</c:v>
                </c:pt>
                <c:pt idx="20">
                  <c:v>0.208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356592"/>
        <c:axId val="1106374944"/>
      </c:lineChart>
      <c:catAx>
        <c:axId val="110635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Age (years)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374944"/>
        <c:crosses val="autoZero"/>
        <c:auto val="1"/>
        <c:lblAlgn val="ctr"/>
        <c:lblOffset val="100"/>
        <c:noMultiLvlLbl val="0"/>
      </c:catAx>
      <c:valAx>
        <c:axId val="1106374944"/>
        <c:scaling>
          <c:orientation val="minMax"/>
          <c:max val="1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Frequency of Events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635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FCA2-BF6D-CE44-A430-3AEE88891A9E}" type="datetimeFigureOut">
              <a:rPr lang="en-US" smtClean="0">
                <a:latin typeface="Arial"/>
              </a:rPr>
              <a:t>2/15/17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992C-4394-4E4E-9793-4EB1E3E1D25A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21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6A57A62-2764-F542-B86B-77C5E138D015}" type="datetimeFigureOut">
              <a:rPr lang="en-US" smtClean="0"/>
              <a:pPr/>
              <a:t>2/15/17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9A93E2E-41BE-9948-9CD4-5372A3778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0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research I am going to present new </a:t>
            </a:r>
            <a:r>
              <a:rPr lang="en-US" baseline="0" dirty="0" err="1" smtClean="0"/>
              <a:t>researd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Exciting</a:t>
            </a:r>
            <a:r>
              <a:rPr lang="en-US" baseline="0" dirty="0" smtClean="0"/>
              <a:t> </a:t>
            </a:r>
            <a:r>
              <a:rPr lang="en-US" baseline="0" dirty="0" smtClean="0"/>
              <a:t>n</a:t>
            </a:r>
            <a:r>
              <a:rPr lang="en-US" dirty="0" smtClean="0"/>
              <a:t>ew program of research focusing on those who maltreat children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No much</a:t>
            </a:r>
            <a:r>
              <a:rPr lang="en-US" baseline="0" dirty="0" smtClean="0"/>
              <a:t> is know about maltreaters </a:t>
            </a:r>
            <a:r>
              <a:rPr lang="mr-IN" baseline="0" dirty="0" smtClean="0"/>
              <a:t>–</a:t>
            </a:r>
            <a:r>
              <a:rPr lang="en-US" baseline="0" dirty="0" smtClean="0"/>
              <a:t> focus has been on the victims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8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6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8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10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1 11 % of male maltreaters</a:t>
            </a:r>
          </a:p>
          <a:p>
            <a:r>
              <a:rPr lang="en-US" dirty="0" smtClean="0"/>
              <a:t>Start young</a:t>
            </a:r>
            <a:r>
              <a:rPr lang="en-US" baseline="0" dirty="0" smtClean="0"/>
              <a:t> by 20 no contact with the </a:t>
            </a:r>
            <a:r>
              <a:rPr lang="en-US" baseline="0" dirty="0" err="1" smtClean="0"/>
              <a:t>cp</a:t>
            </a:r>
            <a:r>
              <a:rPr lang="en-US" baseline="0" dirty="0" smtClean="0"/>
              <a:t> systems</a:t>
            </a:r>
            <a:endParaRPr lang="en-US" dirty="0" smtClean="0"/>
          </a:p>
          <a:p>
            <a:r>
              <a:rPr lang="en-US" dirty="0" smtClean="0"/>
              <a:t>Group 2 54% of</a:t>
            </a:r>
            <a:r>
              <a:rPr lang="en-US" baseline="0" dirty="0" smtClean="0"/>
              <a:t> male maltreaters</a:t>
            </a:r>
          </a:p>
          <a:p>
            <a:r>
              <a:rPr lang="en-US" baseline="0" dirty="0" smtClean="0"/>
              <a:t>Stat older and appear to be continuing maltreatment (right censored data)</a:t>
            </a:r>
          </a:p>
          <a:p>
            <a:r>
              <a:rPr lang="en-US" baseline="0" dirty="0" smtClean="0"/>
              <a:t>Group 3 35% of maltreaters </a:t>
            </a:r>
          </a:p>
          <a:p>
            <a:r>
              <a:rPr lang="en-US" baseline="0" dirty="0" smtClean="0"/>
              <a:t>start 18 peak 21 and little evidence of contact by age 25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6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Group1 39%</a:t>
            </a:r>
          </a:p>
          <a:p>
            <a:r>
              <a:rPr lang="en-US" dirty="0" smtClean="0"/>
              <a:t>Similar size and shape to group 3</a:t>
            </a:r>
            <a:r>
              <a:rPr lang="en-US" baseline="0" dirty="0" smtClean="0"/>
              <a:t> males start around 18 years and by 25 limited evidence of contact with the system</a:t>
            </a:r>
            <a:endParaRPr lang="en-US" dirty="0" smtClean="0"/>
          </a:p>
          <a:p>
            <a:r>
              <a:rPr lang="en-US" dirty="0" smtClean="0"/>
              <a:t>Group 2 5%</a:t>
            </a:r>
          </a:p>
          <a:p>
            <a:r>
              <a:rPr lang="en-US" dirty="0" smtClean="0"/>
              <a:t>Start</a:t>
            </a:r>
            <a:r>
              <a:rPr lang="en-US" baseline="0" dirty="0" smtClean="0"/>
              <a:t> young 15 years peak at 17 years and by 23 limited contact (5% of maltreaters)</a:t>
            </a:r>
            <a:endParaRPr lang="en-US" dirty="0" smtClean="0"/>
          </a:p>
          <a:p>
            <a:r>
              <a:rPr lang="en-US" dirty="0" smtClean="0"/>
              <a:t>Group</a:t>
            </a:r>
            <a:r>
              <a:rPr lang="en-US" baseline="0" dirty="0" smtClean="0"/>
              <a:t> 3 51%</a:t>
            </a:r>
          </a:p>
          <a:p>
            <a:r>
              <a:rPr lang="en-US" baseline="0" dirty="0" smtClean="0"/>
              <a:t>Most frequent and again similar to the Group 2</a:t>
            </a:r>
          </a:p>
          <a:p>
            <a:r>
              <a:rPr lang="en-US" baseline="0" dirty="0" smtClean="0"/>
              <a:t>Group 4 5%</a:t>
            </a:r>
          </a:p>
          <a:p>
            <a:r>
              <a:rPr lang="en-US" baseline="0" dirty="0" smtClean="0"/>
              <a:t>Start with a very similar trajectory to group 2 but maltreatment peaks at about age 20 and stays high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33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step brother</a:t>
            </a:r>
          </a:p>
          <a:p>
            <a:r>
              <a:rPr lang="en-US" dirty="0" smtClean="0"/>
              <a:t>27% partner </a:t>
            </a:r>
          </a:p>
          <a:p>
            <a:r>
              <a:rPr lang="en-US" dirty="0" smtClean="0"/>
              <a:t>30%</a:t>
            </a:r>
            <a:r>
              <a:rPr lang="en-US" baseline="0" dirty="0" smtClean="0"/>
              <a:t> uncle</a:t>
            </a:r>
          </a:p>
          <a:p>
            <a:r>
              <a:rPr lang="en-US" baseline="0" dirty="0" smtClean="0"/>
              <a:t>20%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7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step brother</a:t>
            </a:r>
          </a:p>
          <a:p>
            <a:r>
              <a:rPr lang="en-US" dirty="0" smtClean="0"/>
              <a:t>27% partner </a:t>
            </a:r>
          </a:p>
          <a:p>
            <a:r>
              <a:rPr lang="en-US" dirty="0" smtClean="0"/>
              <a:t>30%</a:t>
            </a:r>
            <a:r>
              <a:rPr lang="en-US" baseline="0" dirty="0" smtClean="0"/>
              <a:t> uncle</a:t>
            </a:r>
          </a:p>
          <a:p>
            <a:r>
              <a:rPr lang="en-US" baseline="0" dirty="0" smtClean="0"/>
              <a:t>20%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step brother</a:t>
            </a:r>
          </a:p>
          <a:p>
            <a:r>
              <a:rPr lang="en-US" dirty="0" smtClean="0"/>
              <a:t>27% partner </a:t>
            </a:r>
          </a:p>
          <a:p>
            <a:r>
              <a:rPr lang="en-US" dirty="0" smtClean="0"/>
              <a:t>30%</a:t>
            </a:r>
            <a:r>
              <a:rPr lang="en-US" baseline="0" dirty="0" smtClean="0"/>
              <a:t> uncle</a:t>
            </a:r>
          </a:p>
          <a:p>
            <a:r>
              <a:rPr lang="en-US" baseline="0" dirty="0" smtClean="0"/>
              <a:t>20%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7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step brother</a:t>
            </a:r>
          </a:p>
          <a:p>
            <a:r>
              <a:rPr lang="en-US" dirty="0" smtClean="0"/>
              <a:t>27% partner </a:t>
            </a:r>
          </a:p>
          <a:p>
            <a:r>
              <a:rPr lang="en-US" dirty="0" smtClean="0"/>
              <a:t>30%</a:t>
            </a:r>
            <a:r>
              <a:rPr lang="en-US" baseline="0" dirty="0" smtClean="0"/>
              <a:t> uncle</a:t>
            </a:r>
          </a:p>
          <a:p>
            <a:r>
              <a:rPr lang="en-US" baseline="0" dirty="0" smtClean="0"/>
              <a:t>20%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4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Services – investigation, Care and protection order</a:t>
            </a:r>
            <a:r>
              <a:rPr lang="en-US" baseline="0" dirty="0" smtClean="0"/>
              <a:t> or place out of home.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Child protection – national minimum data set – Australian Institute of Health and welfare.</a:t>
            </a:r>
          </a:p>
          <a:p>
            <a:r>
              <a:rPr lang="en-US" baseline="0" dirty="0" smtClean="0"/>
              <a:t>National Homicide Monitoring Program (AIC)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Challenges faced by children  but also long term consequences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7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step brother</a:t>
            </a:r>
          </a:p>
          <a:p>
            <a:r>
              <a:rPr lang="en-US" dirty="0" smtClean="0"/>
              <a:t>27% partner </a:t>
            </a:r>
          </a:p>
          <a:p>
            <a:r>
              <a:rPr lang="en-US" dirty="0" smtClean="0"/>
              <a:t>30%</a:t>
            </a:r>
            <a:r>
              <a:rPr lang="en-US" baseline="0" dirty="0" smtClean="0"/>
              <a:t> uncle</a:t>
            </a:r>
          </a:p>
          <a:p>
            <a:r>
              <a:rPr lang="en-US" baseline="0" dirty="0" smtClean="0"/>
              <a:t>20%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7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step brother</a:t>
            </a:r>
          </a:p>
          <a:p>
            <a:r>
              <a:rPr lang="en-US" dirty="0" smtClean="0"/>
              <a:t>27% partner </a:t>
            </a:r>
          </a:p>
          <a:p>
            <a:r>
              <a:rPr lang="en-US" dirty="0" smtClean="0"/>
              <a:t>30%</a:t>
            </a:r>
            <a:r>
              <a:rPr lang="en-US" baseline="0" dirty="0" smtClean="0"/>
              <a:t> uncle</a:t>
            </a:r>
          </a:p>
          <a:p>
            <a:r>
              <a:rPr lang="en-US" baseline="0" dirty="0" smtClean="0"/>
              <a:t>20%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step brother</a:t>
            </a:r>
          </a:p>
          <a:p>
            <a:r>
              <a:rPr lang="en-US" dirty="0" smtClean="0"/>
              <a:t>27% partner </a:t>
            </a:r>
          </a:p>
          <a:p>
            <a:r>
              <a:rPr lang="en-US" dirty="0" smtClean="0"/>
              <a:t>30%</a:t>
            </a:r>
            <a:r>
              <a:rPr lang="en-US" baseline="0" dirty="0" smtClean="0"/>
              <a:t> uncle</a:t>
            </a:r>
          </a:p>
          <a:p>
            <a:r>
              <a:rPr lang="en-US" baseline="0" dirty="0" smtClean="0"/>
              <a:t>20%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7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1 11 % of male maltreaters</a:t>
            </a:r>
          </a:p>
          <a:p>
            <a:r>
              <a:rPr lang="en-US" dirty="0" smtClean="0"/>
              <a:t>Group 2 54% of</a:t>
            </a:r>
            <a:r>
              <a:rPr lang="en-US" baseline="0" dirty="0" smtClean="0"/>
              <a:t> male </a:t>
            </a:r>
            <a:r>
              <a:rPr lang="en-US" baseline="0" dirty="0" err="1" smtClean="0"/>
              <a:t>maltreaterers</a:t>
            </a:r>
            <a:endParaRPr lang="en-US" baseline="0" dirty="0" smtClean="0"/>
          </a:p>
          <a:p>
            <a:r>
              <a:rPr lang="en-US" baseline="0" dirty="0" smtClean="0"/>
              <a:t>Group 3 35% of maltreaters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6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why drop</a:t>
            </a:r>
            <a:r>
              <a:rPr lang="en-US" baseline="0" dirty="0" smtClean="0"/>
              <a:t> off</a:t>
            </a:r>
          </a:p>
          <a:p>
            <a:r>
              <a:rPr lang="en-US" baseline="0" dirty="0" smtClean="0"/>
              <a:t>In prison?</a:t>
            </a:r>
          </a:p>
          <a:p>
            <a:r>
              <a:rPr lang="en-US" baseline="0" dirty="0" smtClean="0"/>
              <a:t>Change of relationship </a:t>
            </a:r>
            <a:r>
              <a:rPr lang="mr-IN" baseline="0" dirty="0" smtClean="0"/>
              <a:t>–</a:t>
            </a:r>
            <a:r>
              <a:rPr lang="en-US" baseline="0" dirty="0" smtClean="0"/>
              <a:t> no longer have access to the children</a:t>
            </a:r>
          </a:p>
          <a:p>
            <a:r>
              <a:rPr lang="en-US" baseline="0" dirty="0" smtClean="0"/>
              <a:t>Children in out of home placement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6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67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10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2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9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3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Australian Institute of Family</a:t>
            </a:r>
            <a:r>
              <a:rPr lang="en-US" baseline="0" dirty="0" smtClean="0"/>
              <a:t> Studies.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2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92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7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Group1 39%</a:t>
            </a:r>
          </a:p>
          <a:p>
            <a:r>
              <a:rPr lang="en-US" dirty="0" smtClean="0"/>
              <a:t>Group 2 5%</a:t>
            </a:r>
          </a:p>
          <a:p>
            <a:r>
              <a:rPr lang="en-US" dirty="0" smtClean="0"/>
              <a:t>Group</a:t>
            </a:r>
            <a:r>
              <a:rPr lang="en-US" baseline="0" dirty="0" smtClean="0"/>
              <a:t> 3 51%</a:t>
            </a:r>
          </a:p>
          <a:p>
            <a:r>
              <a:rPr lang="en-US" baseline="0" dirty="0" smtClean="0"/>
              <a:t>Group 4 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33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why drop</a:t>
            </a:r>
            <a:r>
              <a:rPr lang="en-US" baseline="0" dirty="0" smtClean="0"/>
              <a:t> off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Children in school?</a:t>
            </a:r>
          </a:p>
          <a:p>
            <a:r>
              <a:rPr lang="en-US" baseline="0" dirty="0" smtClean="0"/>
              <a:t>Aging out (growing up)</a:t>
            </a:r>
          </a:p>
          <a:p>
            <a:r>
              <a:rPr lang="en-US" baseline="0" dirty="0" smtClean="0"/>
              <a:t>Change of relationship </a:t>
            </a:r>
            <a:r>
              <a:rPr lang="mr-IN" baseline="0" dirty="0" smtClean="0"/>
              <a:t>–</a:t>
            </a:r>
            <a:r>
              <a:rPr lang="en-US" baseline="0" dirty="0" smtClean="0"/>
              <a:t> no longer have access to the children</a:t>
            </a:r>
          </a:p>
          <a:p>
            <a:r>
              <a:rPr lang="en-US" baseline="0" dirty="0" smtClean="0"/>
              <a:t>Children in out of home placement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\Mean</a:t>
            </a:r>
            <a:r>
              <a:rPr lang="en-US" baseline="0" dirty="0" smtClean="0"/>
              <a:t> age of mothers 30 for non Indigenous and 25 for Indigenous.  More teenage </a:t>
            </a:r>
            <a:r>
              <a:rPr lang="en-US" baseline="0" dirty="0" err="1" smtClean="0"/>
              <a:t>pregnacies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33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94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07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Group1 39%</a:t>
            </a:r>
          </a:p>
          <a:p>
            <a:r>
              <a:rPr lang="en-US" dirty="0" smtClean="0"/>
              <a:t>Group 2 5%</a:t>
            </a:r>
          </a:p>
          <a:p>
            <a:r>
              <a:rPr lang="en-US" dirty="0" smtClean="0"/>
              <a:t>Group</a:t>
            </a:r>
            <a:r>
              <a:rPr lang="en-US" baseline="0" dirty="0" smtClean="0"/>
              <a:t> 3 51%</a:t>
            </a:r>
          </a:p>
          <a:p>
            <a:r>
              <a:rPr lang="en-US" baseline="0" dirty="0" smtClean="0"/>
              <a:t>Group 4 5%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Averatge</a:t>
            </a:r>
            <a:r>
              <a:rPr lang="en-US" baseline="0" dirty="0" smtClean="0"/>
              <a:t> age of first time mums is 28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33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Indigenous Australians 7.6 times more likely to perpetrate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83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</a:t>
            </a:r>
            <a:r>
              <a:rPr lang="en-US" dirty="0" err="1" smtClean="0"/>
              <a:t>tr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2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9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longitudinal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9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81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AU" dirty="0" smtClean="0"/>
              <a:t>police cautions and conferences for youths, adult and youth court finalisations, adult and youth orders and detention/prison data)</a:t>
            </a:r>
            <a:r>
              <a:rPr lang="en-US" dirty="0" smtClean="0"/>
              <a:t>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Indigenous Australians 7.6 times more likely to perpetrate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83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85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3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7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9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6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8229600" cy="551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 b="0" i="0">
                <a:solidFill>
                  <a:srgbClr val="DA0012"/>
                </a:solidFill>
                <a:latin typeface="Jotia Medium" charset="0"/>
                <a:ea typeface="Jotia Medium" charset="0"/>
                <a:cs typeface="Jotia Medium" charset="0"/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031203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/>
            </a:lvl1pPr>
            <a:lvl2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2pPr>
            <a:lvl3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3pPr>
            <a:lvl4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4pPr>
            <a:lvl5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AU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9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68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78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ndscap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4465" y="792000"/>
            <a:ext cx="4721549" cy="5686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94465" y="1440000"/>
            <a:ext cx="4721549" cy="2987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7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ortrai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4719344" cy="473028"/>
          </a:xfrm>
        </p:spPr>
        <p:txBody>
          <a:bodyPr/>
          <a:lstStyle/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3"/>
            <a:ext cx="5433742" cy="274637"/>
          </a:xfrm>
        </p:spPr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81712" y="830792"/>
            <a:ext cx="2605088" cy="281747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440000"/>
            <a:ext cx="5389563" cy="3317875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2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5201279" cy="568639"/>
          </a:xfrm>
        </p:spPr>
        <p:txBody>
          <a:bodyPr/>
          <a:lstStyle/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3"/>
            <a:ext cx="5201279" cy="274637"/>
          </a:xfrm>
        </p:spPr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440000"/>
            <a:ext cx="5201279" cy="2952750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27858" y="831850"/>
            <a:ext cx="2871788" cy="1917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7858" y="2824163"/>
            <a:ext cx="2871788" cy="191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1743" y="1446277"/>
            <a:ext cx="7856537" cy="989013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Jotia Medium" charset="0"/>
                <a:ea typeface="Jotia Medium" charset="0"/>
                <a:cs typeface="Jotia Medium" charset="0"/>
              </a:defRPr>
            </a:lvl1pPr>
          </a:lstStyle>
          <a:p>
            <a:pPr lvl="0"/>
            <a:r>
              <a:rPr lang="en-US" dirty="0" smtClean="0"/>
              <a:t>CLICK TO EDIT SECTION HEADING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742" y="2435290"/>
            <a:ext cx="7856457" cy="522288"/>
          </a:xfrm>
        </p:spPr>
        <p:txBody>
          <a:bodyPr>
            <a:noAutofit/>
          </a:bodyPr>
          <a:lstStyle>
            <a:lvl1pPr marL="0" indent="0" algn="ctr">
              <a:buNone/>
              <a:defRPr sz="3000" b="0" i="1">
                <a:solidFill>
                  <a:schemeClr val="bg1"/>
                </a:solidFill>
                <a:latin typeface="Copernicus Medium" charset="0"/>
                <a:ea typeface="Copernicus Medium" charset="0"/>
                <a:cs typeface="Copernicus Medium" charset="0"/>
              </a:defRPr>
            </a:lvl1pPr>
          </a:lstStyle>
          <a:p>
            <a:pPr lvl="0"/>
            <a:r>
              <a:rPr lang="en-US" dirty="0" smtClean="0"/>
              <a:t>Click to edit section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3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8229600" cy="56863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Jotia Medium" charset="0"/>
                <a:ea typeface="Jotia Medium" charset="0"/>
                <a:cs typeface="Jotia Medium" charset="0"/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7274" y="466532"/>
            <a:ext cx="4040188" cy="8771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>
                <a:solidFill>
                  <a:srgbClr val="DA0012"/>
                </a:solidFill>
                <a:latin typeface="Jotia Medium" charset="0"/>
                <a:ea typeface="Jotia Medium" charset="0"/>
                <a:cs typeface="Jotia Medium" charset="0"/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274" y="1455576"/>
            <a:ext cx="4040188" cy="31134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8229600" cy="6820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>
                <a:solidFill>
                  <a:srgbClr val="DA0012"/>
                </a:solidFill>
                <a:latin typeface="Jotia Medium" charset="0"/>
                <a:ea typeface="Jotia Medium" charset="0"/>
                <a:cs typeface="Jotia Medium" charset="0"/>
              </a:defRPr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6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53097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792000"/>
            <a:ext cx="5486400" cy="29610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911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2000"/>
            <a:ext cx="8229600" cy="5686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29600" cy="2821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8229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0" r:id="rId3"/>
    <p:sldLayoutId id="2147483659" r:id="rId4"/>
    <p:sldLayoutId id="2147483651" r:id="rId5"/>
    <p:sldLayoutId id="2147483652" r:id="rId6"/>
    <p:sldLayoutId id="2147483653" r:id="rId7"/>
    <p:sldLayoutId id="2147483654" r:id="rId8"/>
    <p:sldLayoutId id="2147483657" r:id="rId9"/>
    <p:sldLayoutId id="2147483649" r:id="rId10"/>
    <p:sldLayoutId id="2147483661" r:id="rId11"/>
  </p:sldLayoutIdLst>
  <p:hf sldNum="0"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rgbClr val="DA0012"/>
          </a:solidFill>
          <a:latin typeface="Jotia Medium" charset="0"/>
          <a:ea typeface="Jotia Medium" charset="0"/>
          <a:cs typeface="Jotia Medium" charset="0"/>
        </a:defRPr>
      </a:lvl1pPr>
    </p:titleStyle>
    <p:bodyStyle>
      <a:lvl1pPr marL="342900" indent="-3429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"/>
            <a:ext cx="7608090" cy="5143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8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61000"/>
                    </a14:imgEffect>
                    <a14:imgEffect>
                      <a14:brightnessContrast bright="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75" y="4502"/>
            <a:ext cx="4574856" cy="51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40764" y="748900"/>
            <a:ext cx="4200678" cy="1911491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 smtClean="0">
                <a:solidFill>
                  <a:schemeClr val="bg1"/>
                </a:solidFill>
                <a:latin typeface="Jotia Medium" charset="0"/>
                <a:ea typeface="Jotia Medium" charset="0"/>
                <a:cs typeface="Jotia Medium" charset="0"/>
              </a:rPr>
              <a:t>Effective Prevention of </a:t>
            </a:r>
            <a:r>
              <a:rPr lang="en-US" sz="3600" dirty="0" smtClean="0">
                <a:solidFill>
                  <a:schemeClr val="bg1"/>
                </a:solidFill>
                <a:latin typeface="Jotia Medium" charset="0"/>
                <a:ea typeface="Jotia Medium" charset="0"/>
                <a:cs typeface="Jotia Medium" charset="0"/>
              </a:rPr>
              <a:t>Child</a:t>
            </a:r>
            <a:r>
              <a:rPr lang="en-US" sz="4000" dirty="0" smtClean="0">
                <a:solidFill>
                  <a:schemeClr val="bg1"/>
                </a:solidFill>
                <a:latin typeface="Jotia Medium" charset="0"/>
                <a:ea typeface="Jotia Medium" charset="0"/>
                <a:cs typeface="Jotia Medium" charset="0"/>
              </a:rPr>
              <a:t> Maltreatment</a:t>
            </a:r>
            <a:endParaRPr lang="en-US" sz="4000" dirty="0">
              <a:solidFill>
                <a:schemeClr val="bg1"/>
              </a:solidFill>
              <a:latin typeface="Jotia Medium" charset="0"/>
              <a:ea typeface="Jotia Medium" charset="0"/>
              <a:cs typeface="Jotia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84" y="4415293"/>
            <a:ext cx="1937239" cy="55792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747644" y="2521346"/>
            <a:ext cx="4200678" cy="17705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kern="1200">
                <a:solidFill>
                  <a:srgbClr val="DA0012"/>
                </a:solidFill>
                <a:latin typeface="Jotia Medium" charset="0"/>
                <a:ea typeface="Jotia Medium" charset="0"/>
                <a:cs typeface="Jotia Medium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pernicus Book" charset="0"/>
                <a:ea typeface="Copernicus Book" charset="0"/>
                <a:cs typeface="Copernicus Book" charset="0"/>
              </a:rPr>
              <a:t>Anna Stewart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opernicus Book" charset="0"/>
                <a:ea typeface="Copernicus Book" charset="0"/>
                <a:cs typeface="Copernicus Book" charset="0"/>
              </a:rPr>
              <a:t>Emily Hurren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opernicus Book" charset="0"/>
                <a:ea typeface="Copernicus Book" charset="0"/>
                <a:cs typeface="Copernicus Book" charset="0"/>
              </a:rPr>
              <a:t>Troy Allard</a:t>
            </a:r>
          </a:p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pernicus Book" charset="0"/>
                <a:ea typeface="Copernicus Book" charset="0"/>
                <a:cs typeface="Copernicus Book" charset="0"/>
              </a:rPr>
              <a:t>Carleen Thompson</a:t>
            </a:r>
          </a:p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pernicus Book" charset="0"/>
                <a:ea typeface="Copernicus Book" charset="0"/>
                <a:cs typeface="Copernicus Book" charset="0"/>
              </a:rPr>
              <a:t>Brian Jenkins</a:t>
            </a:r>
          </a:p>
          <a:p>
            <a:pPr algn="ctr"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pernicus Book" charset="0"/>
                <a:ea typeface="Copernicus Book" charset="0"/>
                <a:cs typeface="Copernicus Book" charset="0"/>
              </a:rPr>
              <a:t>April </a:t>
            </a:r>
            <a:r>
              <a:rPr lang="en-GB" sz="1800" dirty="0">
                <a:solidFill>
                  <a:schemeClr val="bg1"/>
                </a:solidFill>
              </a:rPr>
              <a:t>Chrzanowski</a:t>
            </a:r>
            <a:r>
              <a:rPr lang="en-GB" sz="1800" dirty="0"/>
              <a:t>, </a:t>
            </a:r>
            <a:endParaRPr lang="en-US" sz="1800" dirty="0" smtClean="0">
              <a:solidFill>
                <a:schemeClr val="bg1"/>
              </a:solidFill>
              <a:latin typeface="Copernicus Book" charset="0"/>
              <a:ea typeface="Copernicus Book" charset="0"/>
              <a:cs typeface="Copernicu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11"/>
            <a:ext cx="8229600" cy="551631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/>
              <a:t>Are the differences in the maltreatment perpetrated by males and females?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sz="2900" dirty="0" smtClean="0"/>
              <a:t>Biological parent </a:t>
            </a:r>
          </a:p>
          <a:p>
            <a:pPr lvl="2"/>
            <a:r>
              <a:rPr lang="en-US" sz="2900" dirty="0" smtClean="0"/>
              <a:t>90% female / 55% male</a:t>
            </a:r>
          </a:p>
          <a:p>
            <a:pPr lvl="2"/>
            <a:endParaRPr lang="en-US" sz="2900" dirty="0" smtClean="0"/>
          </a:p>
          <a:p>
            <a:pPr lvl="1"/>
            <a:r>
              <a:rPr lang="en-US" sz="2900" dirty="0" smtClean="0"/>
              <a:t>Average no of substantiations </a:t>
            </a:r>
            <a:endParaRPr lang="en-US" sz="2900" dirty="0"/>
          </a:p>
          <a:p>
            <a:pPr lvl="2"/>
            <a:r>
              <a:rPr lang="en-US" sz="2900" dirty="0" smtClean="0"/>
              <a:t>5.6 substantiations female </a:t>
            </a:r>
            <a:r>
              <a:rPr lang="en-US" sz="2900" dirty="0"/>
              <a:t>/ </a:t>
            </a:r>
            <a:r>
              <a:rPr lang="en-US" sz="2900" dirty="0" smtClean="0"/>
              <a:t>4.1 </a:t>
            </a:r>
            <a:r>
              <a:rPr lang="en-AU" sz="2900" dirty="0" smtClean="0"/>
              <a:t>substantiations </a:t>
            </a:r>
            <a:r>
              <a:rPr lang="en-US" sz="2900" dirty="0" smtClean="0"/>
              <a:t>males</a:t>
            </a:r>
          </a:p>
          <a:p>
            <a:pPr lvl="2"/>
            <a:endParaRPr lang="en-US" sz="29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Sexual </a:t>
            </a:r>
            <a:r>
              <a:rPr lang="en-US" dirty="0" smtClean="0"/>
              <a:t>abuse substantiations </a:t>
            </a:r>
            <a:endParaRPr lang="en-US" dirty="0"/>
          </a:p>
          <a:p>
            <a:pPr lvl="2"/>
            <a:r>
              <a:rPr lang="en-US" dirty="0" smtClean="0"/>
              <a:t>12% female / </a:t>
            </a:r>
            <a:r>
              <a:rPr lang="en-US" dirty="0"/>
              <a:t>84% </a:t>
            </a:r>
            <a:r>
              <a:rPr lang="en-US" dirty="0" smtClean="0"/>
              <a:t>male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45288"/>
              </p:ext>
            </p:extLst>
          </p:nvPr>
        </p:nvGraphicFramePr>
        <p:xfrm>
          <a:off x="933060" y="3191069"/>
          <a:ext cx="6307497" cy="162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105"/>
                <a:gridCol w="2102696"/>
                <a:gridCol w="2102696"/>
              </a:tblGrid>
              <a:tr h="2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Female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Male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Neglect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40%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26%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5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Physical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30%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37%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Emotional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26%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28%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Sexual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4%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9%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0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11"/>
            <a:ext cx="8229600" cy="551631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/>
              <a:t>Are the differences in the maltreatment perpetrated by males and females?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sz="2900" dirty="0" smtClean="0"/>
              <a:t>Biological parent </a:t>
            </a:r>
          </a:p>
          <a:p>
            <a:pPr lvl="2"/>
            <a:r>
              <a:rPr lang="en-US" sz="2900" dirty="0" smtClean="0"/>
              <a:t>90% female / 55% male</a:t>
            </a:r>
          </a:p>
          <a:p>
            <a:pPr lvl="2"/>
            <a:endParaRPr lang="en-US" sz="2900" dirty="0" smtClean="0"/>
          </a:p>
          <a:p>
            <a:pPr lvl="1"/>
            <a:r>
              <a:rPr lang="en-US" sz="2900" dirty="0" smtClean="0"/>
              <a:t>Average no of substantiations </a:t>
            </a:r>
            <a:endParaRPr lang="en-US" sz="2900" dirty="0"/>
          </a:p>
          <a:p>
            <a:pPr lvl="2"/>
            <a:r>
              <a:rPr lang="en-US" sz="2900" dirty="0" smtClean="0"/>
              <a:t>5.6 substantiations female </a:t>
            </a:r>
            <a:r>
              <a:rPr lang="en-US" sz="2900" dirty="0"/>
              <a:t>/ </a:t>
            </a:r>
            <a:r>
              <a:rPr lang="en-US" sz="2900" dirty="0" smtClean="0"/>
              <a:t>4.1 </a:t>
            </a:r>
            <a:r>
              <a:rPr lang="en-AU" sz="2900" dirty="0" smtClean="0"/>
              <a:t>substantiations </a:t>
            </a:r>
            <a:r>
              <a:rPr lang="en-US" sz="2900" dirty="0" smtClean="0"/>
              <a:t>males</a:t>
            </a:r>
          </a:p>
          <a:p>
            <a:pPr lvl="2"/>
            <a:endParaRPr lang="en-US" sz="29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Sexual </a:t>
            </a:r>
            <a:r>
              <a:rPr lang="en-US" dirty="0" smtClean="0"/>
              <a:t>abuse substantiations </a:t>
            </a:r>
            <a:endParaRPr lang="en-US" dirty="0"/>
          </a:p>
          <a:p>
            <a:pPr lvl="2"/>
            <a:r>
              <a:rPr lang="en-US" dirty="0" smtClean="0"/>
              <a:t>12% female / </a:t>
            </a:r>
            <a:r>
              <a:rPr lang="en-US" dirty="0"/>
              <a:t>84% </a:t>
            </a:r>
            <a:r>
              <a:rPr lang="en-US" dirty="0" smtClean="0"/>
              <a:t>male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38739"/>
              </p:ext>
            </p:extLst>
          </p:nvPr>
        </p:nvGraphicFramePr>
        <p:xfrm>
          <a:off x="933060" y="3191069"/>
          <a:ext cx="6307497" cy="162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105"/>
                <a:gridCol w="2102696"/>
                <a:gridCol w="2102696"/>
              </a:tblGrid>
              <a:tr h="2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Female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Male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Neglect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26%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5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Physical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30%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37%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Emotional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26%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28%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Sexual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4%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9%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711"/>
            <a:ext cx="8229600" cy="551631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/>
              <a:t>Are the differences in the maltreatment perpetrated by males and females?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sz="2900" dirty="0" smtClean="0"/>
              <a:t>Biological parent </a:t>
            </a:r>
          </a:p>
          <a:p>
            <a:pPr lvl="2"/>
            <a:r>
              <a:rPr lang="en-US" sz="2900" dirty="0" smtClean="0"/>
              <a:t>90% female / 55% male</a:t>
            </a:r>
          </a:p>
          <a:p>
            <a:pPr lvl="2"/>
            <a:endParaRPr lang="en-US" sz="2900" dirty="0" smtClean="0"/>
          </a:p>
          <a:p>
            <a:pPr lvl="1"/>
            <a:r>
              <a:rPr lang="en-US" sz="2900" dirty="0" smtClean="0"/>
              <a:t>Average no of substantiations </a:t>
            </a:r>
            <a:endParaRPr lang="en-US" sz="2900" dirty="0"/>
          </a:p>
          <a:p>
            <a:pPr lvl="2"/>
            <a:r>
              <a:rPr lang="en-US" sz="2900" dirty="0" smtClean="0"/>
              <a:t>5.6 substantiations female </a:t>
            </a:r>
            <a:r>
              <a:rPr lang="en-US" sz="2900" dirty="0"/>
              <a:t>/ </a:t>
            </a:r>
            <a:r>
              <a:rPr lang="en-US" sz="2900" dirty="0" smtClean="0"/>
              <a:t>4.1 </a:t>
            </a:r>
            <a:r>
              <a:rPr lang="en-AU" sz="2900" dirty="0" smtClean="0"/>
              <a:t>substantiations </a:t>
            </a:r>
            <a:r>
              <a:rPr lang="en-US" sz="2900" dirty="0" smtClean="0"/>
              <a:t>males</a:t>
            </a:r>
          </a:p>
          <a:p>
            <a:pPr lvl="2"/>
            <a:endParaRPr lang="en-US" sz="29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Sexual </a:t>
            </a:r>
            <a:r>
              <a:rPr lang="en-US" dirty="0" smtClean="0"/>
              <a:t>abuse substantiations </a:t>
            </a:r>
            <a:endParaRPr lang="en-US" dirty="0"/>
          </a:p>
          <a:p>
            <a:pPr lvl="2"/>
            <a:r>
              <a:rPr lang="en-US" dirty="0" smtClean="0"/>
              <a:t>12% female / </a:t>
            </a:r>
            <a:r>
              <a:rPr lang="en-US" dirty="0"/>
              <a:t>84% </a:t>
            </a:r>
            <a:r>
              <a:rPr lang="en-US" dirty="0" smtClean="0"/>
              <a:t>male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31966"/>
              </p:ext>
            </p:extLst>
          </p:nvPr>
        </p:nvGraphicFramePr>
        <p:xfrm>
          <a:off x="933060" y="3191069"/>
          <a:ext cx="6307497" cy="162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105"/>
                <a:gridCol w="2102696"/>
                <a:gridCol w="2102696"/>
              </a:tblGrid>
              <a:tr h="2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Female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Male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Neglect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26%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5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Physical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30%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FF0000"/>
                          </a:solidFill>
                          <a:effectLst/>
                        </a:rPr>
                        <a:t>37%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44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Emotional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26%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28%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Sexual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4%</a:t>
                      </a:r>
                      <a:endParaRPr lang="en-GB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FF0000"/>
                          </a:solidFill>
                          <a:effectLst/>
                        </a:rPr>
                        <a:t>9%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3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identify different maltreatment profiles?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3491"/>
            <a:ext cx="8229600" cy="2517712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profiles </a:t>
            </a:r>
            <a:r>
              <a:rPr lang="en-US" dirty="0"/>
              <a:t>based on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and age at events</a:t>
            </a:r>
            <a:endParaRPr lang="en-US" dirty="0"/>
          </a:p>
          <a:p>
            <a:pPr lvl="1"/>
            <a:r>
              <a:rPr lang="en-US" dirty="0" smtClean="0"/>
              <a:t>3 distinct profiles for males</a:t>
            </a:r>
          </a:p>
          <a:p>
            <a:pPr lvl="1"/>
            <a:r>
              <a:rPr lang="en-US" dirty="0" smtClean="0"/>
              <a:t>4 distinct profiles for females</a:t>
            </a:r>
            <a:br>
              <a:rPr lang="en-US" dirty="0" smtClean="0"/>
            </a:br>
            <a:endParaRPr lang="en-US" dirty="0"/>
          </a:p>
          <a:p>
            <a:r>
              <a:rPr lang="en-US" sz="1400" dirty="0" smtClean="0"/>
              <a:t>Semi-Parametric </a:t>
            </a:r>
            <a:r>
              <a:rPr lang="en-US" sz="1400" dirty="0"/>
              <a:t>Group-based Method trajectory analysis (Nagin and Land (1993)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785752"/>
              </p:ext>
            </p:extLst>
          </p:nvPr>
        </p:nvGraphicFramePr>
        <p:xfrm>
          <a:off x="1066085" y="792001"/>
          <a:ext cx="6572649" cy="387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7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159018"/>
              </p:ext>
            </p:extLst>
          </p:nvPr>
        </p:nvGraphicFramePr>
        <p:xfrm>
          <a:off x="1029004" y="838915"/>
          <a:ext cx="6507756" cy="37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58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988"/>
            <a:ext cx="8229600" cy="551631"/>
          </a:xfrm>
        </p:spPr>
        <p:txBody>
          <a:bodyPr/>
          <a:lstStyle/>
          <a:p>
            <a:r>
              <a:rPr lang="en-US" dirty="0" smtClean="0"/>
              <a:t>Male maltreaters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224077"/>
              </p:ext>
            </p:extLst>
          </p:nvPr>
        </p:nvGraphicFramePr>
        <p:xfrm>
          <a:off x="457200" y="991853"/>
          <a:ext cx="8229600" cy="35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(11%)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(54%) 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(36%)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 years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1.8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3.0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2.9 subs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7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988"/>
            <a:ext cx="8229600" cy="551631"/>
          </a:xfrm>
        </p:spPr>
        <p:txBody>
          <a:bodyPr/>
          <a:lstStyle/>
          <a:p>
            <a:r>
              <a:rPr lang="en-US" dirty="0" smtClean="0"/>
              <a:t>Male maltreaters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044916"/>
              </p:ext>
            </p:extLst>
          </p:nvPr>
        </p:nvGraphicFramePr>
        <p:xfrm>
          <a:off x="457200" y="991853"/>
          <a:ext cx="8229600" cy="35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(11%)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(54%) 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(36%)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 years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1.8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3.0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2.9 subs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5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988"/>
            <a:ext cx="8229600" cy="551631"/>
          </a:xfrm>
        </p:spPr>
        <p:txBody>
          <a:bodyPr/>
          <a:lstStyle/>
          <a:p>
            <a:r>
              <a:rPr lang="en-US" dirty="0" smtClean="0"/>
              <a:t>Male maltreaters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546236"/>
              </p:ext>
            </p:extLst>
          </p:nvPr>
        </p:nvGraphicFramePr>
        <p:xfrm>
          <a:off x="457200" y="991853"/>
          <a:ext cx="8229600" cy="35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(11%)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(54%) 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(36%)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 years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1.8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3.0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2.9 subs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988"/>
            <a:ext cx="8229600" cy="551631"/>
          </a:xfrm>
        </p:spPr>
        <p:txBody>
          <a:bodyPr/>
          <a:lstStyle/>
          <a:p>
            <a:r>
              <a:rPr lang="en-US" dirty="0" smtClean="0"/>
              <a:t>Male maltreaters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25374"/>
              </p:ext>
            </p:extLst>
          </p:nvPr>
        </p:nvGraphicFramePr>
        <p:xfrm>
          <a:off x="457200" y="991853"/>
          <a:ext cx="8229600" cy="35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(11%)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(54%) 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(36%)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 years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1.8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3.0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2.9 subs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376"/>
            <a:ext cx="8229600" cy="569167"/>
          </a:xfrm>
        </p:spPr>
        <p:txBody>
          <a:bodyPr/>
          <a:lstStyle/>
          <a:p>
            <a:r>
              <a:rPr lang="en-US" dirty="0" smtClean="0"/>
              <a:t>Child </a:t>
            </a:r>
            <a:r>
              <a:rPr lang="en-US" dirty="0"/>
              <a:t>m</a:t>
            </a:r>
            <a:r>
              <a:rPr lang="en-US" dirty="0" smtClean="0"/>
              <a:t>altreatment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915"/>
            <a:ext cx="8229600" cy="32726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 in 35 children in Australia received child protection services</a:t>
            </a:r>
          </a:p>
          <a:p>
            <a:pPr lvl="1"/>
            <a:r>
              <a:rPr lang="en-US" dirty="0" smtClean="0"/>
              <a:t>73% child repeat clients</a:t>
            </a:r>
          </a:p>
          <a:p>
            <a:r>
              <a:rPr lang="en-US" dirty="0" smtClean="0"/>
              <a:t>Increasing rates of children in out of home care</a:t>
            </a:r>
          </a:p>
          <a:p>
            <a:r>
              <a:rPr lang="en-US" dirty="0" smtClean="0"/>
              <a:t>Indigenous children 7 times more likely </a:t>
            </a:r>
            <a:r>
              <a:rPr lang="en-US" dirty="0" smtClean="0"/>
              <a:t>to </a:t>
            </a:r>
            <a:r>
              <a:rPr lang="en-US" dirty="0" smtClean="0"/>
              <a:t>receive child protection services</a:t>
            </a:r>
          </a:p>
          <a:p>
            <a:r>
              <a:rPr lang="en-US" dirty="0" smtClean="0"/>
              <a:t>Emotional abuse and neglect most common maltreatment substantiated</a:t>
            </a:r>
          </a:p>
          <a:p>
            <a:pPr lvl="1"/>
            <a:r>
              <a:rPr lang="en-US" dirty="0" smtClean="0"/>
              <a:t>Sexual abuse less common</a:t>
            </a:r>
          </a:p>
          <a:p>
            <a:pPr lvl="1"/>
            <a:r>
              <a:rPr lang="en-US" dirty="0" smtClean="0"/>
              <a:t>Children </a:t>
            </a:r>
            <a:r>
              <a:rPr lang="en-US" dirty="0"/>
              <a:t>with multiple events experience multiple types of maltreatment</a:t>
            </a:r>
          </a:p>
          <a:p>
            <a:r>
              <a:rPr lang="en-US" dirty="0" smtClean="0"/>
              <a:t>Filicides </a:t>
            </a:r>
            <a:r>
              <a:rPr lang="en-US" dirty="0" smtClean="0"/>
              <a:t>account for 21% of domestic/family homicides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988"/>
            <a:ext cx="8229600" cy="551631"/>
          </a:xfrm>
        </p:spPr>
        <p:txBody>
          <a:bodyPr/>
          <a:lstStyle/>
          <a:p>
            <a:r>
              <a:rPr lang="en-US" dirty="0" smtClean="0"/>
              <a:t>Male maltreaters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8664"/>
              </p:ext>
            </p:extLst>
          </p:nvPr>
        </p:nvGraphicFramePr>
        <p:xfrm>
          <a:off x="457200" y="991853"/>
          <a:ext cx="8229600" cy="35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(11%)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(54%) 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(36%)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 years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1.8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3.0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2.9 subs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3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988"/>
            <a:ext cx="8229600" cy="551631"/>
          </a:xfrm>
        </p:spPr>
        <p:txBody>
          <a:bodyPr/>
          <a:lstStyle/>
          <a:p>
            <a:r>
              <a:rPr lang="en-US" dirty="0" smtClean="0"/>
              <a:t>Male maltreaters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578316"/>
              </p:ext>
            </p:extLst>
          </p:nvPr>
        </p:nvGraphicFramePr>
        <p:xfrm>
          <a:off x="457200" y="991853"/>
          <a:ext cx="8229600" cy="35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(11%)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(54%) 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(36%)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 years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1.8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3.0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2.9 subs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4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988"/>
            <a:ext cx="8229600" cy="551631"/>
          </a:xfrm>
        </p:spPr>
        <p:txBody>
          <a:bodyPr/>
          <a:lstStyle/>
          <a:p>
            <a:r>
              <a:rPr lang="en-US" dirty="0" smtClean="0"/>
              <a:t>Male maltreaters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017578"/>
              </p:ext>
            </p:extLst>
          </p:nvPr>
        </p:nvGraphicFramePr>
        <p:xfrm>
          <a:off x="457200" y="991853"/>
          <a:ext cx="8229600" cy="35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(11%)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(54%) 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(36%)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 years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1.8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3.0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2.9 subs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/>
                </a:tc>
              </a:tr>
              <a:tr h="32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42%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9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852677"/>
              </p:ext>
            </p:extLst>
          </p:nvPr>
        </p:nvGraphicFramePr>
        <p:xfrm>
          <a:off x="1066085" y="792001"/>
          <a:ext cx="6572649" cy="387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1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235539"/>
              </p:ext>
            </p:extLst>
          </p:nvPr>
        </p:nvGraphicFramePr>
        <p:xfrm>
          <a:off x="1066085" y="792001"/>
          <a:ext cx="6572649" cy="387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8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375711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3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544921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7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561203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25343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7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108528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child maltreatment for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777"/>
            <a:ext cx="8229600" cy="2728508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Intergeneration transmission</a:t>
            </a:r>
          </a:p>
          <a:p>
            <a:r>
              <a:rPr lang="en-US" dirty="0" smtClean="0"/>
              <a:t>Re-</a:t>
            </a:r>
            <a:r>
              <a:rPr lang="en-US" dirty="0" err="1" smtClean="0"/>
              <a:t>victimisation</a:t>
            </a:r>
            <a:endParaRPr lang="en-US" dirty="0" smtClean="0"/>
          </a:p>
          <a:p>
            <a:r>
              <a:rPr lang="en-US" dirty="0" smtClean="0"/>
              <a:t>Physical health problems</a:t>
            </a:r>
          </a:p>
          <a:p>
            <a:r>
              <a:rPr lang="en-US" dirty="0" smtClean="0"/>
              <a:t>Mental health problems</a:t>
            </a:r>
          </a:p>
          <a:p>
            <a:r>
              <a:rPr lang="en-US" dirty="0" smtClean="0"/>
              <a:t>Suicidal behavior</a:t>
            </a:r>
          </a:p>
          <a:p>
            <a:r>
              <a:rPr lang="en-US" dirty="0" smtClean="0"/>
              <a:t>Eating disorders and obesity</a:t>
            </a:r>
          </a:p>
          <a:p>
            <a:r>
              <a:rPr lang="en-US" dirty="0" smtClean="0"/>
              <a:t>Alcohol and substance abuse</a:t>
            </a:r>
          </a:p>
          <a:p>
            <a:r>
              <a:rPr lang="en-US" dirty="0" smtClean="0"/>
              <a:t>Aggression, violence and criminal behaviour</a:t>
            </a:r>
          </a:p>
          <a:p>
            <a:r>
              <a:rPr lang="en-US" dirty="0" smtClean="0"/>
              <a:t>High risk sexual behaviour</a:t>
            </a:r>
          </a:p>
          <a:p>
            <a:r>
              <a:rPr lang="en-US" dirty="0" smtClean="0"/>
              <a:t>Homelessness</a:t>
            </a:r>
          </a:p>
          <a:p>
            <a:pPr marL="0" indent="0">
              <a:buNone/>
            </a:pPr>
            <a:r>
              <a:rPr lang="en-US" sz="1300" dirty="0"/>
              <a:t>Australian Institute of Family Studies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945887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20618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240111" y="3680053"/>
            <a:ext cx="1205140" cy="370786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585744"/>
              </p:ext>
            </p:extLst>
          </p:nvPr>
        </p:nvGraphicFramePr>
        <p:xfrm>
          <a:off x="1029004" y="838915"/>
          <a:ext cx="6507756" cy="37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31825"/>
              </p:ext>
            </p:extLst>
          </p:nvPr>
        </p:nvGraphicFramePr>
        <p:xfrm>
          <a:off x="1029004" y="838915"/>
          <a:ext cx="6507756" cy="37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028170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33"/>
            <a:ext cx="8229600" cy="551631"/>
          </a:xfrm>
        </p:spPr>
        <p:txBody>
          <a:bodyPr/>
          <a:lstStyle/>
          <a:p>
            <a:r>
              <a:rPr lang="en-US" dirty="0" smtClean="0"/>
              <a:t>Female maltreaters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241415"/>
              </p:ext>
            </p:extLst>
          </p:nvPr>
        </p:nvGraphicFramePr>
        <p:xfrm>
          <a:off x="457200" y="1013458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 (39%)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 (51%)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Group </a:t>
                      </a:r>
                      <a:r>
                        <a:rPr lang="en-AU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 (5%)</a:t>
                      </a:r>
                      <a:endParaRPr lang="en-AU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Age at first sub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18 years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parent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95%</a:t>
                      </a:r>
                      <a:endParaRPr lang="en-AU" sz="16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Indigenous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Mean no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3.2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3.7 subs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7.5 subs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neglect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physical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sexual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&gt; 1%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% emotional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904127"/>
              </p:ext>
            </p:extLst>
          </p:nvPr>
        </p:nvGraphicFramePr>
        <p:xfrm>
          <a:off x="1029004" y="838915"/>
          <a:ext cx="6507756" cy="37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8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180"/>
            <a:ext cx="8229600" cy="78745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What are the implications of these findings for prevention and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067"/>
            <a:ext cx="8229600" cy="31146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Not all maltreaters are the same</a:t>
            </a:r>
          </a:p>
          <a:p>
            <a:pPr lvl="1"/>
            <a:r>
              <a:rPr lang="en-US" dirty="0"/>
              <a:t>Need to develop programs that target the risk and protective factors for the different profiles</a:t>
            </a:r>
          </a:p>
          <a:p>
            <a:endParaRPr lang="en-US" dirty="0" smtClean="0"/>
          </a:p>
          <a:p>
            <a:r>
              <a:rPr lang="en-US" dirty="0" smtClean="0"/>
              <a:t>Implications of the current study for intervention</a:t>
            </a:r>
          </a:p>
          <a:p>
            <a:pPr lvl="1"/>
            <a:r>
              <a:rPr lang="en-US" dirty="0" smtClean="0"/>
              <a:t>Develop programs for </a:t>
            </a:r>
            <a:r>
              <a:rPr lang="en-US" dirty="0"/>
              <a:t>young mothers who (early onset chronic) come into contact with the </a:t>
            </a:r>
            <a:r>
              <a:rPr lang="en-US" dirty="0" smtClean="0"/>
              <a:t>child protection system</a:t>
            </a:r>
            <a:endParaRPr lang="en-US" dirty="0"/>
          </a:p>
          <a:p>
            <a:pPr lvl="1"/>
            <a:r>
              <a:rPr lang="en-US" dirty="0" smtClean="0"/>
              <a:t>Develop programs to target male adolescent sexual abuse </a:t>
            </a:r>
          </a:p>
          <a:p>
            <a:pPr lvl="1"/>
            <a:r>
              <a:rPr lang="en-US" dirty="0" smtClean="0"/>
              <a:t>Develop culturally accessible programs for Indigenous Australians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2001"/>
            <a:ext cx="8229600" cy="351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we need to know more;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0302"/>
            <a:ext cx="8229600" cy="33776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Need to know why some maltreaters continue to maltreat children and some stop?  </a:t>
            </a:r>
          </a:p>
          <a:p>
            <a:endParaRPr lang="en-US" dirty="0"/>
          </a:p>
          <a:p>
            <a:r>
              <a:rPr lang="en-US" dirty="0" smtClean="0"/>
              <a:t>Hypotheses</a:t>
            </a:r>
          </a:p>
          <a:p>
            <a:pPr lvl="1"/>
            <a:r>
              <a:rPr lang="en-US" dirty="0" smtClean="0"/>
              <a:t>Intergenerational </a:t>
            </a:r>
            <a:r>
              <a:rPr lang="en-US" dirty="0"/>
              <a:t>nature of </a:t>
            </a:r>
            <a:r>
              <a:rPr lang="en-US" dirty="0" smtClean="0"/>
              <a:t>maltreatment </a:t>
            </a:r>
            <a:r>
              <a:rPr lang="mr-IN" dirty="0" smtClean="0"/>
              <a:t>–</a:t>
            </a:r>
            <a:r>
              <a:rPr lang="en-US" dirty="0" smtClean="0"/>
              <a:t> trauma/ </a:t>
            </a:r>
            <a:r>
              <a:rPr lang="en-US" dirty="0" err="1" smtClean="0"/>
              <a:t>revictimisation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Risk factors of maltreaters (substance abuse, mental health, physical health, parental imprisonment, domestic violence)?</a:t>
            </a:r>
          </a:p>
          <a:p>
            <a:pPr lvl="1"/>
            <a:r>
              <a:rPr lang="en-US" dirty="0" smtClean="0"/>
              <a:t>Nature </a:t>
            </a:r>
            <a:r>
              <a:rPr lang="en-US" dirty="0"/>
              <a:t>of interventions (out of home placement</a:t>
            </a:r>
            <a:r>
              <a:rPr lang="en-US" dirty="0" smtClean="0"/>
              <a:t>)?</a:t>
            </a:r>
            <a:endParaRPr lang="en-US" dirty="0"/>
          </a:p>
          <a:p>
            <a:pPr lvl="1"/>
            <a:r>
              <a:rPr lang="en-US" dirty="0" smtClean="0"/>
              <a:t>Context </a:t>
            </a:r>
            <a:r>
              <a:rPr lang="en-US" dirty="0"/>
              <a:t>of the </a:t>
            </a:r>
            <a:r>
              <a:rPr lang="en-US" dirty="0" err="1"/>
              <a:t>maltreater</a:t>
            </a:r>
            <a:r>
              <a:rPr lang="en-US" dirty="0"/>
              <a:t> (socio-economic status, geographic </a:t>
            </a:r>
            <a:r>
              <a:rPr lang="en-US" dirty="0" smtClean="0"/>
              <a:t>dispersion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/>
              <a:t>of family </a:t>
            </a:r>
            <a:r>
              <a:rPr lang="en-US" dirty="0" smtClean="0"/>
              <a:t>arrangements?</a:t>
            </a:r>
          </a:p>
          <a:p>
            <a:pPr lvl="1"/>
            <a:r>
              <a:rPr lang="en-US" dirty="0" smtClean="0"/>
              <a:t>Children </a:t>
            </a:r>
            <a:r>
              <a:rPr lang="en-US" dirty="0"/>
              <a:t>in school?</a:t>
            </a:r>
          </a:p>
          <a:p>
            <a:pPr lvl="1"/>
            <a:r>
              <a:rPr lang="en-US" dirty="0" smtClean="0"/>
              <a:t>Parents in prison?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1176"/>
            <a:ext cx="8229600" cy="466531"/>
          </a:xfrm>
        </p:spPr>
        <p:txBody>
          <a:bodyPr>
            <a:normAutofit/>
          </a:bodyPr>
          <a:lstStyle/>
          <a:p>
            <a:r>
              <a:rPr lang="en-AU" sz="2800" dirty="0" smtClean="0"/>
              <a:t>Research Questions</a:t>
            </a:r>
            <a:endParaRPr lang="en-A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1682"/>
            <a:ext cx="8229600" cy="337952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AU" i="1" dirty="0"/>
              <a:t>Are maltreated children more likely than non-maltreated children to grow up to maltreat children in their care?</a:t>
            </a:r>
            <a:endParaRPr lang="en-GB" dirty="0"/>
          </a:p>
          <a:p>
            <a:pPr lvl="0"/>
            <a:r>
              <a:rPr lang="en-AU" i="1" dirty="0"/>
              <a:t>Are child </a:t>
            </a:r>
            <a:r>
              <a:rPr lang="en-AU" i="1" dirty="0" smtClean="0"/>
              <a:t>maltreaters more </a:t>
            </a:r>
            <a:r>
              <a:rPr lang="en-AU" i="1" dirty="0"/>
              <a:t>likely than </a:t>
            </a:r>
            <a:r>
              <a:rPr lang="en-AU" i="1" dirty="0" smtClean="0"/>
              <a:t>non-maltreaters </a:t>
            </a:r>
            <a:r>
              <a:rPr lang="en-AU" i="1" dirty="0"/>
              <a:t>to be involved in domestic violence?</a:t>
            </a:r>
            <a:endParaRPr lang="en-GB" dirty="0"/>
          </a:p>
          <a:p>
            <a:pPr lvl="0"/>
            <a:r>
              <a:rPr lang="en-AU" i="1" dirty="0"/>
              <a:t>Are child </a:t>
            </a:r>
            <a:r>
              <a:rPr lang="en-AU" i="1" dirty="0" smtClean="0"/>
              <a:t>maltreaters </a:t>
            </a:r>
            <a:r>
              <a:rPr lang="en-AU" i="1" dirty="0"/>
              <a:t>known to the criminal justice system for other crimes?</a:t>
            </a:r>
            <a:endParaRPr lang="en-GB" dirty="0"/>
          </a:p>
          <a:p>
            <a:pPr lvl="0"/>
            <a:r>
              <a:rPr lang="en-AU" i="1" dirty="0"/>
              <a:t>Are child </a:t>
            </a:r>
            <a:r>
              <a:rPr lang="en-AU" i="1" dirty="0" smtClean="0"/>
              <a:t>maltreaters </a:t>
            </a:r>
            <a:r>
              <a:rPr lang="en-AU" i="1" dirty="0"/>
              <a:t>known to the mental health system for psychological disorders?</a:t>
            </a:r>
            <a:endParaRPr lang="en-GB" dirty="0"/>
          </a:p>
          <a:p>
            <a:pPr lvl="0"/>
            <a:r>
              <a:rPr lang="en-AU" i="1" dirty="0"/>
              <a:t>Do child </a:t>
            </a:r>
            <a:r>
              <a:rPr lang="en-AU" i="1" dirty="0" smtClean="0"/>
              <a:t>maltreaters </a:t>
            </a:r>
            <a:r>
              <a:rPr lang="en-AU" i="1" dirty="0"/>
              <a:t>come into contact with multiple systems (health, justice, child protection)?</a:t>
            </a:r>
            <a:endParaRPr lang="en-GB" dirty="0"/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3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3894" y="428106"/>
            <a:ext cx="8229600" cy="551631"/>
          </a:xfrm>
        </p:spPr>
        <p:txBody>
          <a:bodyPr/>
          <a:lstStyle/>
          <a:p>
            <a:r>
              <a:rPr lang="en-US" dirty="0" smtClean="0"/>
              <a:t>What do we know about </a:t>
            </a:r>
            <a:r>
              <a:rPr lang="en-US" dirty="0" smtClean="0"/>
              <a:t>child maltreaters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79737"/>
            <a:ext cx="8229600" cy="39095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Limited research (Australian and international)</a:t>
            </a:r>
          </a:p>
          <a:p>
            <a:pPr lvl="1"/>
            <a:r>
              <a:rPr lang="en-US" dirty="0" smtClean="0"/>
              <a:t>15 year audit identified 1,359 research projects (Child Family Community Australia 2014)</a:t>
            </a:r>
          </a:p>
          <a:p>
            <a:pPr lvl="2"/>
            <a:r>
              <a:rPr lang="en-US" dirty="0" smtClean="0"/>
              <a:t>26 (4%) studies focused on </a:t>
            </a:r>
            <a:r>
              <a:rPr lang="en-US" i="1" dirty="0" smtClean="0"/>
              <a:t>perpetrators/offenders of child sexual abuse</a:t>
            </a:r>
          </a:p>
          <a:p>
            <a:pPr lvl="2"/>
            <a:r>
              <a:rPr lang="en-US" dirty="0" smtClean="0"/>
              <a:t>16 (2%) studies focused </a:t>
            </a:r>
            <a:r>
              <a:rPr lang="en-US" i="1" dirty="0" smtClean="0"/>
              <a:t>characteristics of abusive families/parents</a:t>
            </a:r>
          </a:p>
          <a:p>
            <a:pPr lvl="2"/>
            <a:r>
              <a:rPr lang="en-US" dirty="0" smtClean="0"/>
              <a:t>Too few for a category </a:t>
            </a:r>
            <a:r>
              <a:rPr lang="en-US" i="1" dirty="0" smtClean="0"/>
              <a:t>other abuse of children</a:t>
            </a:r>
          </a:p>
          <a:p>
            <a:endParaRPr lang="en-US" dirty="0" smtClean="0"/>
          </a:p>
          <a:p>
            <a:r>
              <a:rPr lang="en-US" dirty="0" smtClean="0"/>
              <a:t>To  </a:t>
            </a:r>
            <a:r>
              <a:rPr lang="en-US" dirty="0"/>
              <a:t>inform prevention and intervention </a:t>
            </a:r>
            <a:r>
              <a:rPr lang="en-US" dirty="0" smtClean="0"/>
              <a:t>strategies we need to know more about</a:t>
            </a:r>
          </a:p>
          <a:p>
            <a:pPr lvl="1"/>
            <a:r>
              <a:rPr lang="en-US" dirty="0" smtClean="0"/>
              <a:t>Who maltreats the children in their care?</a:t>
            </a:r>
          </a:p>
          <a:p>
            <a:pPr lvl="1"/>
            <a:r>
              <a:rPr lang="en-US" dirty="0" smtClean="0"/>
              <a:t>How does this develop? </a:t>
            </a:r>
          </a:p>
          <a:p>
            <a:pPr lvl="1"/>
            <a:r>
              <a:rPr lang="en-US" dirty="0" smtClean="0"/>
              <a:t>What are the risk factors?</a:t>
            </a:r>
          </a:p>
          <a:p>
            <a:pPr lvl="1"/>
            <a:r>
              <a:rPr lang="en-US" dirty="0" smtClean="0"/>
              <a:t>What is the longitudinal nature of their maltreatment?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1176"/>
            <a:ext cx="8229600" cy="466531"/>
          </a:xfrm>
        </p:spPr>
        <p:txBody>
          <a:bodyPr>
            <a:normAutofit/>
          </a:bodyPr>
          <a:lstStyle/>
          <a:p>
            <a:r>
              <a:rPr lang="en-AU" sz="2800" dirty="0" smtClean="0"/>
              <a:t>Research Questions</a:t>
            </a:r>
            <a:endParaRPr lang="en-A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1682"/>
            <a:ext cx="8229600" cy="337952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AU" i="1" dirty="0"/>
              <a:t>Are maltreated children more likely than non-maltreated children to grow up to maltreat children in their care?</a:t>
            </a:r>
            <a:endParaRPr lang="en-GB" dirty="0"/>
          </a:p>
          <a:p>
            <a:pPr lvl="0"/>
            <a:r>
              <a:rPr lang="en-AU" i="1" dirty="0"/>
              <a:t>Are child </a:t>
            </a:r>
            <a:r>
              <a:rPr lang="en-AU" i="1" dirty="0" smtClean="0"/>
              <a:t>maltreaters more </a:t>
            </a:r>
            <a:r>
              <a:rPr lang="en-AU" i="1" dirty="0"/>
              <a:t>likely than </a:t>
            </a:r>
            <a:r>
              <a:rPr lang="en-AU" i="1" dirty="0" smtClean="0"/>
              <a:t>non-maltreaters </a:t>
            </a:r>
            <a:r>
              <a:rPr lang="en-AU" i="1" dirty="0"/>
              <a:t>to be involved in domestic violence?</a:t>
            </a:r>
            <a:endParaRPr lang="en-GB" dirty="0"/>
          </a:p>
          <a:p>
            <a:pPr lvl="0"/>
            <a:r>
              <a:rPr lang="en-AU" i="1" dirty="0"/>
              <a:t>Are child </a:t>
            </a:r>
            <a:r>
              <a:rPr lang="en-AU" i="1" dirty="0" smtClean="0"/>
              <a:t>maltreaters </a:t>
            </a:r>
            <a:r>
              <a:rPr lang="en-AU" i="1" dirty="0"/>
              <a:t>known to the criminal justice system for other crimes?</a:t>
            </a:r>
            <a:endParaRPr lang="en-GB" dirty="0"/>
          </a:p>
          <a:p>
            <a:pPr lvl="0"/>
            <a:r>
              <a:rPr lang="en-AU" i="1" dirty="0"/>
              <a:t>Are child </a:t>
            </a:r>
            <a:r>
              <a:rPr lang="en-AU" i="1" dirty="0" smtClean="0"/>
              <a:t>maltreaters </a:t>
            </a:r>
            <a:r>
              <a:rPr lang="en-AU" i="1" dirty="0"/>
              <a:t>known to the mental health system for psychological disorders?</a:t>
            </a:r>
            <a:endParaRPr lang="en-GB" dirty="0"/>
          </a:p>
          <a:p>
            <a:pPr lvl="0"/>
            <a:r>
              <a:rPr lang="en-AU" b="1" i="1" dirty="0">
                <a:solidFill>
                  <a:srgbClr val="FF0000"/>
                </a:solidFill>
              </a:rPr>
              <a:t>Do child </a:t>
            </a:r>
            <a:r>
              <a:rPr lang="en-AU" b="1" i="1" dirty="0" smtClean="0">
                <a:solidFill>
                  <a:srgbClr val="FF0000"/>
                </a:solidFill>
              </a:rPr>
              <a:t>maltreaters </a:t>
            </a:r>
            <a:r>
              <a:rPr lang="en-AU" b="1" i="1" dirty="0">
                <a:solidFill>
                  <a:srgbClr val="FF0000"/>
                </a:solidFill>
              </a:rPr>
              <a:t>come into contact with multiple systems (health, justice, child protection)?</a:t>
            </a:r>
            <a:endParaRPr lang="en-GB" b="1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46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Queensland Linkage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2253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Population-based longitudinal linked administrative data (</a:t>
            </a:r>
            <a:r>
              <a:rPr lang="en-US" i="1" dirty="0" smtClean="0"/>
              <a:t>N</a:t>
            </a:r>
            <a:r>
              <a:rPr lang="en-US" dirty="0" smtClean="0"/>
              <a:t> = 120,000)</a:t>
            </a:r>
          </a:p>
          <a:p>
            <a:r>
              <a:rPr lang="en-US" dirty="0"/>
              <a:t>Born in 1983 or </a:t>
            </a:r>
            <a:r>
              <a:rPr lang="en-US" dirty="0" smtClean="0"/>
              <a:t>1984 or 1990</a:t>
            </a:r>
          </a:p>
          <a:p>
            <a:r>
              <a:rPr lang="en-US" dirty="0" smtClean="0"/>
              <a:t>All contacts with</a:t>
            </a:r>
          </a:p>
          <a:p>
            <a:pPr lvl="1"/>
            <a:r>
              <a:rPr lang="en-US" dirty="0" smtClean="0"/>
              <a:t>Births </a:t>
            </a:r>
            <a:r>
              <a:rPr lang="en-AU" dirty="0" smtClean="0"/>
              <a:t>(</a:t>
            </a:r>
            <a:r>
              <a:rPr lang="en-AU" dirty="0"/>
              <a:t>births </a:t>
            </a:r>
            <a:r>
              <a:rPr lang="en-AU" dirty="0" smtClean="0"/>
              <a:t>and </a:t>
            </a:r>
            <a:r>
              <a:rPr lang="en-AU" dirty="0"/>
              <a:t>births from </a:t>
            </a:r>
            <a:r>
              <a:rPr lang="en-AU" dirty="0" smtClean="0"/>
              <a:t>cohort parents), </a:t>
            </a:r>
            <a:r>
              <a:rPr lang="en-US" dirty="0" smtClean="0"/>
              <a:t>Deaths and Marriages</a:t>
            </a:r>
          </a:p>
          <a:p>
            <a:pPr lvl="1"/>
            <a:r>
              <a:rPr lang="en-US" dirty="0" smtClean="0"/>
              <a:t>Child protection (victimisation and </a:t>
            </a:r>
            <a:r>
              <a:rPr lang="en-US" dirty="0" smtClean="0">
                <a:solidFill>
                  <a:srgbClr val="FF0000"/>
                </a:solidFill>
              </a:rPr>
              <a:t>perpetration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Criminal Justice System </a:t>
            </a:r>
          </a:p>
          <a:p>
            <a:pPr lvl="1"/>
            <a:r>
              <a:rPr lang="en-US" dirty="0" smtClean="0"/>
              <a:t>Queensland Health System </a:t>
            </a:r>
          </a:p>
          <a:p>
            <a:pPr lvl="1"/>
            <a:r>
              <a:rPr lang="en-AU" dirty="0" smtClean="0"/>
              <a:t>Domestic </a:t>
            </a:r>
            <a:r>
              <a:rPr lang="en-AU" dirty="0"/>
              <a:t>V</a:t>
            </a:r>
            <a:r>
              <a:rPr lang="en-AU" dirty="0" smtClean="0"/>
              <a:t>iolence </a:t>
            </a:r>
            <a:r>
              <a:rPr lang="en-AU" dirty="0"/>
              <a:t>O</a:t>
            </a:r>
            <a:r>
              <a:rPr lang="en-AU" dirty="0" smtClean="0"/>
              <a:t>rders </a:t>
            </a:r>
            <a:r>
              <a:rPr lang="en-AU" dirty="0"/>
              <a:t>(respondents and complainants</a:t>
            </a:r>
            <a:r>
              <a:rPr lang="en-AU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180"/>
            <a:ext cx="8229600" cy="516840"/>
          </a:xfrm>
        </p:spPr>
        <p:txBody>
          <a:bodyPr>
            <a:normAutofit/>
          </a:bodyPr>
          <a:lstStyle/>
          <a:p>
            <a:r>
              <a:rPr lang="en-US" dirty="0"/>
              <a:t>Implications for </a:t>
            </a:r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8"/>
            <a:ext cx="8229600" cy="37095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</a:t>
            </a:r>
            <a:r>
              <a:rPr lang="en-US" dirty="0" smtClean="0"/>
              <a:t>a focus on the </a:t>
            </a:r>
            <a:r>
              <a:rPr lang="en-US" dirty="0" err="1" smtClean="0"/>
              <a:t>maltreater</a:t>
            </a:r>
            <a:r>
              <a:rPr lang="en-US" dirty="0" smtClean="0"/>
              <a:t> and the differential nature of their maltreatment</a:t>
            </a:r>
          </a:p>
          <a:p>
            <a:pPr lvl="1"/>
            <a:r>
              <a:rPr lang="en-US" dirty="0" smtClean="0"/>
              <a:t>Poor parenting</a:t>
            </a:r>
          </a:p>
          <a:p>
            <a:pPr lvl="1"/>
            <a:r>
              <a:rPr lang="en-US" dirty="0" smtClean="0"/>
              <a:t>Intergenerational maltreatment</a:t>
            </a:r>
          </a:p>
          <a:p>
            <a:pPr lvl="1"/>
            <a:r>
              <a:rPr lang="en-US" dirty="0" smtClean="0"/>
              <a:t>‘intimate </a:t>
            </a:r>
            <a:r>
              <a:rPr lang="en-US" dirty="0"/>
              <a:t>terrorism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Develop programs to mitigate the consequences of maltreatment</a:t>
            </a:r>
          </a:p>
          <a:p>
            <a:pPr lvl="1"/>
            <a:r>
              <a:rPr lang="en-US" dirty="0" smtClean="0"/>
              <a:t>Trauma based programs?</a:t>
            </a:r>
          </a:p>
          <a:p>
            <a:r>
              <a:rPr lang="en-US" dirty="0" smtClean="0"/>
              <a:t>Reduce maltreatment opportunities</a:t>
            </a:r>
          </a:p>
          <a:p>
            <a:pPr lvl="1"/>
            <a:r>
              <a:rPr lang="en-US" dirty="0" smtClean="0"/>
              <a:t>Safety plans, cocoon watch, increase guardianship</a:t>
            </a:r>
          </a:p>
          <a:p>
            <a:r>
              <a:rPr lang="en-US" dirty="0" smtClean="0"/>
              <a:t>Keep maltreaters accountable across systems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Allard, T., Hurren, E., Thompson, C., Jenkins, B., Chrzanowski, A., &amp; Stewart, A. </a:t>
            </a:r>
            <a:r>
              <a:rPr lang="en-AU" dirty="0" smtClean="0"/>
              <a:t>(in press). </a:t>
            </a:r>
            <a:r>
              <a:rPr lang="en-AU" dirty="0"/>
              <a:t>Who are the perpetrators of child maltreatment? </a:t>
            </a:r>
            <a:r>
              <a:rPr lang="en-AU" i="1" dirty="0"/>
              <a:t>Trends &amp; Issues in Crime and Criminal </a:t>
            </a:r>
            <a:r>
              <a:rPr lang="en-AU" i="1" dirty="0" smtClean="0"/>
              <a:t>Justice</a:t>
            </a:r>
          </a:p>
          <a:p>
            <a:endParaRPr lang="en-AU" i="1" dirty="0"/>
          </a:p>
          <a:p>
            <a:endParaRPr lang="en-AU" i="1" dirty="0" smtClean="0"/>
          </a:p>
          <a:p>
            <a:r>
              <a:rPr lang="en-AU" dirty="0" smtClean="0"/>
              <a:t>Hurren</a:t>
            </a:r>
            <a:r>
              <a:rPr lang="en-AU" dirty="0"/>
              <a:t>, E., Thompson, C., Jenkins, B., Chrzanowski, A., Allard, T., </a:t>
            </a:r>
            <a:r>
              <a:rPr lang="en-AU" dirty="0" smtClean="0"/>
              <a:t>&amp; </a:t>
            </a:r>
            <a:r>
              <a:rPr lang="en-AU" dirty="0"/>
              <a:t>Stewart, A. (in press). </a:t>
            </a:r>
            <a:r>
              <a:rPr lang="en-AU" i="1" dirty="0"/>
              <a:t>Who are the perpetrators of child maltreatment</a:t>
            </a:r>
            <a:r>
              <a:rPr lang="en-AU" i="1" dirty="0" smtClean="0"/>
              <a:t>?</a:t>
            </a:r>
            <a:r>
              <a:rPr lang="en-AU" i="1" dirty="0"/>
              <a:t> </a:t>
            </a:r>
            <a:r>
              <a:rPr lang="en-AU" dirty="0"/>
              <a:t>Report to the Criminology Research Advisory </a:t>
            </a:r>
            <a:r>
              <a:rPr lang="en-AU" dirty="0" smtClean="0"/>
              <a:t>Council, </a:t>
            </a:r>
            <a:r>
              <a:rPr lang="en-AU" b="1" i="1" dirty="0" smtClean="0"/>
              <a:t>Grant</a:t>
            </a:r>
            <a:r>
              <a:rPr lang="en-AU" b="1" i="1" dirty="0"/>
              <a:t>: CRG </a:t>
            </a:r>
            <a:r>
              <a:rPr lang="en-AU" b="1" i="1" dirty="0" smtClean="0"/>
              <a:t>18/13-14</a:t>
            </a:r>
            <a:r>
              <a:rPr lang="en-US" i="1" dirty="0" smtClean="0"/>
              <a:t>, </a:t>
            </a:r>
            <a:r>
              <a:rPr lang="en-AU" b="1" i="1" dirty="0" smtClean="0"/>
              <a:t>June </a:t>
            </a:r>
            <a:r>
              <a:rPr lang="en-AU" b="1" i="1" dirty="0"/>
              <a:t>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135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a.stewart@griffith.edu.au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13158"/>
            <a:ext cx="8229600" cy="551631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60849"/>
            <a:ext cx="8229600" cy="2810354"/>
          </a:xfrm>
        </p:spPr>
        <p:txBody>
          <a:bodyPr/>
          <a:lstStyle/>
          <a:p>
            <a:pPr lvl="0"/>
            <a:r>
              <a:rPr lang="en-US" dirty="0" smtClean="0"/>
              <a:t>Who are maltreaters?</a:t>
            </a:r>
          </a:p>
          <a:p>
            <a:pPr lvl="0"/>
            <a:r>
              <a:rPr lang="en-US" dirty="0" smtClean="0"/>
              <a:t>Are there differences in the maltreatment perpetrated by males and females?</a:t>
            </a:r>
            <a:endParaRPr lang="en-US" dirty="0"/>
          </a:p>
          <a:p>
            <a:pPr lvl="0"/>
            <a:r>
              <a:rPr lang="en-US" dirty="0" smtClean="0"/>
              <a:t>Can we identify different maltreatment profiles?</a:t>
            </a:r>
          </a:p>
          <a:p>
            <a:pPr lvl="0"/>
            <a:r>
              <a:rPr lang="en-US" dirty="0" smtClean="0"/>
              <a:t>What are the implications of these findings for prevention and intervention?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Substantiated harms – “the outcome of an investigation and assessment where it is assessed that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a) the child or young person has experienced harm, and/or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b) there is an unacceptable risk of harm and there is no parent able and willing to protect the child” (Child Protection Act, 1999)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225306"/>
          </a:xfrm>
        </p:spPr>
        <p:txBody>
          <a:bodyPr>
            <a:normAutofit/>
          </a:bodyPr>
          <a:lstStyle/>
          <a:p>
            <a:r>
              <a:rPr lang="en-US" dirty="0" smtClean="0"/>
              <a:t>Born </a:t>
            </a:r>
            <a:r>
              <a:rPr lang="en-US" dirty="0"/>
              <a:t>in 1983 or </a:t>
            </a:r>
            <a:r>
              <a:rPr lang="en-US" dirty="0" smtClean="0"/>
              <a:t>1984 </a:t>
            </a:r>
          </a:p>
          <a:p>
            <a:pPr lvl="1"/>
            <a:r>
              <a:rPr lang="en-US" dirty="0"/>
              <a:t>Data extraction </a:t>
            </a:r>
            <a:r>
              <a:rPr lang="en-US" dirty="0" smtClean="0"/>
              <a:t>2016 and the cohort were age </a:t>
            </a:r>
            <a:r>
              <a:rPr lang="en-US" dirty="0"/>
              <a:t>of 30/31</a:t>
            </a:r>
          </a:p>
          <a:p>
            <a:pPr lvl="1"/>
            <a:r>
              <a:rPr lang="en-US" dirty="0" smtClean="0"/>
              <a:t>All ‘substantiated contacts’ with the Queensland child protection system (both as a victim and a </a:t>
            </a:r>
            <a:r>
              <a:rPr lang="en-US" dirty="0" err="1" smtClean="0"/>
              <a:t>maltreater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Longitudinal data (all contacts over the life course)</a:t>
            </a:r>
          </a:p>
          <a:p>
            <a:r>
              <a:rPr lang="en-US" dirty="0" smtClean="0"/>
              <a:t>Focus on contact as a </a:t>
            </a:r>
            <a:r>
              <a:rPr lang="en-US" dirty="0" err="1" smtClean="0"/>
              <a:t>maltreater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c</a:t>
            </a:r>
            <a:r>
              <a:rPr lang="en-US" dirty="0" smtClean="0"/>
              <a:t>hild maltreaters?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3,217 maltreaters</a:t>
            </a:r>
            <a:endParaRPr lang="en-US" dirty="0"/>
          </a:p>
          <a:p>
            <a:pPr lvl="1"/>
            <a:r>
              <a:rPr lang="en-US" dirty="0" smtClean="0"/>
              <a:t>At least </a:t>
            </a:r>
            <a:r>
              <a:rPr lang="en-US" dirty="0"/>
              <a:t>one substantiated </a:t>
            </a:r>
            <a:r>
              <a:rPr lang="en-US" dirty="0" smtClean="0"/>
              <a:t>event of </a:t>
            </a:r>
            <a:r>
              <a:rPr lang="en-US" dirty="0"/>
              <a:t>child maltreatment</a:t>
            </a:r>
          </a:p>
          <a:p>
            <a:pPr lvl="1"/>
            <a:r>
              <a:rPr lang="en-US" dirty="0"/>
              <a:t>Between age 10 and 30 </a:t>
            </a:r>
            <a:r>
              <a:rPr lang="en-US" dirty="0" smtClean="0"/>
              <a:t>years</a:t>
            </a:r>
          </a:p>
          <a:p>
            <a:pPr lvl="1"/>
            <a:endParaRPr lang="en-US" dirty="0"/>
          </a:p>
          <a:p>
            <a:r>
              <a:rPr lang="en-US" dirty="0"/>
              <a:t>45% male</a:t>
            </a:r>
          </a:p>
          <a:p>
            <a:r>
              <a:rPr lang="en-US" dirty="0"/>
              <a:t>24% Indigenous Australian </a:t>
            </a:r>
          </a:p>
          <a:p>
            <a:r>
              <a:rPr lang="en-US" dirty="0"/>
              <a:t>76% biological parent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93405"/>
            <a:ext cx="8229600" cy="551631"/>
          </a:xfrm>
        </p:spPr>
        <p:txBody>
          <a:bodyPr>
            <a:normAutofit/>
          </a:bodyPr>
          <a:lstStyle/>
          <a:p>
            <a:r>
              <a:rPr lang="en-US" dirty="0" smtClean="0"/>
              <a:t>Who are the maltreaters?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38202"/>
            <a:ext cx="8229600" cy="34330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3,217 maltreaters r</a:t>
            </a:r>
            <a:r>
              <a:rPr lang="en-US" dirty="0" smtClean="0"/>
              <a:t>esponsible for;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11,131 child maltreatment substantiations </a:t>
            </a:r>
          </a:p>
          <a:p>
            <a:pPr lvl="1"/>
            <a:r>
              <a:rPr lang="en-US" dirty="0" smtClean="0"/>
              <a:t>35% neglect</a:t>
            </a:r>
          </a:p>
          <a:p>
            <a:pPr lvl="1"/>
            <a:r>
              <a:rPr lang="en-US" dirty="0"/>
              <a:t>32% physical</a:t>
            </a:r>
          </a:p>
          <a:p>
            <a:pPr lvl="1"/>
            <a:r>
              <a:rPr lang="en-US" dirty="0" smtClean="0"/>
              <a:t>27% </a:t>
            </a:r>
            <a:r>
              <a:rPr lang="en-US" dirty="0"/>
              <a:t>emotional</a:t>
            </a:r>
          </a:p>
          <a:p>
            <a:pPr lvl="1"/>
            <a:r>
              <a:rPr lang="en-US" dirty="0" smtClean="0"/>
              <a:t>6% sexual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6,379 events (multiple children/substantiations per event)</a:t>
            </a:r>
          </a:p>
          <a:p>
            <a:pPr lvl="1"/>
            <a:r>
              <a:rPr lang="en-US" dirty="0" smtClean="0"/>
              <a:t>57% </a:t>
            </a:r>
            <a:r>
              <a:rPr lang="en-US" dirty="0" err="1" smtClean="0"/>
              <a:t>maltreater</a:t>
            </a:r>
            <a:r>
              <a:rPr lang="en-US" dirty="0" smtClean="0"/>
              <a:t> one event (29% of events)</a:t>
            </a:r>
          </a:p>
          <a:p>
            <a:pPr lvl="1"/>
            <a:r>
              <a:rPr lang="en-US" dirty="0" smtClean="0"/>
              <a:t>13% </a:t>
            </a:r>
            <a:r>
              <a:rPr lang="en-US" dirty="0" err="1" smtClean="0"/>
              <a:t>maltreater</a:t>
            </a:r>
            <a:r>
              <a:rPr lang="en-US" dirty="0" smtClean="0"/>
              <a:t> 4+ events (36% of events)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School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>Report55c057c3-5c13-4ca6-8dab-3fe1e0497fe2</bc56bdda6a6a44c48d8cfdd96ad4c147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10EB359-AA84-4937-A89B-58DEA317005E}"/>
</file>

<file path=customXml/itemProps2.xml><?xml version="1.0" encoding="utf-8"?>
<ds:datastoreItem xmlns:ds="http://schemas.openxmlformats.org/officeDocument/2006/customXml" ds:itemID="{20404F5B-0423-484E-8C22-F5282E7A8BE8}"/>
</file>

<file path=customXml/itemProps3.xml><?xml version="1.0" encoding="utf-8"?>
<ds:datastoreItem xmlns:ds="http://schemas.openxmlformats.org/officeDocument/2006/customXml" ds:itemID="{DA4E44AF-FAEF-45E4-A9B8-C8FB02E76DB5}"/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3494</Words>
  <Application>Microsoft Macintosh PowerPoint</Application>
  <PresentationFormat>On-screen Show (16:9)</PresentationFormat>
  <Paragraphs>1176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Calibri</vt:lpstr>
      <vt:lpstr>Cambria</vt:lpstr>
      <vt:lpstr>Copernicus Book</vt:lpstr>
      <vt:lpstr>Copernicus Medium</vt:lpstr>
      <vt:lpstr>Jotia Medium</vt:lpstr>
      <vt:lpstr>Mangal</vt:lpstr>
      <vt:lpstr>ＭＳ 明朝</vt:lpstr>
      <vt:lpstr>Times New Roman</vt:lpstr>
      <vt:lpstr>Wingdings</vt:lpstr>
      <vt:lpstr>Arial</vt:lpstr>
      <vt:lpstr>Office Theme</vt:lpstr>
      <vt:lpstr>Effective Prevention of Child Maltreatment</vt:lpstr>
      <vt:lpstr>Child maltreatment victims</vt:lpstr>
      <vt:lpstr>Consequences of child maltreatment for survivors</vt:lpstr>
      <vt:lpstr>What do we know about child maltreaters?</vt:lpstr>
      <vt:lpstr>Research Questions</vt:lpstr>
      <vt:lpstr>PowerPoint Presentation</vt:lpstr>
      <vt:lpstr>The data</vt:lpstr>
      <vt:lpstr>Who are child maltreaters?</vt:lpstr>
      <vt:lpstr>Who are the maltreaters?</vt:lpstr>
      <vt:lpstr>Are the differences in the maltreatment perpetrated by males and females? </vt:lpstr>
      <vt:lpstr>Are the differences in the maltreatment perpetrated by males and females? </vt:lpstr>
      <vt:lpstr>Are the differences in the maltreatment perpetrated by males and females? </vt:lpstr>
      <vt:lpstr>Can we identify different maltreatment profiles?      </vt:lpstr>
      <vt:lpstr>PowerPoint Presentation</vt:lpstr>
      <vt:lpstr>PowerPoint Presentation</vt:lpstr>
      <vt:lpstr>Male maltreaters </vt:lpstr>
      <vt:lpstr>Male maltreaters </vt:lpstr>
      <vt:lpstr>Male maltreaters </vt:lpstr>
      <vt:lpstr>Male maltreaters </vt:lpstr>
      <vt:lpstr>Male maltreaters </vt:lpstr>
      <vt:lpstr>Male maltreaters </vt:lpstr>
      <vt:lpstr>Male maltreaters </vt:lpstr>
      <vt:lpstr>PowerPoint Presentation</vt:lpstr>
      <vt:lpstr>PowerPoint Presentation</vt:lpstr>
      <vt:lpstr>Female maltreaters</vt:lpstr>
      <vt:lpstr>Female maltreaters</vt:lpstr>
      <vt:lpstr>Female maltreaters</vt:lpstr>
      <vt:lpstr>Female maltreaters</vt:lpstr>
      <vt:lpstr>Female maltreaters</vt:lpstr>
      <vt:lpstr>Female maltreaters</vt:lpstr>
      <vt:lpstr>Female maltreaters</vt:lpstr>
      <vt:lpstr>PowerPoint Presentation</vt:lpstr>
      <vt:lpstr>PowerPoint Presentation</vt:lpstr>
      <vt:lpstr>Female maltreaters</vt:lpstr>
      <vt:lpstr>Female maltreaters</vt:lpstr>
      <vt:lpstr>PowerPoint Presentation</vt:lpstr>
      <vt:lpstr>What are the implications of these findings for prevention and intervention?</vt:lpstr>
      <vt:lpstr>But we need to know more;</vt:lpstr>
      <vt:lpstr>Research Questions</vt:lpstr>
      <vt:lpstr>Research Questions</vt:lpstr>
      <vt:lpstr>Queensland Linkage Project</vt:lpstr>
      <vt:lpstr>Implications for prevention</vt:lpstr>
      <vt:lpstr>PowerPoint Presentation</vt:lpstr>
      <vt:lpstr>PowerPoint Presentation</vt:lpstr>
    </vt:vector>
  </TitlesOfParts>
  <Company>Griffith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prevention of child maltreatment</dc:title>
  <dc:creator>Elise Appleton</dc:creator>
  <cp:lastModifiedBy>Microsoft Office User</cp:lastModifiedBy>
  <cp:revision>164</cp:revision>
  <cp:lastPrinted>2017-02-13T22:47:50Z</cp:lastPrinted>
  <dcterms:created xsi:type="dcterms:W3CDTF">2015-06-09T05:37:39Z</dcterms:created>
  <dcterms:modified xsi:type="dcterms:W3CDTF">2017-02-15T05:52:07Z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Content tags">
    <vt:lpwstr>105;#Conference proceedings / Presentations|c21264d4-9564-4e41-9805-0fcb8759ef5a</vt:lpwstr>
  </property>
  <property fmtid="{D5CDD505-2E9C-101B-9397-08002B2CF9AE}" pid="4" name="DC.Type.DocType (JSMS">
    <vt:lpwstr>126;#Presentation|96b9c332-40fe-4061-87fb-bc6c76567afe</vt:lpwstr>
  </property>
  <property fmtid="{D5CDD505-2E9C-101B-9397-08002B2CF9AE}" pid="5" name="bc56bdda6a6a44c48d8cfdd96ad4c1470">
    <vt:lpwstr>Presentation|96b9c332-40fe-4061-87fb-bc6c76567afe</vt:lpwstr>
  </property>
</Properties>
</file>