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31.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10.xml" ContentType="application/vnd.openxmlformats-officedocument.presentationml.slide+xml"/>
  <Override PartName="/ppt/slides/slide8.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9.xml" ContentType="application/vnd.openxmlformats-officedocument.presentationml.slide+xml"/>
  <Override PartName="/ppt/slides/slide4.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33.xml" ContentType="application/vnd.openxmlformats-officedocument.presentationml.slide+xml"/>
  <Override PartName="/ppt/slides/slide3.xml" ContentType="application/vnd.openxmlformats-officedocument.presentationml.slide+xml"/>
  <Override PartName="/ppt/slideMasters/slideMaster1.xml" ContentType="application/vnd.openxmlformats-officedocument.presentationml.slideMaster+xml"/>
  <Override PartName="/ppt/slideLayouts/slideLayout8.xml" ContentType="application/vnd.openxmlformats-officedocument.presentationml.slideLayout+xml"/>
  <Override PartName="/ppt/slideLayouts/slideLayout4.xml" ContentType="application/vnd.openxmlformats-officedocument.presentationml.slideLayout+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notesSlides/notesSlide3.xml" ContentType="application/vnd.openxmlformats-officedocument.presentationml.notesSlide+xml"/>
  <Override PartName="/ppt/slideLayouts/slideLayout5.xml" ContentType="application/vnd.openxmlformats-officedocument.presentationml.slideLayout+xml"/>
  <Override PartName="/ppt/notesSlides/notesSlide5.xml" ContentType="application/vnd.openxmlformats-officedocument.presentationml.notesSlide+xml"/>
  <Override PartName="/ppt/notesSlides/notesSlide2.xml" ContentType="application/vnd.openxmlformats-officedocument.presentationml.notesSlide+xml"/>
  <Override PartName="/ppt/slideLayouts/slideLayout1.xml" ContentType="application/vnd.openxmlformats-officedocument.presentationml.slideLayout+xml"/>
  <Override PartName="/ppt/notesSlides/notesSlide4.xml" ContentType="application/vnd.openxmlformats-officedocument.presentationml.notesSlide+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handoutMasters/handoutMaster1.xml" ContentType="application/vnd.openxmlformats-officedocument.presentationml.handoutMaster+xml"/>
  <Override PartName="/ppt/theme/theme2.xml" ContentType="application/vnd.openxmlformats-officedocument.theme+xml"/>
  <Override PartName="/ppt/theme/theme1.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6"/>
  </p:notesMasterIdLst>
  <p:handoutMasterIdLst>
    <p:handoutMasterId r:id="rId47"/>
  </p:handoutMasterIdLst>
  <p:sldIdLst>
    <p:sldId id="261" r:id="rId2"/>
    <p:sldId id="478" r:id="rId3"/>
    <p:sldId id="446" r:id="rId4"/>
    <p:sldId id="453" r:id="rId5"/>
    <p:sldId id="454" r:id="rId6"/>
    <p:sldId id="456" r:id="rId7"/>
    <p:sldId id="457" r:id="rId8"/>
    <p:sldId id="458" r:id="rId9"/>
    <p:sldId id="439" r:id="rId10"/>
    <p:sldId id="440" r:id="rId11"/>
    <p:sldId id="474" r:id="rId12"/>
    <p:sldId id="455" r:id="rId13"/>
    <p:sldId id="481" r:id="rId14"/>
    <p:sldId id="482" r:id="rId15"/>
    <p:sldId id="449" r:id="rId16"/>
    <p:sldId id="479" r:id="rId17"/>
    <p:sldId id="450" r:id="rId18"/>
    <p:sldId id="459" r:id="rId19"/>
    <p:sldId id="462" r:id="rId20"/>
    <p:sldId id="461" r:id="rId21"/>
    <p:sldId id="413" r:id="rId22"/>
    <p:sldId id="463" r:id="rId23"/>
    <p:sldId id="415" r:id="rId24"/>
    <p:sldId id="464" r:id="rId25"/>
    <p:sldId id="465" r:id="rId26"/>
    <p:sldId id="466" r:id="rId27"/>
    <p:sldId id="467" r:id="rId28"/>
    <p:sldId id="468" r:id="rId29"/>
    <p:sldId id="470" r:id="rId30"/>
    <p:sldId id="419" r:id="rId31"/>
    <p:sldId id="471" r:id="rId32"/>
    <p:sldId id="472" r:id="rId33"/>
    <p:sldId id="477" r:id="rId34"/>
    <p:sldId id="469" r:id="rId35"/>
    <p:sldId id="438" r:id="rId36"/>
    <p:sldId id="433" r:id="rId37"/>
    <p:sldId id="435" r:id="rId38"/>
    <p:sldId id="376" r:id="rId39"/>
    <p:sldId id="480" r:id="rId40"/>
    <p:sldId id="421" r:id="rId41"/>
    <p:sldId id="434" r:id="rId42"/>
    <p:sldId id="389" r:id="rId43"/>
    <p:sldId id="423" r:id="rId44"/>
    <p:sldId id="436" r:id="rId45"/>
  </p:sldIdLst>
  <p:sldSz cx="9144000" cy="6858000" type="screen4x3"/>
  <p:notesSz cx="6807200" cy="9939338"/>
  <p:defaultTextStyle>
    <a:defPPr>
      <a:defRPr lang="en-US"/>
    </a:defPPr>
    <a:lvl1pPr algn="l" rtl="0" eaLnBrk="0" fontAlgn="base" hangingPunct="0">
      <a:spcBef>
        <a:spcPct val="0"/>
      </a:spcBef>
      <a:spcAft>
        <a:spcPct val="0"/>
      </a:spcAft>
      <a:defRPr sz="2400" kern="1200">
        <a:solidFill>
          <a:schemeClr val="tx1"/>
        </a:solidFill>
        <a:latin typeface="Arial" charset="0"/>
        <a:ea typeface="+mn-ea"/>
        <a:cs typeface="Arial" charset="0"/>
      </a:defRPr>
    </a:lvl1pPr>
    <a:lvl2pPr marL="457200" algn="l" rtl="0" eaLnBrk="0" fontAlgn="base" hangingPunct="0">
      <a:spcBef>
        <a:spcPct val="0"/>
      </a:spcBef>
      <a:spcAft>
        <a:spcPct val="0"/>
      </a:spcAft>
      <a:defRPr sz="2400" kern="1200">
        <a:solidFill>
          <a:schemeClr val="tx1"/>
        </a:solidFill>
        <a:latin typeface="Arial" charset="0"/>
        <a:ea typeface="+mn-ea"/>
        <a:cs typeface="Arial" charset="0"/>
      </a:defRPr>
    </a:lvl2pPr>
    <a:lvl3pPr marL="914400" algn="l" rtl="0" eaLnBrk="0" fontAlgn="base" hangingPunct="0">
      <a:spcBef>
        <a:spcPct val="0"/>
      </a:spcBef>
      <a:spcAft>
        <a:spcPct val="0"/>
      </a:spcAft>
      <a:defRPr sz="2400" kern="1200">
        <a:solidFill>
          <a:schemeClr val="tx1"/>
        </a:solidFill>
        <a:latin typeface="Arial" charset="0"/>
        <a:ea typeface="+mn-ea"/>
        <a:cs typeface="Arial" charset="0"/>
      </a:defRPr>
    </a:lvl3pPr>
    <a:lvl4pPr marL="1371600" algn="l" rtl="0" eaLnBrk="0" fontAlgn="base" hangingPunct="0">
      <a:spcBef>
        <a:spcPct val="0"/>
      </a:spcBef>
      <a:spcAft>
        <a:spcPct val="0"/>
      </a:spcAft>
      <a:defRPr sz="2400" kern="1200">
        <a:solidFill>
          <a:schemeClr val="tx1"/>
        </a:solidFill>
        <a:latin typeface="Arial" charset="0"/>
        <a:ea typeface="+mn-ea"/>
        <a:cs typeface="Arial" charset="0"/>
      </a:defRPr>
    </a:lvl4pPr>
    <a:lvl5pPr marL="1828800" algn="l" rtl="0" eaLnBrk="0" fontAlgn="base" hangingPunct="0">
      <a:spcBef>
        <a:spcPct val="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p:defaultTextStyle>
  <p:extLst>
    <p:ext uri="{521415D9-36F7-43E2-AB2F-B90AF26B5E84}">
      <p14:sectionLst xmlns:p14="http://schemas.microsoft.com/office/powerpoint/2010/main">
        <p14:section name="Default Section" id="{2E786DA6-2CA9-486C-8705-D74FCA5495C1}">
          <p14:sldIdLst>
            <p14:sldId id="261"/>
            <p14:sldId id="478"/>
            <p14:sldId id="446"/>
            <p14:sldId id="453"/>
            <p14:sldId id="454"/>
            <p14:sldId id="456"/>
            <p14:sldId id="457"/>
            <p14:sldId id="458"/>
            <p14:sldId id="439"/>
            <p14:sldId id="440"/>
            <p14:sldId id="474"/>
            <p14:sldId id="455"/>
            <p14:sldId id="481"/>
            <p14:sldId id="482"/>
            <p14:sldId id="449"/>
          </p14:sldIdLst>
        </p14:section>
        <p14:section name="Untitled Section" id="{C0CAE189-C06D-40ED-A171-7AA255321F82}">
          <p14:sldIdLst>
            <p14:sldId id="479"/>
            <p14:sldId id="450"/>
            <p14:sldId id="459"/>
            <p14:sldId id="462"/>
            <p14:sldId id="461"/>
            <p14:sldId id="413"/>
            <p14:sldId id="463"/>
            <p14:sldId id="415"/>
            <p14:sldId id="464"/>
            <p14:sldId id="465"/>
            <p14:sldId id="466"/>
            <p14:sldId id="467"/>
            <p14:sldId id="468"/>
            <p14:sldId id="470"/>
            <p14:sldId id="419"/>
            <p14:sldId id="471"/>
            <p14:sldId id="472"/>
            <p14:sldId id="477"/>
            <p14:sldId id="469"/>
            <p14:sldId id="438"/>
            <p14:sldId id="433"/>
            <p14:sldId id="435"/>
            <p14:sldId id="376"/>
            <p14:sldId id="480"/>
            <p14:sldId id="421"/>
            <p14:sldId id="434"/>
            <p14:sldId id="389"/>
            <p14:sldId id="423"/>
            <p14:sldId id="436"/>
          </p14:sldIdLst>
        </p14:section>
      </p14:sectionLst>
    </p:ext>
    <p:ext uri="{EFAFB233-063F-42B5-8137-9DF3F51BA10A}">
      <p15:sldGuideLst xmlns:p15="http://schemas.microsoft.com/office/powerpoint/2012/main">
        <p15:guide id="1" orient="horz" pos="3968">
          <p15:clr>
            <a:srgbClr val="A4A3A4"/>
          </p15:clr>
        </p15:guide>
        <p15:guide id="2" pos="2880">
          <p15:clr>
            <a:srgbClr val="A4A3A4"/>
          </p15:clr>
        </p15:guide>
      </p15:sldGuideLst>
    </p:ext>
    <p:ext uri="{2D200454-40CA-4A62-9FC3-DE9A4176ACB9}">
      <p15:notesGuideLst xmlns:p15="http://schemas.microsoft.com/office/powerpoint/2012/main">
        <p15:guide id="1" orient="horz" pos="3131" userDrawn="1">
          <p15:clr>
            <a:srgbClr val="A4A3A4"/>
          </p15:clr>
        </p15:guide>
        <p15:guide id="2" pos="214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000C8"/>
    <a:srgbClr val="00349C"/>
    <a:srgbClr val="133399"/>
    <a:srgbClr val="17509F"/>
    <a:srgbClr val="0251A1"/>
    <a:srgbClr val="1729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63" autoAdjust="0"/>
    <p:restoredTop sz="99759" autoAdjust="0"/>
  </p:normalViewPr>
  <p:slideViewPr>
    <p:cSldViewPr snapToGrid="0">
      <p:cViewPr varScale="1">
        <p:scale>
          <a:sx n="86" d="100"/>
          <a:sy n="86" d="100"/>
        </p:scale>
        <p:origin x="768" y="58"/>
      </p:cViewPr>
      <p:guideLst>
        <p:guide orient="horz" pos="3968"/>
        <p:guide pos="2880"/>
      </p:guideLst>
    </p:cSldViewPr>
  </p:slideViewPr>
  <p:outlineViewPr>
    <p:cViewPr>
      <p:scale>
        <a:sx n="33" d="100"/>
        <a:sy n="33" d="100"/>
      </p:scale>
      <p:origin x="0" y="15552"/>
    </p:cViewPr>
  </p:outlineViewPr>
  <p:notesTextViewPr>
    <p:cViewPr>
      <p:scale>
        <a:sx n="100" d="100"/>
        <a:sy n="100" d="100"/>
      </p:scale>
      <p:origin x="0" y="0"/>
    </p:cViewPr>
  </p:notesTextViewPr>
  <p:sorterViewPr>
    <p:cViewPr varScale="1">
      <p:scale>
        <a:sx n="100" d="100"/>
        <a:sy n="100" d="100"/>
      </p:scale>
      <p:origin x="0" y="-158"/>
    </p:cViewPr>
  </p:sorterViewPr>
  <p:notesViewPr>
    <p:cSldViewPr>
      <p:cViewPr varScale="1">
        <p:scale>
          <a:sx n="56" d="100"/>
          <a:sy n="56" d="100"/>
        </p:scale>
        <p:origin x="-2388" y="-78"/>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ustomXml" Target="../customXml/item2.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2949787" cy="49696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0723" name="Rectangle 3"/>
          <p:cNvSpPr>
            <a:spLocks noGrp="1" noChangeArrowheads="1"/>
          </p:cNvSpPr>
          <p:nvPr>
            <p:ph type="dt" sz="quarter" idx="1"/>
          </p:nvPr>
        </p:nvSpPr>
        <p:spPr bwMode="auto">
          <a:xfrm>
            <a:off x="3857413" y="0"/>
            <a:ext cx="2949787" cy="49696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30724" name="Rectangle 4"/>
          <p:cNvSpPr>
            <a:spLocks noGrp="1" noChangeArrowheads="1"/>
          </p:cNvSpPr>
          <p:nvPr>
            <p:ph type="ftr" sz="quarter" idx="2"/>
          </p:nvPr>
        </p:nvSpPr>
        <p:spPr bwMode="auto">
          <a:xfrm>
            <a:off x="0" y="9442371"/>
            <a:ext cx="2949787" cy="49696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30725" name="Rectangle 5"/>
          <p:cNvSpPr>
            <a:spLocks noGrp="1" noChangeArrowheads="1"/>
          </p:cNvSpPr>
          <p:nvPr>
            <p:ph type="sldNum" sz="quarter" idx="3"/>
          </p:nvPr>
        </p:nvSpPr>
        <p:spPr bwMode="auto">
          <a:xfrm>
            <a:off x="3857413" y="9442371"/>
            <a:ext cx="2949787" cy="49696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5FF6F4C1-4114-4918-8993-473D0CD5DCE6}" type="slidenum">
              <a:rPr lang="en-US"/>
              <a:pPr>
                <a:defRPr/>
              </a:pPr>
              <a:t>‹#›</a:t>
            </a:fld>
            <a:endParaRPr lang="en-US"/>
          </a:p>
        </p:txBody>
      </p:sp>
    </p:spTree>
    <p:extLst>
      <p:ext uri="{BB962C8B-B14F-4D97-AF65-F5344CB8AC3E}">
        <p14:creationId xmlns:p14="http://schemas.microsoft.com/office/powerpoint/2010/main" val="7199173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49787" cy="49696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0483" name="Rectangle 3"/>
          <p:cNvSpPr>
            <a:spLocks noGrp="1" noChangeArrowheads="1"/>
          </p:cNvSpPr>
          <p:nvPr>
            <p:ph type="dt" idx="1"/>
          </p:nvPr>
        </p:nvSpPr>
        <p:spPr bwMode="auto">
          <a:xfrm>
            <a:off x="3857413" y="0"/>
            <a:ext cx="2949787" cy="49696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45060" name="Rectangle 4"/>
          <p:cNvSpPr>
            <a:spLocks noGrp="1" noRot="1" noChangeAspect="1" noChangeArrowheads="1" noTextEdit="1"/>
          </p:cNvSpPr>
          <p:nvPr>
            <p:ph type="sldImg" idx="2"/>
          </p:nvPr>
        </p:nvSpPr>
        <p:spPr bwMode="auto">
          <a:xfrm>
            <a:off x="920750" y="746125"/>
            <a:ext cx="4965700" cy="3725863"/>
          </a:xfrm>
          <a:prstGeom prst="rect">
            <a:avLst/>
          </a:prstGeom>
          <a:noFill/>
          <a:ln w="9525">
            <a:solidFill>
              <a:srgbClr val="000000"/>
            </a:solidFill>
            <a:miter lim="800000"/>
            <a:headEnd/>
            <a:tailEnd/>
          </a:ln>
        </p:spPr>
      </p:sp>
      <p:sp>
        <p:nvSpPr>
          <p:cNvPr id="20485" name="Rectangle 5"/>
          <p:cNvSpPr>
            <a:spLocks noGrp="1" noChangeArrowheads="1"/>
          </p:cNvSpPr>
          <p:nvPr>
            <p:ph type="body" sz="quarter" idx="3"/>
          </p:nvPr>
        </p:nvSpPr>
        <p:spPr bwMode="auto">
          <a:xfrm>
            <a:off x="907627" y="4721186"/>
            <a:ext cx="4991947" cy="447270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486" name="Rectangle 6"/>
          <p:cNvSpPr>
            <a:spLocks noGrp="1" noChangeArrowheads="1"/>
          </p:cNvSpPr>
          <p:nvPr>
            <p:ph type="ftr" sz="quarter" idx="4"/>
          </p:nvPr>
        </p:nvSpPr>
        <p:spPr bwMode="auto">
          <a:xfrm>
            <a:off x="0" y="9442371"/>
            <a:ext cx="2949787" cy="49696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0487" name="Rectangle 7"/>
          <p:cNvSpPr>
            <a:spLocks noGrp="1" noChangeArrowheads="1"/>
          </p:cNvSpPr>
          <p:nvPr>
            <p:ph type="sldNum" sz="quarter" idx="5"/>
          </p:nvPr>
        </p:nvSpPr>
        <p:spPr bwMode="auto">
          <a:xfrm>
            <a:off x="3857413" y="9442371"/>
            <a:ext cx="2949787" cy="49696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pPr>
              <a:defRPr/>
            </a:pPr>
            <a:fld id="{1EDB437F-59FE-4A6C-A802-8DC82142699A}" type="slidenum">
              <a:rPr lang="en-US"/>
              <a:pPr>
                <a:defRPr/>
              </a:pPr>
              <a:t>‹#›</a:t>
            </a:fld>
            <a:endParaRPr lang="en-US"/>
          </a:p>
        </p:txBody>
      </p:sp>
    </p:spTree>
    <p:extLst>
      <p:ext uri="{BB962C8B-B14F-4D97-AF65-F5344CB8AC3E}">
        <p14:creationId xmlns:p14="http://schemas.microsoft.com/office/powerpoint/2010/main" val="35229435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Arial" pitchFamily="-65" charset="0"/>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Arial" pitchFamily="-65" charset="0"/>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Arial" pitchFamily="-65" charset="0"/>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Arial" pitchFamily="-65" charset="0"/>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Arial" pitchFamily="-65" charset="0"/>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466D26C5-F0A9-400F-9FD0-E330148CE9D3}" type="slidenum">
              <a:rPr lang="en-US" smtClean="0"/>
              <a:pPr/>
              <a:t>1</a:t>
            </a:fld>
            <a:endParaRPr lang="en-US" smtClean="0"/>
          </a:p>
        </p:txBody>
      </p:sp>
      <p:sp>
        <p:nvSpPr>
          <p:cNvPr id="46083" name="Rectangle 2"/>
          <p:cNvSpPr>
            <a:spLocks noGrp="1" noRot="1" noChangeAspect="1" noChangeArrowheads="1" noTextEdit="1"/>
          </p:cNvSpPr>
          <p:nvPr>
            <p:ph type="sldImg"/>
          </p:nvPr>
        </p:nvSpPr>
        <p:spPr>
          <a:xfrm>
            <a:off x="920750" y="746125"/>
            <a:ext cx="4965700" cy="3725863"/>
          </a:xfrm>
          <a:ln/>
        </p:spPr>
      </p:sp>
      <p:sp>
        <p:nvSpPr>
          <p:cNvPr id="4608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6547413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466D26C5-F0A9-400F-9FD0-E330148CE9D3}" type="slidenum">
              <a:rPr lang="en-US" smtClean="0"/>
              <a:pPr/>
              <a:t>15</a:t>
            </a:fld>
            <a:endParaRPr lang="en-US" smtClean="0"/>
          </a:p>
        </p:txBody>
      </p:sp>
      <p:sp>
        <p:nvSpPr>
          <p:cNvPr id="46083" name="Rectangle 2"/>
          <p:cNvSpPr>
            <a:spLocks noGrp="1" noRot="1" noChangeAspect="1" noChangeArrowheads="1" noTextEdit="1"/>
          </p:cNvSpPr>
          <p:nvPr>
            <p:ph type="sldImg"/>
          </p:nvPr>
        </p:nvSpPr>
        <p:spPr>
          <a:xfrm>
            <a:off x="920750" y="746125"/>
            <a:ext cx="4965700" cy="3725863"/>
          </a:xfrm>
          <a:ln/>
        </p:spPr>
      </p:sp>
      <p:sp>
        <p:nvSpPr>
          <p:cNvPr id="4608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66693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a:defRPr/>
            </a:pPr>
            <a:fld id="{1EDB437F-59FE-4A6C-A802-8DC82142699A}" type="slidenum">
              <a:rPr lang="en-US" smtClean="0"/>
              <a:pPr>
                <a:defRPr/>
              </a:pPr>
              <a:t>37</a:t>
            </a:fld>
            <a:endParaRPr lang="en-US"/>
          </a:p>
        </p:txBody>
      </p:sp>
    </p:spTree>
    <p:extLst>
      <p:ext uri="{BB962C8B-B14F-4D97-AF65-F5344CB8AC3E}">
        <p14:creationId xmlns:p14="http://schemas.microsoft.com/office/powerpoint/2010/main" val="460988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a:defRPr/>
            </a:pPr>
            <a:fld id="{1EDB437F-59FE-4A6C-A802-8DC82142699A}" type="slidenum">
              <a:rPr lang="en-US" smtClean="0"/>
              <a:pPr>
                <a:defRPr/>
              </a:pPr>
              <a:t>38</a:t>
            </a:fld>
            <a:endParaRPr lang="en-US"/>
          </a:p>
        </p:txBody>
      </p:sp>
    </p:spTree>
    <p:extLst>
      <p:ext uri="{BB962C8B-B14F-4D97-AF65-F5344CB8AC3E}">
        <p14:creationId xmlns:p14="http://schemas.microsoft.com/office/powerpoint/2010/main" val="20723798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a:defRPr/>
            </a:pPr>
            <a:fld id="{1EDB437F-59FE-4A6C-A802-8DC82142699A}" type="slidenum">
              <a:rPr lang="en-US" smtClean="0"/>
              <a:pPr>
                <a:defRPr/>
              </a:pPr>
              <a:t>39</a:t>
            </a:fld>
            <a:endParaRPr lang="en-US"/>
          </a:p>
        </p:txBody>
      </p:sp>
    </p:spTree>
    <p:extLst>
      <p:ext uri="{BB962C8B-B14F-4D97-AF65-F5344CB8AC3E}">
        <p14:creationId xmlns:p14="http://schemas.microsoft.com/office/powerpoint/2010/main" val="10807725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28" y="2590"/>
            <a:ext cx="9140546" cy="6855410"/>
          </a:xfrm>
          <a:prstGeom prst="rect">
            <a:avLst/>
          </a:prstGeom>
        </p:spPr>
      </p:pic>
      <p:sp>
        <p:nvSpPr>
          <p:cNvPr id="8200" name="Rectangle 8"/>
          <p:cNvSpPr>
            <a:spLocks noGrp="1" noChangeArrowheads="1"/>
          </p:cNvSpPr>
          <p:nvPr>
            <p:ph type="ctrTitle" sz="quarter"/>
          </p:nvPr>
        </p:nvSpPr>
        <p:spPr bwMode="auto">
          <a:xfrm>
            <a:off x="1440000" y="3384550"/>
            <a:ext cx="5791200" cy="387351"/>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lvl1pPr algn="l">
              <a:defRPr sz="2400">
                <a:solidFill>
                  <a:schemeClr val="bg1"/>
                </a:solidFill>
              </a:defRPr>
            </a:lvl1pPr>
          </a:lstStyle>
          <a:p>
            <a:r>
              <a:rPr lang="en-US" dirty="0"/>
              <a:t>Click to edit Master title style</a:t>
            </a:r>
          </a:p>
        </p:txBody>
      </p:sp>
      <p:sp>
        <p:nvSpPr>
          <p:cNvPr id="8203" name="Rectangle 11"/>
          <p:cNvSpPr>
            <a:spLocks noGrp="1" noChangeArrowheads="1"/>
          </p:cNvSpPr>
          <p:nvPr>
            <p:ph type="subTitle" sz="quarter" idx="1"/>
          </p:nvPr>
        </p:nvSpPr>
        <p:spPr bwMode="auto">
          <a:xfrm>
            <a:off x="1440000" y="3868737"/>
            <a:ext cx="6019800" cy="385763"/>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marL="0" indent="0" algn="l">
              <a:buFontTx/>
              <a:buNone/>
              <a:defRPr sz="1400">
                <a:solidFill>
                  <a:schemeClr val="bg1"/>
                </a:solidFill>
              </a:defRPr>
            </a:lvl1pPr>
          </a:lstStyle>
          <a:p>
            <a:r>
              <a:rPr lang="en-US" dirty="0"/>
              <a:t>Click to edit Master subtitle style</a:t>
            </a: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18645" y="5977919"/>
            <a:ext cx="1624455" cy="482860"/>
          </a:xfrm>
          <a:prstGeom prst="rect">
            <a:avLst/>
          </a:prstGeom>
        </p:spPr>
      </p:pic>
    </p:spTree>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09575" y="428625"/>
            <a:ext cx="8258175" cy="647700"/>
          </a:xfrm>
          <a:prstGeom prst="rect">
            <a:avLst/>
          </a:prstGeom>
        </p:spPr>
        <p:txBody>
          <a:bodyPr/>
          <a:lstStyle>
            <a:lvl1pPr marL="0" indent="0">
              <a:buNone/>
              <a:defRPr b="1">
                <a:solidFill>
                  <a:srgbClr val="0000C8"/>
                </a:solidFill>
              </a:defRPr>
            </a:lvl1pPr>
          </a:lstStyle>
          <a:p>
            <a:pPr lvl="0"/>
            <a:r>
              <a:rPr lang="en-US" dirty="0" smtClean="0"/>
              <a:t>Title</a:t>
            </a:r>
            <a:endParaRPr lang="en-AU" dirty="0"/>
          </a:p>
        </p:txBody>
      </p:sp>
      <p:sp>
        <p:nvSpPr>
          <p:cNvPr id="6" name="Text Placeholder 3"/>
          <p:cNvSpPr>
            <a:spLocks noGrp="1"/>
          </p:cNvSpPr>
          <p:nvPr>
            <p:ph type="body" sz="quarter" idx="11" hasCustomPrompt="1"/>
          </p:nvPr>
        </p:nvSpPr>
        <p:spPr>
          <a:xfrm>
            <a:off x="414337" y="1295400"/>
            <a:ext cx="8258175" cy="647700"/>
          </a:xfrm>
          <a:prstGeom prst="rect">
            <a:avLst/>
          </a:prstGeom>
        </p:spPr>
        <p:txBody>
          <a:bodyPr/>
          <a:lstStyle>
            <a:lvl1pPr marL="0" indent="0">
              <a:buNone/>
              <a:defRPr sz="2000" b="1">
                <a:solidFill>
                  <a:schemeClr val="tx1"/>
                </a:solidFill>
              </a:defRPr>
            </a:lvl1pPr>
          </a:lstStyle>
          <a:p>
            <a:pPr lvl="0"/>
            <a:r>
              <a:rPr lang="en-US" dirty="0" smtClean="0"/>
              <a:t>Text</a:t>
            </a:r>
          </a:p>
          <a:p>
            <a:pPr lvl="0"/>
            <a:endParaRPr lang="en-AU" dirty="0"/>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5562556"/>
            <a:ext cx="9144000" cy="12954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18645" y="5977919"/>
            <a:ext cx="1624455" cy="482860"/>
          </a:xfrm>
          <a:prstGeom prst="rect">
            <a:avLst/>
          </a:prstGeom>
        </p:spPr>
      </p:pic>
    </p:spTree>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6147" name="Picture 3"/>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2760" y="4916073"/>
            <a:ext cx="9138480" cy="1941927"/>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p:cNvSpPr>
            <a:spLocks noGrp="1"/>
          </p:cNvSpPr>
          <p:nvPr>
            <p:ph type="body" sz="quarter" idx="10" hasCustomPrompt="1"/>
          </p:nvPr>
        </p:nvSpPr>
        <p:spPr>
          <a:xfrm>
            <a:off x="409575" y="428625"/>
            <a:ext cx="8258175" cy="647700"/>
          </a:xfrm>
          <a:prstGeom prst="rect">
            <a:avLst/>
          </a:prstGeom>
        </p:spPr>
        <p:txBody>
          <a:bodyPr/>
          <a:lstStyle>
            <a:lvl1pPr marL="0" indent="0">
              <a:buNone/>
              <a:defRPr b="1">
                <a:solidFill>
                  <a:srgbClr val="0000C8"/>
                </a:solidFill>
              </a:defRPr>
            </a:lvl1pPr>
          </a:lstStyle>
          <a:p>
            <a:pPr lvl="0"/>
            <a:r>
              <a:rPr lang="en-US" dirty="0" smtClean="0"/>
              <a:t>Title</a:t>
            </a:r>
            <a:endParaRPr lang="en-AU" dirty="0"/>
          </a:p>
        </p:txBody>
      </p:sp>
      <p:sp>
        <p:nvSpPr>
          <p:cNvPr id="6" name="Text Placeholder 3"/>
          <p:cNvSpPr>
            <a:spLocks noGrp="1"/>
          </p:cNvSpPr>
          <p:nvPr>
            <p:ph type="body" sz="quarter" idx="11" hasCustomPrompt="1"/>
          </p:nvPr>
        </p:nvSpPr>
        <p:spPr>
          <a:xfrm>
            <a:off x="414337" y="1295400"/>
            <a:ext cx="8258175" cy="647700"/>
          </a:xfrm>
          <a:prstGeom prst="rect">
            <a:avLst/>
          </a:prstGeom>
        </p:spPr>
        <p:txBody>
          <a:bodyPr/>
          <a:lstStyle>
            <a:lvl1pPr marL="0" indent="0">
              <a:buNone/>
              <a:defRPr sz="2000" b="1">
                <a:solidFill>
                  <a:schemeClr val="tx1"/>
                </a:solidFill>
              </a:defRPr>
            </a:lvl1pPr>
          </a:lstStyle>
          <a:p>
            <a:pPr lvl="0"/>
            <a:r>
              <a:rPr lang="en-US" dirty="0" smtClean="0"/>
              <a:t>Text</a:t>
            </a:r>
          </a:p>
          <a:p>
            <a:pPr lvl="0"/>
            <a:endParaRPr lang="en-AU"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18645" y="5977919"/>
            <a:ext cx="1624455" cy="482860"/>
          </a:xfrm>
          <a:prstGeom prst="rect">
            <a:avLst/>
          </a:prstGeom>
        </p:spPr>
      </p:pic>
    </p:spTree>
    <p:extLst>
      <p:ext uri="{BB962C8B-B14F-4D97-AF65-F5344CB8AC3E}">
        <p14:creationId xmlns:p14="http://schemas.microsoft.com/office/powerpoint/2010/main" val="2411421538"/>
      </p:ext>
    </p:extLst>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0"/>
            <a:ext cx="4476750" cy="5562556"/>
          </a:xfrm>
          <a:prstGeom prst="rect">
            <a:avLst/>
          </a:prstGeom>
        </p:spPr>
        <p:txBody>
          <a:bodyPr/>
          <a:lstStyle/>
          <a:p>
            <a:endParaRPr lang="en-AU"/>
          </a:p>
        </p:txBody>
      </p:sp>
      <p:sp>
        <p:nvSpPr>
          <p:cNvPr id="7" name="Text Placeholder 6"/>
          <p:cNvSpPr>
            <a:spLocks noGrp="1"/>
          </p:cNvSpPr>
          <p:nvPr>
            <p:ph type="body" sz="quarter" idx="11" hasCustomPrompt="1"/>
          </p:nvPr>
        </p:nvSpPr>
        <p:spPr>
          <a:xfrm>
            <a:off x="4819650" y="266700"/>
            <a:ext cx="4114800" cy="666750"/>
          </a:xfrm>
          <a:prstGeom prst="rect">
            <a:avLst/>
          </a:prstGeom>
        </p:spPr>
        <p:txBody>
          <a:bodyPr/>
          <a:lstStyle>
            <a:lvl1pPr marL="0" indent="0">
              <a:buNone/>
              <a:defRPr sz="2800" b="1">
                <a:solidFill>
                  <a:srgbClr val="0000C8"/>
                </a:solidFill>
              </a:defRPr>
            </a:lvl1pPr>
          </a:lstStyle>
          <a:p>
            <a:pPr lvl="0"/>
            <a:r>
              <a:rPr lang="en-US" dirty="0" smtClean="0"/>
              <a:t>Title</a:t>
            </a:r>
          </a:p>
          <a:p>
            <a:pPr lvl="0"/>
            <a:endParaRPr lang="en-US" dirty="0" smtClean="0"/>
          </a:p>
          <a:p>
            <a:pPr lvl="0"/>
            <a:endParaRPr lang="en-US" dirty="0" smtClean="0"/>
          </a:p>
          <a:p>
            <a:pPr lvl="0"/>
            <a:endParaRPr lang="en-AU" dirty="0"/>
          </a:p>
        </p:txBody>
      </p:sp>
      <p:sp>
        <p:nvSpPr>
          <p:cNvPr id="9" name="Text Placeholder 8"/>
          <p:cNvSpPr>
            <a:spLocks noGrp="1"/>
          </p:cNvSpPr>
          <p:nvPr>
            <p:ph type="body" sz="quarter" idx="12" hasCustomPrompt="1"/>
          </p:nvPr>
        </p:nvSpPr>
        <p:spPr>
          <a:xfrm>
            <a:off x="4819650" y="981075"/>
            <a:ext cx="4114800" cy="3952875"/>
          </a:xfrm>
          <a:prstGeom prst="rect">
            <a:avLst/>
          </a:prstGeom>
        </p:spPr>
        <p:txBody>
          <a:bodyPr/>
          <a:lstStyle>
            <a:lvl1pPr marL="0" indent="0">
              <a:buNone/>
              <a:defRPr sz="2000" b="1"/>
            </a:lvl1pPr>
          </a:lstStyle>
          <a:p>
            <a:pPr lvl="0"/>
            <a:r>
              <a:rPr lang="en-US" dirty="0" smtClean="0"/>
              <a:t>Text</a:t>
            </a:r>
            <a:endParaRPr lang="en-AU" dirty="0"/>
          </a:p>
        </p:txBody>
      </p:sp>
      <p:pic>
        <p:nvPicPr>
          <p:cNvPr id="8"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5562556"/>
            <a:ext cx="9144000" cy="12954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18645" y="5977919"/>
            <a:ext cx="1624455" cy="482860"/>
          </a:xfrm>
          <a:prstGeom prst="rect">
            <a:avLst/>
          </a:prstGeom>
        </p:spPr>
      </p:pic>
    </p:spTree>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8" name="Picture 3"/>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2760" y="4916073"/>
            <a:ext cx="9138480" cy="1941927"/>
          </a:xfrm>
          <a:prstGeom prst="rect">
            <a:avLst/>
          </a:prstGeom>
          <a:noFill/>
          <a:extLst>
            <a:ext uri="{909E8E84-426E-40DD-AFC4-6F175D3DCCD1}">
              <a14:hiddenFill xmlns:a14="http://schemas.microsoft.com/office/drawing/2010/main">
                <a:solidFill>
                  <a:srgbClr val="FFFFFF"/>
                </a:solidFill>
              </a14:hiddenFill>
            </a:ext>
          </a:extLst>
        </p:spPr>
      </p:pic>
      <p:sp>
        <p:nvSpPr>
          <p:cNvPr id="5" name="Picture Placeholder 4"/>
          <p:cNvSpPr>
            <a:spLocks noGrp="1"/>
          </p:cNvSpPr>
          <p:nvPr>
            <p:ph type="pic" sz="quarter" idx="10"/>
          </p:nvPr>
        </p:nvSpPr>
        <p:spPr>
          <a:xfrm>
            <a:off x="0" y="0"/>
            <a:ext cx="4476750" cy="5410200"/>
          </a:xfrm>
          <a:custGeom>
            <a:avLst/>
            <a:gdLst>
              <a:gd name="connsiteX0" fmla="*/ 0 w 4476750"/>
              <a:gd name="connsiteY0" fmla="*/ 0 h 6858000"/>
              <a:gd name="connsiteX1" fmla="*/ 4476750 w 4476750"/>
              <a:gd name="connsiteY1" fmla="*/ 0 h 6858000"/>
              <a:gd name="connsiteX2" fmla="*/ 4476750 w 4476750"/>
              <a:gd name="connsiteY2" fmla="*/ 6858000 h 6858000"/>
              <a:gd name="connsiteX3" fmla="*/ 0 w 4476750"/>
              <a:gd name="connsiteY3" fmla="*/ 6858000 h 6858000"/>
              <a:gd name="connsiteX4" fmla="*/ 0 w 4476750"/>
              <a:gd name="connsiteY4" fmla="*/ 0 h 6858000"/>
              <a:gd name="connsiteX0" fmla="*/ 0 w 4476750"/>
              <a:gd name="connsiteY0" fmla="*/ 0 h 6858000"/>
              <a:gd name="connsiteX1" fmla="*/ 4476750 w 4476750"/>
              <a:gd name="connsiteY1" fmla="*/ 0 h 6858000"/>
              <a:gd name="connsiteX2" fmla="*/ 4476750 w 4476750"/>
              <a:gd name="connsiteY2" fmla="*/ 6858000 h 6858000"/>
              <a:gd name="connsiteX3" fmla="*/ 0 w 4476750"/>
              <a:gd name="connsiteY3" fmla="*/ 4914900 h 6858000"/>
              <a:gd name="connsiteX4" fmla="*/ 0 w 4476750"/>
              <a:gd name="connsiteY4" fmla="*/ 0 h 6858000"/>
              <a:gd name="connsiteX0" fmla="*/ 0 w 4476750"/>
              <a:gd name="connsiteY0" fmla="*/ 0 h 5429250"/>
              <a:gd name="connsiteX1" fmla="*/ 4476750 w 4476750"/>
              <a:gd name="connsiteY1" fmla="*/ 0 h 5429250"/>
              <a:gd name="connsiteX2" fmla="*/ 4476750 w 4476750"/>
              <a:gd name="connsiteY2" fmla="*/ 5429250 h 5429250"/>
              <a:gd name="connsiteX3" fmla="*/ 0 w 4476750"/>
              <a:gd name="connsiteY3" fmla="*/ 4914900 h 5429250"/>
              <a:gd name="connsiteX4" fmla="*/ 0 w 4476750"/>
              <a:gd name="connsiteY4" fmla="*/ 0 h 5429250"/>
              <a:gd name="connsiteX0" fmla="*/ 0 w 4476750"/>
              <a:gd name="connsiteY0" fmla="*/ 0 h 5429250"/>
              <a:gd name="connsiteX1" fmla="*/ 4476750 w 4476750"/>
              <a:gd name="connsiteY1" fmla="*/ 0 h 5429250"/>
              <a:gd name="connsiteX2" fmla="*/ 4476750 w 4476750"/>
              <a:gd name="connsiteY2" fmla="*/ 5429250 h 5429250"/>
              <a:gd name="connsiteX3" fmla="*/ 0 w 4476750"/>
              <a:gd name="connsiteY3" fmla="*/ 4924425 h 5429250"/>
              <a:gd name="connsiteX4" fmla="*/ 0 w 4476750"/>
              <a:gd name="connsiteY4" fmla="*/ 0 h 5429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6750" h="5429250">
                <a:moveTo>
                  <a:pt x="0" y="0"/>
                </a:moveTo>
                <a:lnTo>
                  <a:pt x="4476750" y="0"/>
                </a:lnTo>
                <a:lnTo>
                  <a:pt x="4476750" y="5429250"/>
                </a:lnTo>
                <a:lnTo>
                  <a:pt x="0" y="4924425"/>
                </a:lnTo>
                <a:lnTo>
                  <a:pt x="0" y="0"/>
                </a:lnTo>
                <a:close/>
              </a:path>
            </a:pathLst>
          </a:custGeom>
        </p:spPr>
        <p:txBody>
          <a:bodyPr/>
          <a:lstStyle/>
          <a:p>
            <a:endParaRPr lang="en-AU"/>
          </a:p>
        </p:txBody>
      </p:sp>
      <p:sp>
        <p:nvSpPr>
          <p:cNvPr id="7" name="Text Placeholder 6"/>
          <p:cNvSpPr>
            <a:spLocks noGrp="1"/>
          </p:cNvSpPr>
          <p:nvPr>
            <p:ph type="body" sz="quarter" idx="11" hasCustomPrompt="1"/>
          </p:nvPr>
        </p:nvSpPr>
        <p:spPr>
          <a:xfrm>
            <a:off x="4819650" y="266700"/>
            <a:ext cx="4114800" cy="666750"/>
          </a:xfrm>
          <a:prstGeom prst="rect">
            <a:avLst/>
          </a:prstGeom>
        </p:spPr>
        <p:txBody>
          <a:bodyPr/>
          <a:lstStyle>
            <a:lvl1pPr marL="0" indent="0">
              <a:buNone/>
              <a:defRPr sz="2800" b="1">
                <a:solidFill>
                  <a:srgbClr val="0000C8"/>
                </a:solidFill>
              </a:defRPr>
            </a:lvl1pPr>
          </a:lstStyle>
          <a:p>
            <a:pPr lvl="0"/>
            <a:r>
              <a:rPr lang="en-US" dirty="0" smtClean="0"/>
              <a:t>Title</a:t>
            </a:r>
          </a:p>
          <a:p>
            <a:pPr lvl="0"/>
            <a:endParaRPr lang="en-US" dirty="0" smtClean="0"/>
          </a:p>
          <a:p>
            <a:pPr lvl="0"/>
            <a:endParaRPr lang="en-US" dirty="0" smtClean="0"/>
          </a:p>
          <a:p>
            <a:pPr lvl="0"/>
            <a:endParaRPr lang="en-AU" dirty="0"/>
          </a:p>
        </p:txBody>
      </p:sp>
      <p:sp>
        <p:nvSpPr>
          <p:cNvPr id="9" name="Text Placeholder 8"/>
          <p:cNvSpPr>
            <a:spLocks noGrp="1"/>
          </p:cNvSpPr>
          <p:nvPr>
            <p:ph type="body" sz="quarter" idx="12" hasCustomPrompt="1"/>
          </p:nvPr>
        </p:nvSpPr>
        <p:spPr>
          <a:xfrm>
            <a:off x="4819650" y="981075"/>
            <a:ext cx="4114800" cy="3952875"/>
          </a:xfrm>
          <a:prstGeom prst="rect">
            <a:avLst/>
          </a:prstGeom>
        </p:spPr>
        <p:txBody>
          <a:bodyPr/>
          <a:lstStyle>
            <a:lvl1pPr marL="0" indent="0">
              <a:buNone/>
              <a:defRPr sz="2000" b="1"/>
            </a:lvl1pPr>
          </a:lstStyle>
          <a:p>
            <a:pPr lvl="0"/>
            <a:r>
              <a:rPr lang="en-US" dirty="0" smtClean="0"/>
              <a:t>Text</a:t>
            </a:r>
            <a:endParaRPr lang="en-AU" dirty="0"/>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18645" y="5977919"/>
            <a:ext cx="1624455" cy="482860"/>
          </a:xfrm>
          <a:prstGeom prst="rect">
            <a:avLst/>
          </a:prstGeom>
        </p:spPr>
      </p:pic>
    </p:spTree>
    <p:extLst>
      <p:ext uri="{BB962C8B-B14F-4D97-AF65-F5344CB8AC3E}">
        <p14:creationId xmlns:p14="http://schemas.microsoft.com/office/powerpoint/2010/main" val="948151755"/>
      </p:ext>
    </p:extLst>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Picture Placeholder 4"/>
          <p:cNvSpPr>
            <a:spLocks noGrp="1"/>
          </p:cNvSpPr>
          <p:nvPr>
            <p:ph type="pic" sz="quarter" idx="10"/>
          </p:nvPr>
        </p:nvSpPr>
        <p:spPr>
          <a:xfrm>
            <a:off x="4810125" y="0"/>
            <a:ext cx="4333875" cy="5562556"/>
          </a:xfrm>
          <a:prstGeom prst="rect">
            <a:avLst/>
          </a:prstGeom>
        </p:spPr>
        <p:txBody>
          <a:bodyPr/>
          <a:lstStyle/>
          <a:p>
            <a:endParaRPr lang="en-AU"/>
          </a:p>
        </p:txBody>
      </p:sp>
      <p:sp>
        <p:nvSpPr>
          <p:cNvPr id="3" name="Text Placeholder 6"/>
          <p:cNvSpPr>
            <a:spLocks noGrp="1"/>
          </p:cNvSpPr>
          <p:nvPr>
            <p:ph type="body" sz="quarter" idx="11" hasCustomPrompt="1"/>
          </p:nvPr>
        </p:nvSpPr>
        <p:spPr>
          <a:xfrm>
            <a:off x="333375" y="266700"/>
            <a:ext cx="4114800" cy="666750"/>
          </a:xfrm>
          <a:prstGeom prst="rect">
            <a:avLst/>
          </a:prstGeom>
        </p:spPr>
        <p:txBody>
          <a:bodyPr/>
          <a:lstStyle>
            <a:lvl1pPr marL="0" indent="0">
              <a:buNone/>
              <a:defRPr sz="2800" b="1">
                <a:solidFill>
                  <a:srgbClr val="0000C8"/>
                </a:solidFill>
              </a:defRPr>
            </a:lvl1pPr>
          </a:lstStyle>
          <a:p>
            <a:pPr lvl="0"/>
            <a:r>
              <a:rPr lang="en-US" dirty="0" smtClean="0"/>
              <a:t>Title</a:t>
            </a:r>
          </a:p>
          <a:p>
            <a:pPr lvl="0"/>
            <a:endParaRPr lang="en-US" dirty="0" smtClean="0"/>
          </a:p>
          <a:p>
            <a:pPr lvl="0"/>
            <a:endParaRPr lang="en-US" dirty="0" smtClean="0"/>
          </a:p>
          <a:p>
            <a:pPr lvl="0"/>
            <a:endParaRPr lang="en-AU" dirty="0"/>
          </a:p>
        </p:txBody>
      </p:sp>
      <p:sp>
        <p:nvSpPr>
          <p:cNvPr id="4" name="Text Placeholder 8"/>
          <p:cNvSpPr>
            <a:spLocks noGrp="1"/>
          </p:cNvSpPr>
          <p:nvPr>
            <p:ph type="body" sz="quarter" idx="12" hasCustomPrompt="1"/>
          </p:nvPr>
        </p:nvSpPr>
        <p:spPr>
          <a:xfrm>
            <a:off x="323850" y="1028700"/>
            <a:ext cx="4114800" cy="3952875"/>
          </a:xfrm>
          <a:prstGeom prst="rect">
            <a:avLst/>
          </a:prstGeom>
        </p:spPr>
        <p:txBody>
          <a:bodyPr/>
          <a:lstStyle>
            <a:lvl1pPr marL="0" indent="0">
              <a:buNone/>
              <a:defRPr sz="2000" b="1"/>
            </a:lvl1pPr>
          </a:lstStyle>
          <a:p>
            <a:pPr lvl="0"/>
            <a:r>
              <a:rPr lang="en-US" dirty="0" smtClean="0"/>
              <a:t>Text</a:t>
            </a:r>
            <a:endParaRPr lang="en-AU" dirty="0"/>
          </a:p>
        </p:txBody>
      </p:sp>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5562556"/>
            <a:ext cx="9144000" cy="12954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18645" y="5977919"/>
            <a:ext cx="1624455" cy="482860"/>
          </a:xfrm>
          <a:prstGeom prst="rect">
            <a:avLst/>
          </a:prstGeom>
        </p:spPr>
      </p:pic>
    </p:spTree>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7" name="Picture 3"/>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2760" y="4916073"/>
            <a:ext cx="9138480" cy="194192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18645" y="5977919"/>
            <a:ext cx="1624455" cy="482860"/>
          </a:xfrm>
          <a:prstGeom prst="rect">
            <a:avLst/>
          </a:prstGeom>
        </p:spPr>
      </p:pic>
      <p:sp>
        <p:nvSpPr>
          <p:cNvPr id="2" name="Picture Placeholder 4"/>
          <p:cNvSpPr>
            <a:spLocks noGrp="1"/>
          </p:cNvSpPr>
          <p:nvPr>
            <p:ph type="pic" sz="quarter" idx="10"/>
          </p:nvPr>
        </p:nvSpPr>
        <p:spPr>
          <a:xfrm>
            <a:off x="4810125" y="-9526"/>
            <a:ext cx="4333875" cy="5953125"/>
          </a:xfrm>
          <a:custGeom>
            <a:avLst/>
            <a:gdLst>
              <a:gd name="connsiteX0" fmla="*/ 0 w 4333875"/>
              <a:gd name="connsiteY0" fmla="*/ 0 h 6858000"/>
              <a:gd name="connsiteX1" fmla="*/ 4333875 w 4333875"/>
              <a:gd name="connsiteY1" fmla="*/ 0 h 6858000"/>
              <a:gd name="connsiteX2" fmla="*/ 4333875 w 4333875"/>
              <a:gd name="connsiteY2" fmla="*/ 6858000 h 6858000"/>
              <a:gd name="connsiteX3" fmla="*/ 0 w 4333875"/>
              <a:gd name="connsiteY3" fmla="*/ 6858000 h 6858000"/>
              <a:gd name="connsiteX4" fmla="*/ 0 w 4333875"/>
              <a:gd name="connsiteY4" fmla="*/ 0 h 6858000"/>
              <a:gd name="connsiteX0" fmla="*/ 0 w 4333875"/>
              <a:gd name="connsiteY0" fmla="*/ 0 h 6858000"/>
              <a:gd name="connsiteX1" fmla="*/ 4333875 w 4333875"/>
              <a:gd name="connsiteY1" fmla="*/ 0 h 6858000"/>
              <a:gd name="connsiteX2" fmla="*/ 4333875 w 4333875"/>
              <a:gd name="connsiteY2" fmla="*/ 6858000 h 6858000"/>
              <a:gd name="connsiteX3" fmla="*/ 0 w 4333875"/>
              <a:gd name="connsiteY3" fmla="*/ 5476875 h 6858000"/>
              <a:gd name="connsiteX4" fmla="*/ 0 w 4333875"/>
              <a:gd name="connsiteY4" fmla="*/ 0 h 6858000"/>
              <a:gd name="connsiteX0" fmla="*/ 0 w 4333875"/>
              <a:gd name="connsiteY0" fmla="*/ 0 h 5953125"/>
              <a:gd name="connsiteX1" fmla="*/ 4333875 w 4333875"/>
              <a:gd name="connsiteY1" fmla="*/ 0 h 5953125"/>
              <a:gd name="connsiteX2" fmla="*/ 4333875 w 4333875"/>
              <a:gd name="connsiteY2" fmla="*/ 5953125 h 5953125"/>
              <a:gd name="connsiteX3" fmla="*/ 0 w 4333875"/>
              <a:gd name="connsiteY3" fmla="*/ 5476875 h 5953125"/>
              <a:gd name="connsiteX4" fmla="*/ 0 w 4333875"/>
              <a:gd name="connsiteY4" fmla="*/ 0 h 5953125"/>
              <a:gd name="connsiteX0" fmla="*/ 0 w 4333875"/>
              <a:gd name="connsiteY0" fmla="*/ 0 h 5953125"/>
              <a:gd name="connsiteX1" fmla="*/ 4333875 w 4333875"/>
              <a:gd name="connsiteY1" fmla="*/ 0 h 5953125"/>
              <a:gd name="connsiteX2" fmla="*/ 4333875 w 4333875"/>
              <a:gd name="connsiteY2" fmla="*/ 5953125 h 5953125"/>
              <a:gd name="connsiteX3" fmla="*/ 0 w 4333875"/>
              <a:gd name="connsiteY3" fmla="*/ 5467350 h 5953125"/>
              <a:gd name="connsiteX4" fmla="*/ 0 w 4333875"/>
              <a:gd name="connsiteY4" fmla="*/ 0 h 5953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33875" h="5953125">
                <a:moveTo>
                  <a:pt x="0" y="0"/>
                </a:moveTo>
                <a:lnTo>
                  <a:pt x="4333875" y="0"/>
                </a:lnTo>
                <a:lnTo>
                  <a:pt x="4333875" y="5953125"/>
                </a:lnTo>
                <a:lnTo>
                  <a:pt x="0" y="5467350"/>
                </a:lnTo>
                <a:lnTo>
                  <a:pt x="0" y="0"/>
                </a:lnTo>
                <a:close/>
              </a:path>
            </a:pathLst>
          </a:custGeom>
        </p:spPr>
        <p:txBody>
          <a:bodyPr/>
          <a:lstStyle/>
          <a:p>
            <a:endParaRPr lang="en-AU"/>
          </a:p>
        </p:txBody>
      </p:sp>
      <p:sp>
        <p:nvSpPr>
          <p:cNvPr id="3" name="Text Placeholder 6"/>
          <p:cNvSpPr>
            <a:spLocks noGrp="1"/>
          </p:cNvSpPr>
          <p:nvPr>
            <p:ph type="body" sz="quarter" idx="11" hasCustomPrompt="1"/>
          </p:nvPr>
        </p:nvSpPr>
        <p:spPr>
          <a:xfrm>
            <a:off x="333375" y="266700"/>
            <a:ext cx="4114800" cy="666750"/>
          </a:xfrm>
          <a:prstGeom prst="rect">
            <a:avLst/>
          </a:prstGeom>
        </p:spPr>
        <p:txBody>
          <a:bodyPr/>
          <a:lstStyle>
            <a:lvl1pPr marL="0" indent="0">
              <a:buNone/>
              <a:defRPr sz="2800" b="1">
                <a:solidFill>
                  <a:srgbClr val="0000C8"/>
                </a:solidFill>
              </a:defRPr>
            </a:lvl1pPr>
          </a:lstStyle>
          <a:p>
            <a:pPr lvl="0"/>
            <a:r>
              <a:rPr lang="en-US" dirty="0" smtClean="0"/>
              <a:t>Title</a:t>
            </a:r>
          </a:p>
          <a:p>
            <a:pPr lvl="0"/>
            <a:endParaRPr lang="en-US" dirty="0" smtClean="0"/>
          </a:p>
          <a:p>
            <a:pPr lvl="0"/>
            <a:endParaRPr lang="en-US" dirty="0" smtClean="0"/>
          </a:p>
          <a:p>
            <a:pPr lvl="0"/>
            <a:endParaRPr lang="en-AU" dirty="0"/>
          </a:p>
        </p:txBody>
      </p:sp>
      <p:sp>
        <p:nvSpPr>
          <p:cNvPr id="4" name="Text Placeholder 8"/>
          <p:cNvSpPr>
            <a:spLocks noGrp="1"/>
          </p:cNvSpPr>
          <p:nvPr>
            <p:ph type="body" sz="quarter" idx="12" hasCustomPrompt="1"/>
          </p:nvPr>
        </p:nvSpPr>
        <p:spPr>
          <a:xfrm>
            <a:off x="323850" y="1028700"/>
            <a:ext cx="4114800" cy="3952875"/>
          </a:xfrm>
          <a:prstGeom prst="rect">
            <a:avLst/>
          </a:prstGeom>
        </p:spPr>
        <p:txBody>
          <a:bodyPr/>
          <a:lstStyle>
            <a:lvl1pPr marL="0" indent="0">
              <a:buNone/>
              <a:defRPr sz="2000" b="1"/>
            </a:lvl1pPr>
          </a:lstStyle>
          <a:p>
            <a:pPr lvl="0"/>
            <a:r>
              <a:rPr lang="en-US" dirty="0" smtClean="0"/>
              <a:t>Text</a:t>
            </a:r>
            <a:endParaRPr lang="en-AU" dirty="0"/>
          </a:p>
        </p:txBody>
      </p:sp>
    </p:spTree>
    <p:extLst>
      <p:ext uri="{BB962C8B-B14F-4D97-AF65-F5344CB8AC3E}">
        <p14:creationId xmlns:p14="http://schemas.microsoft.com/office/powerpoint/2010/main" val="2255525063"/>
      </p:ext>
    </p:extLst>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0" y="0"/>
            <a:ext cx="9144000" cy="6858000"/>
          </a:xfrm>
          <a:prstGeom prst="rect">
            <a:avLst/>
          </a:prstGeom>
        </p:spPr>
        <p:txBody>
          <a:bodyPr/>
          <a:lstStyle>
            <a:lvl1pPr marL="0" indent="0">
              <a:buNone/>
              <a:defRPr/>
            </a:lvl1pPr>
          </a:lstStyle>
          <a:p>
            <a:r>
              <a:rPr lang="en-AU" dirty="0" smtClean="0"/>
              <a:t>INSERT PICTURE</a:t>
            </a:r>
            <a:endParaRPr lang="en-AU" dirty="0"/>
          </a:p>
        </p:txBody>
      </p:sp>
    </p:spTree>
    <p:extLst>
      <p:ext uri="{BB962C8B-B14F-4D97-AF65-F5344CB8AC3E}">
        <p14:creationId xmlns:p14="http://schemas.microsoft.com/office/powerpoint/2010/main" val="1848636496"/>
      </p:ext>
    </p:extLst>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1" name="Text Box 17"/>
          <p:cNvSpPr txBox="1">
            <a:spLocks noChangeArrowheads="1"/>
          </p:cNvSpPr>
          <p:nvPr/>
        </p:nvSpPr>
        <p:spPr bwMode="auto">
          <a:xfrm>
            <a:off x="2971800" y="387352"/>
            <a:ext cx="3200400" cy="461665"/>
          </a:xfrm>
          <a:prstGeom prst="rect">
            <a:avLst/>
          </a:prstGeom>
          <a:noFill/>
          <a:ln w="9525">
            <a:noFill/>
            <a:miter lim="800000"/>
            <a:headEnd/>
            <a:tailEnd/>
          </a:ln>
        </p:spPr>
        <p:txBody>
          <a:bodyPr>
            <a:spAutoFit/>
          </a:bodyPr>
          <a:lstStyle/>
          <a:p>
            <a:pPr algn="ctr">
              <a:spcBef>
                <a:spcPct val="50000"/>
              </a:spcBef>
              <a:defRPr/>
            </a:pPr>
            <a:endParaRPr lang="en-US">
              <a:solidFill>
                <a:schemeClr val="bg1"/>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 id="2147483651" r:id="rId4"/>
    <p:sldLayoutId id="2147483654" r:id="rId5"/>
    <p:sldLayoutId id="2147483652" r:id="rId6"/>
    <p:sldLayoutId id="2147483655" r:id="rId7"/>
    <p:sldLayoutId id="2147483653" r:id="rId8"/>
  </p:sldLayoutIdLst>
  <p:transition/>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Arial" pitchFamily="-65" charset="0"/>
          <a:cs typeface="+mj-cs"/>
        </a:defRPr>
      </a:lvl1pPr>
      <a:lvl2pPr algn="ctr" rtl="0" eaLnBrk="0" fontAlgn="base" hangingPunct="0">
        <a:spcBef>
          <a:spcPct val="0"/>
        </a:spcBef>
        <a:spcAft>
          <a:spcPct val="0"/>
        </a:spcAft>
        <a:defRPr sz="4400">
          <a:solidFill>
            <a:schemeClr val="tx2"/>
          </a:solidFill>
          <a:latin typeface="Arial" charset="0"/>
          <a:ea typeface="Arial" pitchFamily="-65" charset="0"/>
          <a:cs typeface="Arial" charset="0"/>
        </a:defRPr>
      </a:lvl2pPr>
      <a:lvl3pPr algn="ctr" rtl="0" eaLnBrk="0" fontAlgn="base" hangingPunct="0">
        <a:spcBef>
          <a:spcPct val="0"/>
        </a:spcBef>
        <a:spcAft>
          <a:spcPct val="0"/>
        </a:spcAft>
        <a:defRPr sz="4400">
          <a:solidFill>
            <a:schemeClr val="tx2"/>
          </a:solidFill>
          <a:latin typeface="Arial" charset="0"/>
          <a:ea typeface="Arial" pitchFamily="-65" charset="0"/>
          <a:cs typeface="Arial" charset="0"/>
        </a:defRPr>
      </a:lvl3pPr>
      <a:lvl4pPr algn="ctr" rtl="0" eaLnBrk="0" fontAlgn="base" hangingPunct="0">
        <a:spcBef>
          <a:spcPct val="0"/>
        </a:spcBef>
        <a:spcAft>
          <a:spcPct val="0"/>
        </a:spcAft>
        <a:defRPr sz="4400">
          <a:solidFill>
            <a:schemeClr val="tx2"/>
          </a:solidFill>
          <a:latin typeface="Arial" charset="0"/>
          <a:ea typeface="Arial" pitchFamily="-65" charset="0"/>
          <a:cs typeface="Arial" charset="0"/>
        </a:defRPr>
      </a:lvl4pPr>
      <a:lvl5pPr algn="ctr" rtl="0" eaLnBrk="0" fontAlgn="base" hangingPunct="0">
        <a:spcBef>
          <a:spcPct val="0"/>
        </a:spcBef>
        <a:spcAft>
          <a:spcPct val="0"/>
        </a:spcAft>
        <a:defRPr sz="4400">
          <a:solidFill>
            <a:schemeClr val="tx2"/>
          </a:solidFill>
          <a:latin typeface="Arial" charset="0"/>
          <a:ea typeface="Arial" pitchFamily="-65"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Arial" pitchFamily="-65"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pitchFamily="-65"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pitchFamily="-65"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pitchFamily="-65"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pitchFamily="-65"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eg"/><Relationship Id="rId1" Type="http://schemas.openxmlformats.org/officeDocument/2006/relationships/slideLayout" Target="../slideLayouts/slideLayout2.xml"/><Relationship Id="rId5" Type="http://schemas.openxmlformats.org/officeDocument/2006/relationships/image" Target="../media/image31.jpg"/><Relationship Id="rId4" Type="http://schemas.openxmlformats.org/officeDocument/2006/relationships/image" Target="../media/image30.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www.aihw.gov.au/homelessness/specialist-homelessness-services-2015-16/"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apo.org.au/node/53392"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researchonline.nd.edu.au/undalr/vol17/iss1/2"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theconversation.com/more-police-wont-necessarily-lead-to-better-outcomes-on-family-violence-heres-what-we-need-70755" TargetMode="External"/><Relationship Id="rId2" Type="http://schemas.openxmlformats.org/officeDocument/2006/relationships/hyperlink" Target="http://www.pc.gov.au/research/ongoing/overcoming-indigenous-disadvantage/2016"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sz="quarter"/>
          </p:nvPr>
        </p:nvSpPr>
        <p:spPr>
          <a:xfrm>
            <a:off x="497149" y="3752788"/>
            <a:ext cx="8320411" cy="387351"/>
          </a:xfrm>
          <a:prstGeom prst="rect">
            <a:avLst/>
          </a:prstGeom>
          <a:noFill/>
        </p:spPr>
        <p:txBody>
          <a:bodyPr/>
          <a:lstStyle/>
          <a:p>
            <a:pPr algn="ctr" eaLnBrk="1" hangingPunct="1"/>
            <a:r>
              <a:rPr lang="en-AU" sz="4000" b="1" dirty="0" smtClean="0"/>
              <a:t/>
            </a:r>
            <a:br>
              <a:rPr lang="en-AU" sz="4000" b="1" dirty="0" smtClean="0"/>
            </a:br>
            <a:r>
              <a:rPr lang="en-AU" sz="4000" b="1" dirty="0" smtClean="0"/>
              <a:t/>
            </a:r>
            <a:br>
              <a:rPr lang="en-AU" sz="4000" b="1" dirty="0" smtClean="0"/>
            </a:br>
            <a:r>
              <a:rPr lang="en-AU" sz="4000" b="1" i="1" dirty="0" smtClean="0">
                <a:solidFill>
                  <a:srgbClr val="FFFF00"/>
                </a:solidFill>
                <a:effectLst>
                  <a:outerShdw blurRad="38100" dist="38100" dir="2700000" algn="tl">
                    <a:srgbClr val="000000">
                      <a:alpha val="43137"/>
                    </a:srgbClr>
                  </a:outerShdw>
                </a:effectLst>
              </a:rPr>
              <a:t>How I would spend $100 million to reduce crime this year</a:t>
            </a:r>
            <a:r>
              <a:rPr lang="en-AU" sz="4000" b="1" i="1" dirty="0" smtClean="0"/>
              <a:t/>
            </a:r>
            <a:br>
              <a:rPr lang="en-AU" sz="4000" b="1" i="1" dirty="0" smtClean="0"/>
            </a:br>
            <a:r>
              <a:rPr lang="en-AU" sz="4000" b="1" i="1" dirty="0" smtClean="0"/>
              <a:t/>
            </a:r>
            <a:br>
              <a:rPr lang="en-AU" sz="4000" b="1" i="1" dirty="0" smtClean="0"/>
            </a:br>
            <a:r>
              <a:rPr lang="en-AU" sz="3200" b="1" i="1" dirty="0" smtClean="0"/>
              <a:t>BOCSAR Conference</a:t>
            </a:r>
            <a:br>
              <a:rPr lang="en-AU" sz="3200" b="1" i="1" dirty="0" smtClean="0"/>
            </a:br>
            <a:r>
              <a:rPr lang="en-AU" sz="3200" b="1" i="1" dirty="0" smtClean="0"/>
              <a:t>  16 February 2017, Sydney</a:t>
            </a:r>
            <a:r>
              <a:rPr lang="en-AU" sz="4000" b="1" i="1" dirty="0" smtClean="0"/>
              <a:t/>
            </a:r>
            <a:br>
              <a:rPr lang="en-AU" sz="4000" b="1" i="1" dirty="0" smtClean="0"/>
            </a:br>
            <a:r>
              <a:rPr lang="en-AU" sz="4000" b="1" i="1" dirty="0"/>
              <a:t/>
            </a:r>
            <a:br>
              <a:rPr lang="en-AU" sz="4000" b="1" i="1" dirty="0"/>
            </a:br>
            <a:r>
              <a:rPr lang="en-US" sz="2800" b="1" dirty="0" smtClean="0">
                <a:solidFill>
                  <a:srgbClr val="FF0000"/>
                </a:solidFill>
                <a:effectLst>
                  <a:outerShdw blurRad="38100" dist="38100" dir="2700000" algn="tl">
                    <a:srgbClr val="000000">
                      <a:alpha val="43137"/>
                    </a:srgbClr>
                  </a:outerShdw>
                </a:effectLst>
              </a:rPr>
              <a:t>Rick </a:t>
            </a:r>
            <a:r>
              <a:rPr lang="en-US" sz="2800" b="1" dirty="0">
                <a:solidFill>
                  <a:srgbClr val="FF0000"/>
                </a:solidFill>
                <a:effectLst>
                  <a:outerShdw blurRad="38100" dist="38100" dir="2700000" algn="tl">
                    <a:srgbClr val="000000">
                      <a:alpha val="43137"/>
                    </a:srgbClr>
                  </a:outerShdw>
                </a:effectLst>
              </a:rPr>
              <a:t>Sarre</a:t>
            </a:r>
            <a:br>
              <a:rPr lang="en-US" sz="2800" b="1" dirty="0">
                <a:solidFill>
                  <a:srgbClr val="FF0000"/>
                </a:solidFill>
                <a:effectLst>
                  <a:outerShdw blurRad="38100" dist="38100" dir="2700000" algn="tl">
                    <a:srgbClr val="000000">
                      <a:alpha val="43137"/>
                    </a:srgbClr>
                  </a:outerShdw>
                </a:effectLst>
              </a:rPr>
            </a:br>
            <a:r>
              <a:rPr lang="en-US" sz="2800" b="1" dirty="0">
                <a:solidFill>
                  <a:srgbClr val="FF0000"/>
                </a:solidFill>
                <a:effectLst>
                  <a:outerShdw blurRad="38100" dist="38100" dir="2700000" algn="tl">
                    <a:srgbClr val="000000">
                      <a:alpha val="43137"/>
                    </a:srgbClr>
                  </a:outerShdw>
                </a:effectLst>
              </a:rPr>
              <a:t>School of </a:t>
            </a:r>
            <a:r>
              <a:rPr lang="en-US" sz="2800" b="1" dirty="0" smtClean="0">
                <a:solidFill>
                  <a:srgbClr val="FF0000"/>
                </a:solidFill>
                <a:effectLst>
                  <a:outerShdw blurRad="38100" dist="38100" dir="2700000" algn="tl">
                    <a:srgbClr val="000000">
                      <a:alpha val="43137"/>
                    </a:srgbClr>
                  </a:outerShdw>
                </a:effectLst>
              </a:rPr>
              <a:t>Law, UniSA</a:t>
            </a:r>
            <a:r>
              <a:rPr lang="en-US" sz="1600" dirty="0"/>
              <a:t/>
            </a:r>
            <a:br>
              <a:rPr lang="en-US" sz="1600" dirty="0"/>
            </a:br>
            <a:r>
              <a:rPr lang="en-AU" b="1" dirty="0" smtClean="0"/>
              <a:t/>
            </a:r>
            <a:br>
              <a:rPr lang="en-AU" b="1" dirty="0" smtClean="0"/>
            </a:br>
            <a:r>
              <a:rPr lang="en-AU" b="1" dirty="0"/>
              <a:t/>
            </a:r>
            <a:br>
              <a:rPr lang="en-AU" b="1" dirty="0"/>
            </a:br>
            <a:r>
              <a:rPr lang="en-AU" b="1" dirty="0" smtClean="0"/>
              <a:t/>
            </a:r>
            <a:br>
              <a:rPr lang="en-AU" b="1" dirty="0" smtClean="0"/>
            </a:br>
            <a:r>
              <a:rPr lang="en-AU" b="1" dirty="0"/>
              <a:t/>
            </a:r>
            <a:br>
              <a:rPr lang="en-AU" b="1" dirty="0"/>
            </a:br>
            <a:endParaRPr lang="en-AU"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AU" sz="2800" dirty="0" smtClean="0"/>
              <a:t>Other estimates:</a:t>
            </a:r>
            <a:endParaRPr lang="en-AU" sz="2800" dirty="0"/>
          </a:p>
        </p:txBody>
      </p:sp>
      <p:sp>
        <p:nvSpPr>
          <p:cNvPr id="3" name="Text Placeholder 2"/>
          <p:cNvSpPr>
            <a:spLocks noGrp="1"/>
          </p:cNvSpPr>
          <p:nvPr>
            <p:ph type="body" sz="quarter" idx="11"/>
          </p:nvPr>
        </p:nvSpPr>
        <p:spPr>
          <a:xfrm>
            <a:off x="201336" y="1076325"/>
            <a:ext cx="8666893" cy="866775"/>
          </a:xfrm>
        </p:spPr>
        <p:txBody>
          <a:bodyPr/>
          <a:lstStyle/>
          <a:p>
            <a:r>
              <a:rPr lang="en-US" sz="2400" dirty="0" smtClean="0"/>
              <a:t>Justice </a:t>
            </a:r>
            <a:r>
              <a:rPr lang="en-US" sz="2400" i="1" dirty="0" smtClean="0"/>
              <a:t>process</a:t>
            </a:r>
            <a:r>
              <a:rPr lang="en-US" sz="2400" dirty="0" smtClean="0"/>
              <a:t> costs (police, courts and corrections)</a:t>
            </a:r>
            <a:endParaRPr lang="en-US" sz="2400" dirty="0"/>
          </a:p>
          <a:p>
            <a:r>
              <a:rPr lang="en-AU" sz="2400" b="0" dirty="0" smtClean="0"/>
              <a:t>Expenditures </a:t>
            </a:r>
            <a:r>
              <a:rPr lang="en-AU" sz="2400" b="0" dirty="0"/>
              <a:t>(</a:t>
            </a:r>
            <a:r>
              <a:rPr lang="en-AU" sz="2400" b="0" dirty="0" smtClean="0"/>
              <a:t>2015-2016):	</a:t>
            </a:r>
            <a:r>
              <a:rPr lang="en-AU" sz="2400" dirty="0" smtClean="0">
                <a:solidFill>
                  <a:srgbClr val="FF0000"/>
                </a:solidFill>
              </a:rPr>
              <a:t>around</a:t>
            </a:r>
            <a:r>
              <a:rPr lang="en-AU" sz="2400" b="0" dirty="0" smtClean="0"/>
              <a:t> </a:t>
            </a:r>
            <a:r>
              <a:rPr lang="en-AU" sz="2400" dirty="0" smtClean="0">
                <a:solidFill>
                  <a:srgbClr val="FF0000"/>
                </a:solidFill>
              </a:rPr>
              <a:t>$16.3 billion </a:t>
            </a:r>
            <a:r>
              <a:rPr lang="en-AU" sz="2400" b="0" dirty="0" smtClean="0"/>
              <a:t>(PC 2016)</a:t>
            </a:r>
          </a:p>
          <a:p>
            <a:endParaRPr lang="en-AU" sz="2400" dirty="0" smtClean="0">
              <a:solidFill>
                <a:srgbClr val="FF0000"/>
              </a:solidFill>
            </a:endParaRPr>
          </a:p>
          <a:p>
            <a:pPr marL="342900"/>
            <a:endParaRPr lang="en-AU" b="0" dirty="0"/>
          </a:p>
        </p:txBody>
      </p:sp>
      <p:pic>
        <p:nvPicPr>
          <p:cNvPr id="4" name="Picture 4"/>
          <p:cNvPicPr>
            <a:picLocks noChangeAspect="1" noChangeArrowheads="1"/>
          </p:cNvPicPr>
          <p:nvPr/>
        </p:nvPicPr>
        <p:blipFill>
          <a:blip r:embed="rId2" cstate="print"/>
          <a:srcRect/>
          <a:stretch>
            <a:fillRect/>
          </a:stretch>
        </p:blipFill>
        <p:spPr bwMode="auto">
          <a:xfrm>
            <a:off x="2183900" y="2193033"/>
            <a:ext cx="4545374" cy="3078490"/>
          </a:xfrm>
          <a:prstGeom prst="rect">
            <a:avLst/>
          </a:prstGeom>
          <a:noFill/>
          <a:ln w="9525">
            <a:noFill/>
            <a:miter lim="800000"/>
            <a:headEnd/>
            <a:tailEnd/>
          </a:ln>
        </p:spPr>
      </p:pic>
    </p:spTree>
    <p:extLst>
      <p:ext uri="{BB962C8B-B14F-4D97-AF65-F5344CB8AC3E}">
        <p14:creationId xmlns:p14="http://schemas.microsoft.com/office/powerpoint/2010/main" val="3853121954"/>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AU" sz="2800" dirty="0" smtClean="0"/>
              <a:t>TOTAL</a:t>
            </a:r>
            <a:endParaRPr lang="en-AU" sz="2800" dirty="0"/>
          </a:p>
        </p:txBody>
      </p:sp>
      <p:sp>
        <p:nvSpPr>
          <p:cNvPr id="3" name="Text Placeholder 2"/>
          <p:cNvSpPr>
            <a:spLocks noGrp="1"/>
          </p:cNvSpPr>
          <p:nvPr>
            <p:ph type="body" sz="quarter" idx="11"/>
          </p:nvPr>
        </p:nvSpPr>
        <p:spPr>
          <a:xfrm>
            <a:off x="201336" y="1076325"/>
            <a:ext cx="8666893" cy="866775"/>
          </a:xfrm>
        </p:spPr>
        <p:txBody>
          <a:bodyPr/>
          <a:lstStyle/>
          <a:p>
            <a:pPr marL="88900"/>
            <a:r>
              <a:rPr lang="en-US" sz="2800" dirty="0" smtClean="0">
                <a:solidFill>
                  <a:srgbClr val="FF0000"/>
                </a:solidFill>
              </a:rPr>
              <a:t>$</a:t>
            </a:r>
            <a:r>
              <a:rPr lang="en-US" sz="2800" dirty="0">
                <a:solidFill>
                  <a:srgbClr val="FF0000"/>
                </a:solidFill>
              </a:rPr>
              <a:t>21b direct losses</a:t>
            </a:r>
          </a:p>
          <a:p>
            <a:pPr marL="88900"/>
            <a:r>
              <a:rPr lang="en-US" sz="2800" dirty="0">
                <a:solidFill>
                  <a:srgbClr val="FF0000"/>
                </a:solidFill>
              </a:rPr>
              <a:t>$15b estimated cybercrime losses</a:t>
            </a:r>
          </a:p>
          <a:p>
            <a:pPr marL="88900"/>
            <a:r>
              <a:rPr lang="en-US" sz="2800" u="sng" dirty="0">
                <a:solidFill>
                  <a:srgbClr val="FF0000"/>
                </a:solidFill>
              </a:rPr>
              <a:t>$16.3b </a:t>
            </a:r>
            <a:r>
              <a:rPr lang="en-US" sz="2800" dirty="0">
                <a:solidFill>
                  <a:srgbClr val="FF0000"/>
                </a:solidFill>
              </a:rPr>
              <a:t> machinery of criminal justice</a:t>
            </a:r>
          </a:p>
          <a:p>
            <a:pPr marL="88900"/>
            <a:r>
              <a:rPr lang="en-US" sz="2800" u="sng" dirty="0"/>
              <a:t>$52.3 </a:t>
            </a:r>
            <a:r>
              <a:rPr lang="en-US" sz="2800" u="sng" dirty="0" smtClean="0"/>
              <a:t>billion </a:t>
            </a:r>
            <a:r>
              <a:rPr lang="en-US" sz="2800" b="0" u="sng" dirty="0" smtClean="0"/>
              <a:t>(AIC/ACIC/PC)</a:t>
            </a:r>
            <a:endParaRPr lang="en-US" sz="2800" b="0" u="sng" dirty="0"/>
          </a:p>
          <a:p>
            <a:pPr marL="88900"/>
            <a:endParaRPr lang="en-US" sz="2800" dirty="0" smtClean="0">
              <a:solidFill>
                <a:srgbClr val="FF0000"/>
              </a:solidFill>
            </a:endParaRPr>
          </a:p>
          <a:p>
            <a:pPr marL="88900">
              <a:spcAft>
                <a:spcPts val="1200"/>
              </a:spcAft>
            </a:pPr>
            <a:r>
              <a:rPr lang="en-US" sz="2800" dirty="0" smtClean="0"/>
              <a:t>Productivity </a:t>
            </a:r>
            <a:r>
              <a:rPr lang="en-US" sz="2800" dirty="0"/>
              <a:t>Commission </a:t>
            </a:r>
            <a:r>
              <a:rPr lang="en-US" sz="2800" dirty="0" smtClean="0"/>
              <a:t>(Jan 2017): </a:t>
            </a:r>
            <a:r>
              <a:rPr lang="en-US" sz="2800" dirty="0"/>
              <a:t>$47.6 </a:t>
            </a:r>
            <a:r>
              <a:rPr lang="en-US" sz="2800" dirty="0" smtClean="0"/>
              <a:t>billion</a:t>
            </a:r>
            <a:endParaRPr lang="en-US" sz="3200" dirty="0" smtClean="0"/>
          </a:p>
          <a:p>
            <a:pPr marL="342900"/>
            <a:r>
              <a:rPr lang="en-US" sz="3200" dirty="0" smtClean="0"/>
              <a:t>Let’s </a:t>
            </a:r>
            <a:r>
              <a:rPr lang="en-US" sz="3200" dirty="0"/>
              <a:t>split the difference = $50 </a:t>
            </a:r>
            <a:r>
              <a:rPr lang="en-US" sz="3200" dirty="0" smtClean="0"/>
              <a:t>billion p.a.</a:t>
            </a:r>
            <a:endParaRPr lang="en-US" sz="3200" dirty="0"/>
          </a:p>
          <a:p>
            <a:pPr marL="342900"/>
            <a:endParaRPr lang="en-AU" b="0" dirty="0"/>
          </a:p>
        </p:txBody>
      </p:sp>
    </p:spTree>
    <p:extLst>
      <p:ext uri="{BB962C8B-B14F-4D97-AF65-F5344CB8AC3E}">
        <p14:creationId xmlns:p14="http://schemas.microsoft.com/office/powerpoint/2010/main" val="3823420216"/>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AU" dirty="0" smtClean="0"/>
              <a:t>I propose that we spend $100 million </a:t>
            </a:r>
            <a:endParaRPr lang="en-AU" b="0" dirty="0">
              <a:solidFill>
                <a:srgbClr val="FF0000"/>
              </a:solidFill>
            </a:endParaRPr>
          </a:p>
          <a:p>
            <a:r>
              <a:rPr lang="en-AU" sz="2800" dirty="0">
                <a:solidFill>
                  <a:srgbClr val="FF0000"/>
                </a:solidFill>
              </a:rPr>
              <a:t>I</a:t>
            </a:r>
            <a:r>
              <a:rPr lang="en-AU" sz="2800" dirty="0" smtClean="0">
                <a:solidFill>
                  <a:srgbClr val="FF0000"/>
                </a:solidFill>
              </a:rPr>
              <a:t>f justice mechanisms cost $16.3 billion p.a. then $100 million is what is being currently expended in just over 2 and a half days</a:t>
            </a:r>
            <a:endParaRPr lang="en-AU" sz="2800" dirty="0">
              <a:solidFill>
                <a:srgbClr val="FF0000"/>
              </a:solidFill>
            </a:endParaRPr>
          </a:p>
        </p:txBody>
      </p:sp>
      <p:sp>
        <p:nvSpPr>
          <p:cNvPr id="3" name="Text Placeholder 2"/>
          <p:cNvSpPr>
            <a:spLocks noGrp="1"/>
          </p:cNvSpPr>
          <p:nvPr>
            <p:ph type="body" sz="quarter" idx="11"/>
          </p:nvPr>
        </p:nvSpPr>
        <p:spPr>
          <a:xfrm>
            <a:off x="409575" y="1908699"/>
            <a:ext cx="4393244" cy="2370337"/>
          </a:xfrm>
        </p:spPr>
        <p:txBody>
          <a:bodyPr/>
          <a:lstStyle/>
          <a:p>
            <a:pPr marL="342900"/>
            <a:endParaRPr lang="en-AU" dirty="0"/>
          </a:p>
          <a:p>
            <a:endParaRPr lang="en-AU" sz="2800" b="0" dirty="0" smtClean="0"/>
          </a:p>
          <a:p>
            <a:r>
              <a:rPr lang="en-AU" sz="2800" b="0" dirty="0" smtClean="0"/>
              <a:t>If </a:t>
            </a:r>
            <a:r>
              <a:rPr lang="en-AU" sz="2800" b="0" dirty="0" smtClean="0"/>
              <a:t>the costs of crime, all up, are $50 billion, a clever use of $100 million to reverse the upward trend is money well spent.</a:t>
            </a:r>
            <a:endParaRPr lang="en-AU" sz="2800" b="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6354" y="2813804"/>
            <a:ext cx="4262114" cy="2131057"/>
          </a:xfrm>
          <a:prstGeom prst="rect">
            <a:avLst/>
          </a:prstGeom>
        </p:spPr>
      </p:pic>
    </p:spTree>
    <p:extLst>
      <p:ext uri="{BB962C8B-B14F-4D97-AF65-F5344CB8AC3E}">
        <p14:creationId xmlns:p14="http://schemas.microsoft.com/office/powerpoint/2010/main" val="1702519154"/>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09575" y="213064"/>
            <a:ext cx="8258175" cy="863261"/>
          </a:xfrm>
        </p:spPr>
        <p:txBody>
          <a:bodyPr/>
          <a:lstStyle/>
          <a:p>
            <a:pPr>
              <a:spcAft>
                <a:spcPts val="600"/>
              </a:spcAft>
            </a:pPr>
            <a:r>
              <a:rPr lang="en-AU" sz="3600" dirty="0" smtClean="0">
                <a:solidFill>
                  <a:srgbClr val="FF0000"/>
                </a:solidFill>
              </a:rPr>
              <a:t>The challenge</a:t>
            </a:r>
            <a:endParaRPr lang="en-AU" sz="3600" dirty="0">
              <a:solidFill>
                <a:srgbClr val="FF0000"/>
              </a:solidFill>
            </a:endParaRPr>
          </a:p>
        </p:txBody>
      </p:sp>
      <p:sp>
        <p:nvSpPr>
          <p:cNvPr id="3" name="Text Placeholder 2"/>
          <p:cNvSpPr>
            <a:spLocks noGrp="1"/>
          </p:cNvSpPr>
          <p:nvPr>
            <p:ph type="body" sz="quarter" idx="11"/>
          </p:nvPr>
        </p:nvSpPr>
        <p:spPr>
          <a:xfrm>
            <a:off x="474453" y="876300"/>
            <a:ext cx="8083621" cy="1461458"/>
          </a:xfrm>
        </p:spPr>
        <p:txBody>
          <a:bodyPr/>
          <a:lstStyle/>
          <a:p>
            <a:pPr>
              <a:spcBef>
                <a:spcPts val="0"/>
              </a:spcBef>
            </a:pPr>
            <a:r>
              <a:rPr lang="en-US" sz="2400" b="0" dirty="0" smtClean="0">
                <a:ea typeface="Times" pitchFamily="18" charset="0"/>
                <a:cs typeface="Times" pitchFamily="18" charset="0"/>
              </a:rPr>
              <a:t>Letter to </a:t>
            </a:r>
            <a:r>
              <a:rPr lang="en-US" sz="2400" b="0" i="1" dirty="0">
                <a:ea typeface="Times" pitchFamily="18" charset="0"/>
                <a:cs typeface="Times" pitchFamily="18" charset="0"/>
              </a:rPr>
              <a:t>T</a:t>
            </a:r>
            <a:r>
              <a:rPr lang="en-US" sz="2400" b="0" i="1" dirty="0" smtClean="0">
                <a:ea typeface="Times" pitchFamily="18" charset="0"/>
                <a:cs typeface="Times" pitchFamily="18" charset="0"/>
              </a:rPr>
              <a:t>he Australian, </a:t>
            </a:r>
            <a:r>
              <a:rPr lang="en-US" sz="2400" b="0" dirty="0" smtClean="0">
                <a:ea typeface="Times" pitchFamily="18" charset="0"/>
                <a:cs typeface="Times" pitchFamily="18" charset="0"/>
              </a:rPr>
              <a:t>13/2/17 (p 13 by Michael Doyle, </a:t>
            </a:r>
            <a:r>
              <a:rPr lang="en-US" sz="2400" b="0" dirty="0" err="1" smtClean="0">
                <a:ea typeface="Times" pitchFamily="18" charset="0"/>
                <a:cs typeface="Times" pitchFamily="18" charset="0"/>
              </a:rPr>
              <a:t>Ashburton</a:t>
            </a:r>
            <a:r>
              <a:rPr lang="en-US" sz="2400" b="0" dirty="0" smtClean="0">
                <a:ea typeface="Times" pitchFamily="18" charset="0"/>
                <a:cs typeface="Times" pitchFamily="18" charset="0"/>
              </a:rPr>
              <a:t>, Vic) in response to a journalist’s observation that it was now fashionable for the public to “degrade experts.”</a:t>
            </a:r>
          </a:p>
          <a:p>
            <a:pPr>
              <a:spcBef>
                <a:spcPts val="0"/>
              </a:spcBef>
            </a:pPr>
            <a:endParaRPr lang="en-US" sz="2400" b="0" dirty="0" smtClean="0">
              <a:ea typeface="Times" pitchFamily="18" charset="0"/>
              <a:cs typeface="Times" pitchFamily="18" charset="0"/>
            </a:endParaRPr>
          </a:p>
          <a:p>
            <a:pPr>
              <a:spcBef>
                <a:spcPts val="0"/>
              </a:spcBef>
            </a:pPr>
            <a:r>
              <a:rPr lang="en-US" sz="3200" b="0" dirty="0" smtClean="0">
                <a:ea typeface="Times" pitchFamily="18" charset="0"/>
                <a:cs typeface="Times" pitchFamily="18" charset="0"/>
              </a:rPr>
              <a:t>“…If academics were less cowardly, retreated less often, and spoke up more, perhaps the community would have less propensity to ‘degrade experts.’”</a:t>
            </a:r>
          </a:p>
          <a:p>
            <a:pPr marL="457200" indent="-457200">
              <a:spcBef>
                <a:spcPts val="0"/>
              </a:spcBef>
              <a:buFont typeface="Arial" panose="020B0604020202020204" pitchFamily="34" charset="0"/>
              <a:buChar char="•"/>
            </a:pPr>
            <a:endParaRPr lang="en-US" sz="3200" b="0" dirty="0" smtClean="0">
              <a:ea typeface="Times" pitchFamily="18" charset="0"/>
              <a:cs typeface="Times" pitchFamily="18" charset="0"/>
            </a:endParaRPr>
          </a:p>
          <a:p>
            <a:pPr marL="457200" indent="-457200">
              <a:spcBef>
                <a:spcPts val="0"/>
              </a:spcBef>
              <a:buFont typeface="Arial" panose="020B0604020202020204" pitchFamily="34" charset="0"/>
              <a:buChar char="•"/>
            </a:pPr>
            <a:endParaRPr lang="en-US" sz="3200" b="0" dirty="0" smtClean="0">
              <a:ea typeface="Times" pitchFamily="18" charset="0"/>
              <a:cs typeface="Times" pitchFamily="18" charset="0"/>
            </a:endParaRPr>
          </a:p>
          <a:p>
            <a:pPr marL="457200" indent="-457200">
              <a:spcBef>
                <a:spcPts val="0"/>
              </a:spcBef>
              <a:buFont typeface="Arial" panose="020B0604020202020204" pitchFamily="34" charset="0"/>
              <a:buChar char="•"/>
            </a:pPr>
            <a:endParaRPr lang="en-US" sz="3200" b="0" dirty="0" smtClean="0">
              <a:ea typeface="Times" pitchFamily="18" charset="0"/>
              <a:cs typeface="Times" pitchFamily="18" charset="0"/>
            </a:endParaRPr>
          </a:p>
          <a:p>
            <a:pPr marL="361950" indent="-361950">
              <a:spcBef>
                <a:spcPts val="0"/>
              </a:spcBef>
              <a:buFont typeface="Arial" panose="020B0604020202020204" pitchFamily="34" charset="0"/>
              <a:buChar char="•"/>
            </a:pPr>
            <a:endParaRPr lang="en-US" sz="2800" b="0" dirty="0">
              <a:ea typeface="Times" pitchFamily="18" charset="0"/>
              <a:cs typeface="Times" pitchFamily="18" charset="0"/>
            </a:endParaRPr>
          </a:p>
        </p:txBody>
      </p:sp>
    </p:spTree>
    <p:extLst>
      <p:ext uri="{BB962C8B-B14F-4D97-AF65-F5344CB8AC3E}">
        <p14:creationId xmlns:p14="http://schemas.microsoft.com/office/powerpoint/2010/main" val="271917292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09575" y="213064"/>
            <a:ext cx="8258175" cy="863261"/>
          </a:xfrm>
        </p:spPr>
        <p:txBody>
          <a:bodyPr/>
          <a:lstStyle/>
          <a:p>
            <a:pPr>
              <a:spcAft>
                <a:spcPts val="600"/>
              </a:spcAft>
            </a:pPr>
            <a:r>
              <a:rPr lang="en-AU" sz="3600" dirty="0" smtClean="0">
                <a:solidFill>
                  <a:srgbClr val="FF0000"/>
                </a:solidFill>
              </a:rPr>
              <a:t>The </a:t>
            </a:r>
            <a:r>
              <a:rPr lang="en-AU" sz="3600" dirty="0" smtClean="0">
                <a:solidFill>
                  <a:srgbClr val="FF0000"/>
                </a:solidFill>
              </a:rPr>
              <a:t>challenge </a:t>
            </a:r>
            <a:r>
              <a:rPr lang="en-AU" sz="2800" b="0" dirty="0" smtClean="0">
                <a:solidFill>
                  <a:srgbClr val="FF0000"/>
                </a:solidFill>
              </a:rPr>
              <a:t>(with deference to Bar Wars)</a:t>
            </a:r>
            <a:endParaRPr lang="en-AU" sz="3600" b="0" dirty="0">
              <a:solidFill>
                <a:srgbClr val="FF0000"/>
              </a:solidFill>
            </a:endParaRPr>
          </a:p>
        </p:txBody>
      </p:sp>
      <p:sp>
        <p:nvSpPr>
          <p:cNvPr id="3" name="Text Placeholder 2"/>
          <p:cNvSpPr>
            <a:spLocks noGrp="1"/>
          </p:cNvSpPr>
          <p:nvPr>
            <p:ph type="body" sz="quarter" idx="11"/>
          </p:nvPr>
        </p:nvSpPr>
        <p:spPr>
          <a:xfrm>
            <a:off x="474453" y="876300"/>
            <a:ext cx="8083621" cy="1461458"/>
          </a:xfrm>
        </p:spPr>
        <p:txBody>
          <a:bodyPr/>
          <a:lstStyle/>
          <a:p>
            <a:pPr>
              <a:spcBef>
                <a:spcPts val="0"/>
              </a:spcBef>
            </a:pPr>
            <a:r>
              <a:rPr lang="en-US" sz="3200" b="0" dirty="0" smtClean="0">
                <a:ea typeface="Times" pitchFamily="18" charset="0"/>
                <a:cs typeface="Times" pitchFamily="18" charset="0"/>
              </a:rPr>
              <a:t>So, </a:t>
            </a:r>
            <a:r>
              <a:rPr lang="en-US" sz="3200" b="0" dirty="0" smtClean="0">
                <a:ea typeface="Times" pitchFamily="18" charset="0"/>
                <a:cs typeface="Times" pitchFamily="18" charset="0"/>
              </a:rPr>
              <a:t>we cannot live </a:t>
            </a:r>
            <a:r>
              <a:rPr lang="en-US" sz="3200" b="0" dirty="0" smtClean="0">
                <a:ea typeface="Times" pitchFamily="18" charset="0"/>
                <a:cs typeface="Times" pitchFamily="18" charset="0"/>
              </a:rPr>
              <a:t>in</a:t>
            </a:r>
          </a:p>
          <a:p>
            <a:pPr marL="457200" indent="-457200">
              <a:spcBef>
                <a:spcPts val="0"/>
              </a:spcBef>
              <a:buFont typeface="Arial" panose="020B0604020202020204" pitchFamily="34" charset="0"/>
              <a:buChar char="•"/>
            </a:pPr>
            <a:endParaRPr lang="en-US" sz="3200" b="0" dirty="0" smtClean="0">
              <a:ea typeface="Times" pitchFamily="18" charset="0"/>
              <a:cs typeface="Times" pitchFamily="18" charset="0"/>
            </a:endParaRPr>
          </a:p>
          <a:p>
            <a:pPr marL="361950" indent="-361950">
              <a:spcBef>
                <a:spcPts val="0"/>
              </a:spcBef>
              <a:buFont typeface="Arial" panose="020B0604020202020204" pitchFamily="34" charset="0"/>
              <a:buChar char="•"/>
            </a:pPr>
            <a:endParaRPr lang="en-US" sz="2800" b="0" dirty="0" smtClean="0">
              <a:ea typeface="Times" pitchFamily="18" charset="0"/>
              <a:cs typeface="Times" pitchFamily="18" charset="0"/>
            </a:endParaRPr>
          </a:p>
          <a:p>
            <a:pPr marL="361950" indent="-361950">
              <a:spcBef>
                <a:spcPts val="0"/>
              </a:spcBef>
              <a:buFont typeface="Arial" panose="020B0604020202020204" pitchFamily="34" charset="0"/>
              <a:buChar char="•"/>
            </a:pPr>
            <a:endParaRPr lang="en-US" sz="2800" b="0" dirty="0">
              <a:ea typeface="Times" pitchFamily="18" charset="0"/>
              <a:cs typeface="Times" pitchFamily="18" charset="0"/>
            </a:endParaRPr>
          </a:p>
          <a:p>
            <a:pPr>
              <a:spcBef>
                <a:spcPts val="0"/>
              </a:spcBef>
            </a:pPr>
            <a:endParaRPr lang="en-US" sz="2800" b="0" dirty="0">
              <a:ea typeface="Times" pitchFamily="18" charset="0"/>
              <a:cs typeface="Times" pitchFamily="18" charset="0"/>
            </a:endParaRPr>
          </a:p>
          <a:p>
            <a:pPr>
              <a:spcBef>
                <a:spcPts val="0"/>
              </a:spcBef>
            </a:pPr>
            <a:endParaRPr lang="en-US" sz="2800" b="0" dirty="0" smtClean="0">
              <a:ea typeface="Times" pitchFamily="18" charset="0"/>
              <a:cs typeface="Times" pitchFamily="18" charset="0"/>
            </a:endParaRPr>
          </a:p>
          <a:p>
            <a:pPr>
              <a:spcBef>
                <a:spcPts val="0"/>
              </a:spcBef>
            </a:pPr>
            <a:endParaRPr lang="en-US" sz="3600" b="0" dirty="0" smtClean="0">
              <a:ea typeface="Times" pitchFamily="18" charset="0"/>
              <a:cs typeface="Times" pitchFamily="18" charset="0"/>
            </a:endParaRPr>
          </a:p>
          <a:p>
            <a:pPr>
              <a:spcBef>
                <a:spcPts val="0"/>
              </a:spcBef>
            </a:pPr>
            <a:r>
              <a:rPr lang="en-US" sz="3600" b="0" dirty="0" smtClean="0">
                <a:ea typeface="Times" pitchFamily="18" charset="0"/>
                <a:cs typeface="Times" pitchFamily="18" charset="0"/>
              </a:rPr>
              <a:t>So I </a:t>
            </a:r>
            <a:r>
              <a:rPr lang="en-US" sz="3600" b="0" dirty="0" smtClean="0">
                <a:ea typeface="Times" pitchFamily="18" charset="0"/>
                <a:cs typeface="Times" pitchFamily="18" charset="0"/>
              </a:rPr>
              <a:t>continue </a:t>
            </a:r>
            <a:r>
              <a:rPr lang="en-US" sz="3600" b="0" dirty="0" smtClean="0">
                <a:ea typeface="Times" pitchFamily="18" charset="0"/>
                <a:cs typeface="Times" pitchFamily="18" charset="0"/>
              </a:rPr>
              <a:t>with a</a:t>
            </a:r>
            <a:endParaRPr lang="en-US" sz="3600" b="0" dirty="0">
              <a:ea typeface="Times" pitchFamily="18" charset="0"/>
              <a:cs typeface="Times"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51444" y="3534422"/>
            <a:ext cx="3426226" cy="191868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9742" y="1447170"/>
            <a:ext cx="3782026" cy="2629141"/>
          </a:xfrm>
          <a:prstGeom prst="rect">
            <a:avLst/>
          </a:prstGeom>
        </p:spPr>
      </p:pic>
    </p:spTree>
    <p:extLst>
      <p:ext uri="{BB962C8B-B14F-4D97-AF65-F5344CB8AC3E}">
        <p14:creationId xmlns:p14="http://schemas.microsoft.com/office/powerpoint/2010/main" val="361184150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txBox="1">
            <a:spLocks/>
          </p:cNvSpPr>
          <p:nvPr/>
        </p:nvSpPr>
        <p:spPr>
          <a:xfrm>
            <a:off x="409575" y="1502682"/>
            <a:ext cx="8258175" cy="6477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Arial" pitchFamily="-65"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pitchFamily="-65"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pitchFamily="-65"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pitchFamily="-65"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pitchFamily="-65"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ctr">
              <a:buNone/>
            </a:pPr>
            <a:r>
              <a:rPr lang="en-AU" sz="5400" b="1" kern="0" dirty="0" smtClean="0">
                <a:solidFill>
                  <a:schemeClr val="bg1"/>
                </a:solidFill>
              </a:rPr>
              <a:t>What should we spend our $100 million on?</a:t>
            </a:r>
            <a:endParaRPr lang="en-AU" sz="5400" b="1" kern="0" dirty="0">
              <a:solidFill>
                <a:schemeClr val="bg1"/>
              </a:solidFill>
            </a:endParaRPr>
          </a:p>
        </p:txBody>
      </p:sp>
      <p:sp>
        <p:nvSpPr>
          <p:cNvPr id="7" name="Text Placeholder 2"/>
          <p:cNvSpPr txBox="1">
            <a:spLocks/>
          </p:cNvSpPr>
          <p:nvPr/>
        </p:nvSpPr>
        <p:spPr>
          <a:xfrm>
            <a:off x="1190625" y="3236685"/>
            <a:ext cx="6810375" cy="1074057"/>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Arial" pitchFamily="-65"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pitchFamily="-65"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pitchFamily="-65"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pitchFamily="-65"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pitchFamily="-65"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buNone/>
            </a:pPr>
            <a:endParaRPr lang="en-US" sz="2000" kern="0" dirty="0" smtClean="0">
              <a:solidFill>
                <a:schemeClr val="bg1"/>
              </a:solidFill>
            </a:endParaRPr>
          </a:p>
        </p:txBody>
      </p:sp>
    </p:spTree>
    <p:extLst>
      <p:ext uri="{BB962C8B-B14F-4D97-AF65-F5344CB8AC3E}">
        <p14:creationId xmlns:p14="http://schemas.microsoft.com/office/powerpoint/2010/main" val="3854696366"/>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09576" y="428625"/>
            <a:ext cx="4427468" cy="647700"/>
          </a:xfrm>
        </p:spPr>
        <p:txBody>
          <a:bodyPr/>
          <a:lstStyle/>
          <a:p>
            <a:endParaRPr lang="en-AU" sz="2800" dirty="0"/>
          </a:p>
        </p:txBody>
      </p:sp>
      <p:sp>
        <p:nvSpPr>
          <p:cNvPr id="3" name="Text Placeholder 2"/>
          <p:cNvSpPr>
            <a:spLocks noGrp="1"/>
          </p:cNvSpPr>
          <p:nvPr>
            <p:ph type="body" sz="quarter" idx="11"/>
          </p:nvPr>
        </p:nvSpPr>
        <p:spPr>
          <a:xfrm>
            <a:off x="414337" y="328475"/>
            <a:ext cx="8179247" cy="4719776"/>
          </a:xfrm>
        </p:spPr>
        <p:txBody>
          <a:bodyPr numCol="2"/>
          <a:lstStyle/>
          <a:p>
            <a:pPr defTabSz="941388"/>
            <a:r>
              <a:rPr lang="en-US" sz="3200" dirty="0" smtClean="0"/>
              <a:t>Here we go …</a:t>
            </a:r>
          </a:p>
          <a:p>
            <a:pPr defTabSz="941388"/>
            <a:r>
              <a:rPr lang="en-US" sz="3200" b="0" dirty="0" smtClean="0">
                <a:solidFill>
                  <a:srgbClr val="FF0000"/>
                </a:solidFill>
              </a:rPr>
              <a:t>(Warning: </a:t>
            </a:r>
            <a:r>
              <a:rPr lang="en-US" sz="3200" b="0" dirty="0" smtClean="0"/>
              <a:t>meta-analysis of the entire panoply of criminological research findings over the last 40 years is about to take place)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7044" y="1612071"/>
            <a:ext cx="3756540" cy="3673797"/>
          </a:xfrm>
          <a:prstGeom prst="rect">
            <a:avLst/>
          </a:prstGeom>
        </p:spPr>
      </p:pic>
    </p:spTree>
    <p:extLst>
      <p:ext uri="{BB962C8B-B14F-4D97-AF65-F5344CB8AC3E}">
        <p14:creationId xmlns:p14="http://schemas.microsoft.com/office/powerpoint/2010/main" val="316120043"/>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09576" y="428625"/>
            <a:ext cx="4427468" cy="647700"/>
          </a:xfrm>
        </p:spPr>
        <p:txBody>
          <a:bodyPr/>
          <a:lstStyle/>
          <a:p>
            <a:endParaRPr lang="en-AU" sz="2800" dirty="0"/>
          </a:p>
        </p:txBody>
      </p:sp>
      <p:sp>
        <p:nvSpPr>
          <p:cNvPr id="3" name="Text Placeholder 2"/>
          <p:cNvSpPr>
            <a:spLocks noGrp="1"/>
          </p:cNvSpPr>
          <p:nvPr>
            <p:ph type="body" sz="quarter" idx="11"/>
          </p:nvPr>
        </p:nvSpPr>
        <p:spPr>
          <a:xfrm>
            <a:off x="414337" y="0"/>
            <a:ext cx="8427822" cy="5283649"/>
          </a:xfrm>
        </p:spPr>
        <p:txBody>
          <a:bodyPr numCol="2"/>
          <a:lstStyle/>
          <a:p>
            <a:pPr defTabSz="941388"/>
            <a:r>
              <a:rPr lang="en-US" sz="3200" dirty="0" smtClean="0"/>
              <a:t>I am going to list the dilemma, some of the evidence concerning it, and then what proportion of the $100 million should go to address it, and, finally, to whom to give the money!</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8347" y="508524"/>
            <a:ext cx="3402195" cy="4855024"/>
          </a:xfrm>
          <a:prstGeom prst="rect">
            <a:avLst/>
          </a:prstGeom>
        </p:spPr>
      </p:pic>
    </p:spTree>
    <p:extLst>
      <p:ext uri="{BB962C8B-B14F-4D97-AF65-F5344CB8AC3E}">
        <p14:creationId xmlns:p14="http://schemas.microsoft.com/office/powerpoint/2010/main" val="2530669901"/>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09576" y="159798"/>
            <a:ext cx="7935434" cy="916527"/>
          </a:xfrm>
        </p:spPr>
        <p:txBody>
          <a:bodyPr/>
          <a:lstStyle/>
          <a:p>
            <a:r>
              <a:rPr lang="en-AU" b="0" dirty="0" smtClean="0"/>
              <a:t>Prisoner </a:t>
            </a:r>
            <a:r>
              <a:rPr lang="en-AU" b="0" dirty="0"/>
              <a:t>rehabilitation</a:t>
            </a:r>
          </a:p>
        </p:txBody>
      </p:sp>
      <p:sp>
        <p:nvSpPr>
          <p:cNvPr id="3" name="Text Placeholder 2"/>
          <p:cNvSpPr>
            <a:spLocks noGrp="1"/>
          </p:cNvSpPr>
          <p:nvPr>
            <p:ph type="body" sz="quarter" idx="11"/>
          </p:nvPr>
        </p:nvSpPr>
        <p:spPr>
          <a:xfrm>
            <a:off x="414337" y="763481"/>
            <a:ext cx="6465857" cy="4284770"/>
          </a:xfrm>
        </p:spPr>
        <p:txBody>
          <a:bodyPr numCol="1"/>
          <a:lstStyle/>
          <a:p>
            <a:r>
              <a:rPr lang="en-AU" dirty="0" smtClean="0"/>
              <a:t>WHAT IS THE DILEMMA?</a:t>
            </a:r>
          </a:p>
          <a:p>
            <a:r>
              <a:rPr lang="en-AU" b="0" dirty="0" smtClean="0"/>
              <a:t>In prisons we </a:t>
            </a:r>
            <a:r>
              <a:rPr lang="en-AU" b="0" dirty="0"/>
              <a:t>find </a:t>
            </a:r>
            <a:r>
              <a:rPr lang="en-AU" b="0" dirty="0" smtClean="0"/>
              <a:t>those </a:t>
            </a:r>
            <a:r>
              <a:rPr lang="en-AU" b="0" dirty="0"/>
              <a:t>who are economically marginalised and facing labour market uncertainty, and who live under the influence of drugs, poor education or mental illness. </a:t>
            </a:r>
            <a:endParaRPr lang="en-AU" b="0" dirty="0" smtClean="0"/>
          </a:p>
          <a:p>
            <a:r>
              <a:rPr lang="en-AU" dirty="0"/>
              <a:t>WHAT IS THE EVIDENCE?</a:t>
            </a:r>
          </a:p>
          <a:p>
            <a:pPr>
              <a:defRPr/>
            </a:pPr>
            <a:r>
              <a:rPr lang="en-AU" b="0" dirty="0"/>
              <a:t>There is evidence of good programming (and well trained </a:t>
            </a:r>
            <a:r>
              <a:rPr lang="en-AU" b="0" dirty="0" smtClean="0"/>
              <a:t>and keen program </a:t>
            </a:r>
            <a:r>
              <a:rPr lang="en-AU" b="0" dirty="0"/>
              <a:t>staff) in rehabilitative settings within prisons in Australia, but it remains under-funded </a:t>
            </a:r>
            <a:r>
              <a:rPr lang="en-AU" b="0" dirty="0" smtClean="0"/>
              <a:t>and under-utilised (Heseltine</a:t>
            </a:r>
            <a:r>
              <a:rPr lang="en-AU" b="0" dirty="0"/>
              <a:t>, Day &amp; Sarre, 2011). </a:t>
            </a:r>
            <a:endParaRPr lang="en-AU" b="0" dirty="0" smtClean="0"/>
          </a:p>
          <a:p>
            <a:pPr>
              <a:defRPr/>
            </a:pPr>
            <a:r>
              <a:rPr lang="en-AU" dirty="0" smtClean="0">
                <a:solidFill>
                  <a:srgbClr val="FF0000"/>
                </a:solidFill>
              </a:rPr>
              <a:t>WHAT </a:t>
            </a:r>
            <a:r>
              <a:rPr lang="en-AU" dirty="0">
                <a:solidFill>
                  <a:srgbClr val="FF0000"/>
                </a:solidFill>
              </a:rPr>
              <a:t>SHOULD WE SPEND?</a:t>
            </a:r>
          </a:p>
          <a:p>
            <a:r>
              <a:rPr lang="en-AU" b="0" dirty="0">
                <a:solidFill>
                  <a:srgbClr val="FF0000"/>
                </a:solidFill>
              </a:rPr>
              <a:t>Five million dollars should be spent injecting life back into Australian prison-based rehabilitative programs.</a:t>
            </a:r>
          </a:p>
          <a:p>
            <a:endParaRPr lang="en-US" sz="3200" b="0"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26549" y="2476870"/>
            <a:ext cx="1895259" cy="1895259"/>
          </a:xfrm>
          <a:prstGeom prst="rect">
            <a:avLst/>
          </a:prstGeom>
        </p:spPr>
      </p:pic>
    </p:spTree>
    <p:extLst>
      <p:ext uri="{BB962C8B-B14F-4D97-AF65-F5344CB8AC3E}">
        <p14:creationId xmlns:p14="http://schemas.microsoft.com/office/powerpoint/2010/main" val="284219882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09576" y="428625"/>
            <a:ext cx="7935434" cy="647700"/>
          </a:xfrm>
        </p:spPr>
        <p:txBody>
          <a:bodyPr/>
          <a:lstStyle/>
          <a:p>
            <a:r>
              <a:rPr lang="en-AU" b="0" dirty="0"/>
              <a:t>Pre- and post-release </a:t>
            </a:r>
            <a:r>
              <a:rPr lang="en-AU" b="0" dirty="0" smtClean="0"/>
              <a:t>programs</a:t>
            </a:r>
            <a:endParaRPr lang="en-AU" b="0" dirty="0"/>
          </a:p>
        </p:txBody>
      </p:sp>
      <p:sp>
        <p:nvSpPr>
          <p:cNvPr id="3" name="Text Placeholder 2"/>
          <p:cNvSpPr>
            <a:spLocks noGrp="1"/>
          </p:cNvSpPr>
          <p:nvPr>
            <p:ph type="body" sz="quarter" idx="11"/>
          </p:nvPr>
        </p:nvSpPr>
        <p:spPr>
          <a:xfrm>
            <a:off x="230819" y="1076325"/>
            <a:ext cx="6750672" cy="3971925"/>
          </a:xfrm>
        </p:spPr>
        <p:txBody>
          <a:bodyPr numCol="1"/>
          <a:lstStyle/>
          <a:p>
            <a:r>
              <a:rPr lang="en-AU" sz="1800" dirty="0" smtClean="0"/>
              <a:t>WHAT IS THE </a:t>
            </a:r>
            <a:r>
              <a:rPr lang="en-AU" sz="1800" dirty="0"/>
              <a:t>DILEMMA?</a:t>
            </a:r>
            <a:endParaRPr lang="en-AU" sz="1800" dirty="0" smtClean="0"/>
          </a:p>
          <a:p>
            <a:r>
              <a:rPr lang="en-AU" sz="1800" b="0" dirty="0"/>
              <a:t>Inmates </a:t>
            </a:r>
            <a:r>
              <a:rPr lang="en-AU" sz="1800" b="0" dirty="0" smtClean="0"/>
              <a:t>have high </a:t>
            </a:r>
            <a:r>
              <a:rPr lang="en-AU" sz="1800" b="0" dirty="0"/>
              <a:t>rates of mental illness and cognitive disability (e.g</a:t>
            </a:r>
            <a:r>
              <a:rPr lang="en-AU" sz="1800" b="0" i="1" dirty="0"/>
              <a:t>.</a:t>
            </a:r>
            <a:r>
              <a:rPr lang="en-AU" sz="1800" b="0" dirty="0"/>
              <a:t> Acquired Brain Injury, or “ABI”, and foetal alcohol syndrome</a:t>
            </a:r>
            <a:r>
              <a:rPr lang="en-AU" sz="1800" b="0" dirty="0" smtClean="0"/>
              <a:t>).</a:t>
            </a:r>
          </a:p>
          <a:p>
            <a:r>
              <a:rPr lang="en-AU" sz="1800" dirty="0" smtClean="0"/>
              <a:t>WHAT IS THE EVIDENCE?</a:t>
            </a:r>
          </a:p>
          <a:p>
            <a:r>
              <a:rPr lang="en-AU" sz="1800" b="0" dirty="0" smtClean="0"/>
              <a:t>If we deal with these issues in custodial settings, then the transition to society becomes much more amenable to success (Baldry</a:t>
            </a:r>
            <a:r>
              <a:rPr lang="en-AU" sz="1800" b="0" dirty="0"/>
              <a:t>, 2014; Butler, </a:t>
            </a:r>
            <a:r>
              <a:rPr lang="en-AU" sz="1800" b="0" dirty="0" err="1"/>
              <a:t>Allnutt</a:t>
            </a:r>
            <a:r>
              <a:rPr lang="en-AU" sz="1800" b="0" dirty="0"/>
              <a:t>, </a:t>
            </a:r>
            <a:r>
              <a:rPr lang="en-AU" sz="1800" b="0" dirty="0" err="1"/>
              <a:t>Kariminia</a:t>
            </a:r>
            <a:r>
              <a:rPr lang="en-AU" sz="1800" b="0" dirty="0"/>
              <a:t> &amp; Cain, 2007; Andrews &amp; Baldry, 2013). </a:t>
            </a:r>
            <a:endParaRPr lang="en-AU" sz="1800" b="0" dirty="0" smtClean="0"/>
          </a:p>
          <a:p>
            <a:r>
              <a:rPr lang="en-AU" sz="1800" dirty="0" smtClean="0">
                <a:solidFill>
                  <a:srgbClr val="FF0000"/>
                </a:solidFill>
              </a:rPr>
              <a:t>WHAT SHOULD WE SPEND?</a:t>
            </a:r>
          </a:p>
          <a:p>
            <a:r>
              <a:rPr lang="en-AU" sz="1800" b="0" dirty="0">
                <a:solidFill>
                  <a:srgbClr val="FF0000"/>
                </a:solidFill>
              </a:rPr>
              <a:t>Five million dollars should be spent implementing programs designed to ameliorate the debilitating effects that these illnesses have on the ability of ex-prisoners to re-join society.</a:t>
            </a:r>
          </a:p>
          <a:p>
            <a:endParaRPr lang="en-US" sz="3200" b="0" dirty="0" smtClean="0"/>
          </a:p>
        </p:txBody>
      </p:sp>
      <p:pic>
        <p:nvPicPr>
          <p:cNvPr id="5" name="Picture 2" descr="D:\baldr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81491" y="1545906"/>
            <a:ext cx="2018166" cy="3032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460565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09575" y="213064"/>
            <a:ext cx="8258175" cy="863261"/>
          </a:xfrm>
        </p:spPr>
        <p:txBody>
          <a:bodyPr/>
          <a:lstStyle/>
          <a:p>
            <a:pPr>
              <a:spcAft>
                <a:spcPts val="600"/>
              </a:spcAft>
            </a:pPr>
            <a:r>
              <a:rPr lang="en-AU" sz="3600" dirty="0" smtClean="0">
                <a:solidFill>
                  <a:srgbClr val="FF0000"/>
                </a:solidFill>
              </a:rPr>
              <a:t>The challenge</a:t>
            </a:r>
            <a:endParaRPr lang="en-AU" sz="3600" dirty="0">
              <a:solidFill>
                <a:srgbClr val="FF0000"/>
              </a:solidFill>
            </a:endParaRPr>
          </a:p>
        </p:txBody>
      </p:sp>
      <p:sp>
        <p:nvSpPr>
          <p:cNvPr id="3" name="Text Placeholder 2"/>
          <p:cNvSpPr>
            <a:spLocks noGrp="1"/>
          </p:cNvSpPr>
          <p:nvPr>
            <p:ph type="body" sz="quarter" idx="11"/>
          </p:nvPr>
        </p:nvSpPr>
        <p:spPr>
          <a:xfrm>
            <a:off x="474453" y="876300"/>
            <a:ext cx="8083621" cy="1461458"/>
          </a:xfrm>
        </p:spPr>
        <p:txBody>
          <a:bodyPr/>
          <a:lstStyle/>
          <a:p>
            <a:pPr>
              <a:spcBef>
                <a:spcPts val="0"/>
              </a:spcBef>
            </a:pPr>
            <a:r>
              <a:rPr lang="en-US" sz="3600" b="0" dirty="0" smtClean="0">
                <a:ea typeface="Times" pitchFamily="18" charset="0"/>
                <a:cs typeface="Times" pitchFamily="18" charset="0"/>
              </a:rPr>
              <a:t>I am going to take $100 million and spend each dollar in ways which I believe will deliver the best outcomes for crime prevention.</a:t>
            </a:r>
            <a:endParaRPr lang="en-US" sz="4400" b="0" dirty="0" smtClean="0">
              <a:ea typeface="Times" pitchFamily="18" charset="0"/>
              <a:cs typeface="Times" pitchFamily="18" charset="0"/>
            </a:endParaRPr>
          </a:p>
          <a:p>
            <a:pPr marL="457200" indent="-457200">
              <a:spcBef>
                <a:spcPts val="0"/>
              </a:spcBef>
              <a:buFont typeface="Arial" panose="020B0604020202020204" pitchFamily="34" charset="0"/>
              <a:buChar char="•"/>
            </a:pPr>
            <a:endParaRPr lang="en-US" sz="3200" b="0" dirty="0" smtClean="0">
              <a:ea typeface="Times" pitchFamily="18" charset="0"/>
              <a:cs typeface="Times" pitchFamily="18" charset="0"/>
            </a:endParaRPr>
          </a:p>
          <a:p>
            <a:pPr marL="457200" indent="-457200">
              <a:spcBef>
                <a:spcPts val="0"/>
              </a:spcBef>
              <a:buFont typeface="Arial" panose="020B0604020202020204" pitchFamily="34" charset="0"/>
              <a:buChar char="•"/>
            </a:pPr>
            <a:endParaRPr lang="en-US" sz="3200" b="0" dirty="0" smtClean="0">
              <a:ea typeface="Times" pitchFamily="18" charset="0"/>
              <a:cs typeface="Times" pitchFamily="18" charset="0"/>
            </a:endParaRPr>
          </a:p>
          <a:p>
            <a:pPr marL="457200" indent="-457200">
              <a:spcBef>
                <a:spcPts val="0"/>
              </a:spcBef>
              <a:buFont typeface="Arial" panose="020B0604020202020204" pitchFamily="34" charset="0"/>
              <a:buChar char="•"/>
            </a:pPr>
            <a:endParaRPr lang="en-US" sz="3200" b="0" dirty="0" smtClean="0">
              <a:ea typeface="Times" pitchFamily="18" charset="0"/>
              <a:cs typeface="Times" pitchFamily="18" charset="0"/>
            </a:endParaRPr>
          </a:p>
          <a:p>
            <a:pPr marL="361950" indent="-361950">
              <a:spcBef>
                <a:spcPts val="0"/>
              </a:spcBef>
              <a:buFont typeface="Arial" panose="020B0604020202020204" pitchFamily="34" charset="0"/>
              <a:buChar char="•"/>
            </a:pPr>
            <a:endParaRPr lang="en-US" sz="2800" b="0" dirty="0">
              <a:ea typeface="Times" pitchFamily="18" charset="0"/>
              <a:cs typeface="Times"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5018" y="3275860"/>
            <a:ext cx="5221219" cy="2036130"/>
          </a:xfrm>
          <a:prstGeom prst="rect">
            <a:avLst/>
          </a:prstGeom>
        </p:spPr>
      </p:pic>
    </p:spTree>
    <p:extLst>
      <p:ext uri="{BB962C8B-B14F-4D97-AF65-F5344CB8AC3E}">
        <p14:creationId xmlns:p14="http://schemas.microsoft.com/office/powerpoint/2010/main" val="3610854083"/>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09576" y="428625"/>
            <a:ext cx="7935434" cy="647700"/>
          </a:xfrm>
        </p:spPr>
        <p:txBody>
          <a:bodyPr/>
          <a:lstStyle/>
          <a:p>
            <a:r>
              <a:rPr lang="en-AU" b="0" dirty="0"/>
              <a:t>Pre- and post-release </a:t>
            </a:r>
            <a:r>
              <a:rPr lang="en-AU" b="0" dirty="0" smtClean="0"/>
              <a:t>programs</a:t>
            </a:r>
            <a:endParaRPr lang="en-AU" b="0" dirty="0"/>
          </a:p>
        </p:txBody>
      </p:sp>
      <p:sp>
        <p:nvSpPr>
          <p:cNvPr id="3" name="Text Placeholder 2"/>
          <p:cNvSpPr>
            <a:spLocks noGrp="1"/>
          </p:cNvSpPr>
          <p:nvPr>
            <p:ph type="body" sz="quarter" idx="11"/>
          </p:nvPr>
        </p:nvSpPr>
        <p:spPr>
          <a:xfrm>
            <a:off x="414337" y="1076325"/>
            <a:ext cx="8468406" cy="3971925"/>
          </a:xfrm>
        </p:spPr>
        <p:txBody>
          <a:bodyPr numCol="1"/>
          <a:lstStyle/>
          <a:p>
            <a:r>
              <a:rPr lang="en-AU" dirty="0" smtClean="0"/>
              <a:t>WHAT IS THE DILEMMA?</a:t>
            </a:r>
          </a:p>
          <a:p>
            <a:r>
              <a:rPr lang="en-AU" b="0" dirty="0"/>
              <a:t>M</a:t>
            </a:r>
            <a:r>
              <a:rPr lang="en-AU" b="0" dirty="0" smtClean="0"/>
              <a:t>ore </a:t>
            </a:r>
            <a:r>
              <a:rPr lang="en-AU" b="0" dirty="0"/>
              <a:t>than the total of our nation’s prisoners are released each </a:t>
            </a:r>
            <a:r>
              <a:rPr lang="en-AU" b="0" dirty="0" smtClean="0"/>
              <a:t>year, </a:t>
            </a:r>
            <a:r>
              <a:rPr lang="en-AU" b="0" dirty="0"/>
              <a:t>inmates find that many of their problems have been compounded. </a:t>
            </a:r>
          </a:p>
          <a:p>
            <a:r>
              <a:rPr lang="en-AU" dirty="0" smtClean="0"/>
              <a:t>WHAT IS THE EVIDENCE?</a:t>
            </a:r>
          </a:p>
          <a:p>
            <a:r>
              <a:rPr lang="en-AU" b="0" dirty="0" smtClean="0"/>
              <a:t>Pre- </a:t>
            </a:r>
            <a:r>
              <a:rPr lang="en-AU" b="0" dirty="0"/>
              <a:t>and post-release services are highly beneficial in enhancing the rate of desistance from crime (Halsey &amp; Harris, 2011; Maruna, 2011; Goldsmith &amp; Halsey, 2013; </a:t>
            </a:r>
            <a:r>
              <a:rPr lang="en-AU" b="0" dirty="0" err="1"/>
              <a:t>Cherney</a:t>
            </a:r>
            <a:r>
              <a:rPr lang="en-AU" b="0" dirty="0"/>
              <a:t> &amp; Fitzgerald, </a:t>
            </a:r>
            <a:r>
              <a:rPr lang="en-AU" b="0" dirty="0" smtClean="0"/>
              <a:t>2014) </a:t>
            </a:r>
          </a:p>
          <a:p>
            <a:r>
              <a:rPr lang="en-AU" dirty="0" smtClean="0">
                <a:solidFill>
                  <a:srgbClr val="FF0000"/>
                </a:solidFill>
              </a:rPr>
              <a:t>WHAT SHOULD WE SPEND?</a:t>
            </a:r>
          </a:p>
          <a:p>
            <a:pPr>
              <a:spcBef>
                <a:spcPts val="0"/>
              </a:spcBef>
            </a:pPr>
            <a:r>
              <a:rPr lang="en-AU" b="0" dirty="0" smtClean="0">
                <a:solidFill>
                  <a:srgbClr val="FF0000"/>
                </a:solidFill>
              </a:rPr>
              <a:t>Five </a:t>
            </a:r>
            <a:r>
              <a:rPr lang="en-AU" b="0" dirty="0">
                <a:solidFill>
                  <a:srgbClr val="FF0000"/>
                </a:solidFill>
              </a:rPr>
              <a:t>million dollars should be spent on improving </a:t>
            </a:r>
            <a:endParaRPr lang="en-AU" b="0" dirty="0" smtClean="0">
              <a:solidFill>
                <a:srgbClr val="FF0000"/>
              </a:solidFill>
            </a:endParaRPr>
          </a:p>
          <a:p>
            <a:pPr>
              <a:spcBef>
                <a:spcPts val="0"/>
              </a:spcBef>
            </a:pPr>
            <a:r>
              <a:rPr lang="en-AU" b="0" dirty="0" smtClean="0">
                <a:solidFill>
                  <a:srgbClr val="FF0000"/>
                </a:solidFill>
              </a:rPr>
              <a:t>accommodation </a:t>
            </a:r>
            <a:r>
              <a:rPr lang="en-AU" b="0" dirty="0">
                <a:solidFill>
                  <a:srgbClr val="FF0000"/>
                </a:solidFill>
              </a:rPr>
              <a:t>support and employment opportunities </a:t>
            </a:r>
            <a:endParaRPr lang="en-AU" b="0" dirty="0" smtClean="0">
              <a:solidFill>
                <a:srgbClr val="FF0000"/>
              </a:solidFill>
            </a:endParaRPr>
          </a:p>
          <a:p>
            <a:pPr>
              <a:spcBef>
                <a:spcPts val="0"/>
              </a:spcBef>
            </a:pPr>
            <a:r>
              <a:rPr lang="en-AU" b="0" dirty="0" smtClean="0">
                <a:solidFill>
                  <a:srgbClr val="FF0000"/>
                </a:solidFill>
              </a:rPr>
              <a:t>for </a:t>
            </a:r>
            <a:r>
              <a:rPr lang="en-AU" b="0" dirty="0">
                <a:solidFill>
                  <a:srgbClr val="FF0000"/>
                </a:solidFill>
              </a:rPr>
              <a:t>ex-prisoners. </a:t>
            </a:r>
          </a:p>
          <a:p>
            <a:endParaRPr lang="en-US" sz="3200" b="0" dirty="0" smtClean="0"/>
          </a:p>
        </p:txBody>
      </p:sp>
      <p:pic>
        <p:nvPicPr>
          <p:cNvPr id="4" name="Picture 2" descr="D:\halse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6928" y="3598930"/>
            <a:ext cx="2181225" cy="18916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73768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50919" y="221943"/>
            <a:ext cx="8664607" cy="541538"/>
          </a:xfrm>
        </p:spPr>
        <p:txBody>
          <a:bodyPr/>
          <a:lstStyle/>
          <a:p>
            <a:r>
              <a:rPr lang="en-AU" b="0" dirty="0"/>
              <a:t>D</a:t>
            </a:r>
            <a:r>
              <a:rPr lang="en-AU" b="0" dirty="0" smtClean="0"/>
              <a:t>iversionary options and </a:t>
            </a:r>
            <a:r>
              <a:rPr lang="en-US" b="0" dirty="0"/>
              <a:t>therapeutic </a:t>
            </a:r>
            <a:r>
              <a:rPr lang="en-AU" b="0" dirty="0" smtClean="0"/>
              <a:t>justice</a:t>
            </a:r>
            <a:endParaRPr lang="en-AU" sz="4400" b="0" dirty="0"/>
          </a:p>
        </p:txBody>
      </p:sp>
      <p:sp>
        <p:nvSpPr>
          <p:cNvPr id="3" name="Text Placeholder 2"/>
          <p:cNvSpPr>
            <a:spLocks noGrp="1"/>
          </p:cNvSpPr>
          <p:nvPr>
            <p:ph type="body" sz="quarter" idx="11"/>
          </p:nvPr>
        </p:nvSpPr>
        <p:spPr>
          <a:xfrm>
            <a:off x="150919" y="763482"/>
            <a:ext cx="8273990" cy="4527232"/>
          </a:xfrm>
        </p:spPr>
        <p:txBody>
          <a:bodyPr/>
          <a:lstStyle/>
          <a:p>
            <a:r>
              <a:rPr lang="en-AU" dirty="0" smtClean="0"/>
              <a:t>WHAT IS THE </a:t>
            </a:r>
            <a:r>
              <a:rPr lang="en-AU" dirty="0"/>
              <a:t>DILEMMA?</a:t>
            </a:r>
            <a:endParaRPr lang="en-AU" dirty="0" smtClean="0"/>
          </a:p>
          <a:p>
            <a:r>
              <a:rPr lang="en-AU" b="0" dirty="0"/>
              <a:t>T</a:t>
            </a:r>
            <a:r>
              <a:rPr lang="en-AU" b="0" dirty="0" smtClean="0"/>
              <a:t>he </a:t>
            </a:r>
            <a:r>
              <a:rPr lang="en-AU" b="0" dirty="0"/>
              <a:t>probability of an offender returning to the juvenile courts increases as the number of appearances of that offender increases (Cunneen &amp; White, </a:t>
            </a:r>
            <a:r>
              <a:rPr lang="en-AU" b="0" dirty="0" smtClean="0"/>
              <a:t>2002). There is no stopping the flow of young offenders into the system.</a:t>
            </a:r>
          </a:p>
          <a:p>
            <a:r>
              <a:rPr lang="en-AU" dirty="0" smtClean="0"/>
              <a:t>WHAT IS THE EVIDENCE?</a:t>
            </a:r>
          </a:p>
          <a:p>
            <a:r>
              <a:rPr lang="en-AU" b="0" dirty="0" smtClean="0"/>
              <a:t>Diversionary </a:t>
            </a:r>
            <a:r>
              <a:rPr lang="en-AU" b="0" dirty="0"/>
              <a:t>options </a:t>
            </a:r>
            <a:r>
              <a:rPr lang="en-AU" b="0" dirty="0" smtClean="0"/>
              <a:t>have </a:t>
            </a:r>
            <a:r>
              <a:rPr lang="en-AU" b="0" dirty="0"/>
              <a:t>been shown to reduce the likelihood of offenders – including those who are older (Thompson, </a:t>
            </a:r>
            <a:r>
              <a:rPr lang="en-AU" b="0" dirty="0" smtClean="0"/>
              <a:t>et al, 2014</a:t>
            </a:r>
            <a:r>
              <a:rPr lang="en-AU" b="0" dirty="0"/>
              <a:t>) but especially young persons – continuing into the formal criminal justice </a:t>
            </a:r>
            <a:r>
              <a:rPr lang="en-AU" b="0" dirty="0" smtClean="0"/>
              <a:t>process.</a:t>
            </a:r>
          </a:p>
          <a:p>
            <a:r>
              <a:rPr lang="en-AU" dirty="0" smtClean="0">
                <a:solidFill>
                  <a:srgbClr val="FF0000"/>
                </a:solidFill>
              </a:rPr>
              <a:t>WHAT SHOULD WE SPEND?</a:t>
            </a:r>
          </a:p>
          <a:p>
            <a:pPr>
              <a:spcBef>
                <a:spcPts val="0"/>
              </a:spcBef>
            </a:pPr>
            <a:r>
              <a:rPr lang="en-AU" b="0" dirty="0">
                <a:solidFill>
                  <a:srgbClr val="FF0000"/>
                </a:solidFill>
              </a:rPr>
              <a:t>Five million dollars for reinforcing the diversionary </a:t>
            </a:r>
            <a:endParaRPr lang="en-AU" b="0" dirty="0" smtClean="0">
              <a:solidFill>
                <a:srgbClr val="FF0000"/>
              </a:solidFill>
            </a:endParaRPr>
          </a:p>
          <a:p>
            <a:pPr>
              <a:spcBef>
                <a:spcPts val="0"/>
              </a:spcBef>
            </a:pPr>
            <a:r>
              <a:rPr lang="en-AU" b="0" dirty="0" smtClean="0">
                <a:solidFill>
                  <a:srgbClr val="FF0000"/>
                </a:solidFill>
              </a:rPr>
              <a:t>programs </a:t>
            </a:r>
            <a:r>
              <a:rPr lang="en-AU" b="0" dirty="0">
                <a:solidFill>
                  <a:srgbClr val="FF0000"/>
                </a:solidFill>
              </a:rPr>
              <a:t>currently being undertaken in each </a:t>
            </a:r>
            <a:endParaRPr lang="en-AU" b="0" dirty="0" smtClean="0">
              <a:solidFill>
                <a:srgbClr val="FF0000"/>
              </a:solidFill>
            </a:endParaRPr>
          </a:p>
          <a:p>
            <a:pPr>
              <a:spcBef>
                <a:spcPts val="0"/>
              </a:spcBef>
            </a:pPr>
            <a:r>
              <a:rPr lang="en-AU" b="0" dirty="0" smtClean="0">
                <a:solidFill>
                  <a:srgbClr val="FF0000"/>
                </a:solidFill>
              </a:rPr>
              <a:t>Australian </a:t>
            </a:r>
            <a:r>
              <a:rPr lang="en-AU" b="0" dirty="0">
                <a:solidFill>
                  <a:srgbClr val="FF0000"/>
                </a:solidFill>
              </a:rPr>
              <a:t>jurisdiction, including family conferencing. </a:t>
            </a:r>
          </a:p>
        </p:txBody>
      </p:sp>
      <p:pic>
        <p:nvPicPr>
          <p:cNvPr id="6" name="Picture 2" descr="D:\stra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90536" y="3906273"/>
            <a:ext cx="2646598" cy="14820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795746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09575" y="221943"/>
            <a:ext cx="8258175" cy="541538"/>
          </a:xfrm>
        </p:spPr>
        <p:txBody>
          <a:bodyPr/>
          <a:lstStyle/>
          <a:p>
            <a:r>
              <a:rPr lang="en-AU" b="0" dirty="0"/>
              <a:t>D</a:t>
            </a:r>
            <a:r>
              <a:rPr lang="en-AU" b="0" dirty="0" smtClean="0"/>
              <a:t>iversionary options and </a:t>
            </a:r>
            <a:r>
              <a:rPr lang="en-US" b="0" dirty="0"/>
              <a:t>therapeutic </a:t>
            </a:r>
            <a:r>
              <a:rPr lang="en-AU" b="0" dirty="0" smtClean="0"/>
              <a:t>justice</a:t>
            </a:r>
            <a:endParaRPr lang="en-AU" sz="4400" b="0" dirty="0"/>
          </a:p>
        </p:txBody>
      </p:sp>
      <p:sp>
        <p:nvSpPr>
          <p:cNvPr id="3" name="Text Placeholder 2"/>
          <p:cNvSpPr>
            <a:spLocks noGrp="1"/>
          </p:cNvSpPr>
          <p:nvPr>
            <p:ph type="body" sz="quarter" idx="11"/>
          </p:nvPr>
        </p:nvSpPr>
        <p:spPr>
          <a:xfrm>
            <a:off x="150919" y="763482"/>
            <a:ext cx="6667131" cy="4527232"/>
          </a:xfrm>
        </p:spPr>
        <p:txBody>
          <a:bodyPr/>
          <a:lstStyle/>
          <a:p>
            <a:r>
              <a:rPr lang="en-AU" sz="1800" dirty="0"/>
              <a:t>WHAT IS THE DILEMMA?</a:t>
            </a:r>
          </a:p>
          <a:p>
            <a:r>
              <a:rPr lang="en-AU" sz="1800" b="0" dirty="0"/>
              <a:t>Therapeutic </a:t>
            </a:r>
            <a:r>
              <a:rPr lang="en-AU" sz="1800" b="0" dirty="0" smtClean="0"/>
              <a:t>mechanisms </a:t>
            </a:r>
            <a:r>
              <a:rPr lang="en-AU" sz="1800" b="0" dirty="0"/>
              <a:t>of justice </a:t>
            </a:r>
            <a:r>
              <a:rPr lang="en-AU" sz="1800" b="0" dirty="0" smtClean="0"/>
              <a:t>too easily </a:t>
            </a:r>
            <a:r>
              <a:rPr lang="en-AU" sz="1800" b="0" dirty="0"/>
              <a:t>become casualties of governments keen to tout their “law and order” credentials. </a:t>
            </a:r>
            <a:endParaRPr lang="en-AU" sz="1800" b="0" dirty="0" smtClean="0"/>
          </a:p>
          <a:p>
            <a:r>
              <a:rPr lang="en-AU" sz="1800" dirty="0" smtClean="0"/>
              <a:t>WHAT </a:t>
            </a:r>
            <a:r>
              <a:rPr lang="en-AU" sz="1800" dirty="0"/>
              <a:t>IS THE EVIDENCE?</a:t>
            </a:r>
          </a:p>
          <a:p>
            <a:r>
              <a:rPr lang="en-AU" sz="1800" b="0" dirty="0"/>
              <a:t>Problem-solving courts such as drug courts, Indigenous courts, mental health courts and family violence </a:t>
            </a:r>
            <a:r>
              <a:rPr lang="en-AU" sz="1800" b="0" dirty="0" smtClean="0"/>
              <a:t>courts </a:t>
            </a:r>
            <a:r>
              <a:rPr lang="en-AU" sz="1800" b="0" dirty="0"/>
              <a:t>can have a therapeutic effect upon those who appear before them (Freiberg, </a:t>
            </a:r>
            <a:r>
              <a:rPr lang="en-AU" sz="1800" b="0" dirty="0" smtClean="0"/>
              <a:t>2003). Even </a:t>
            </a:r>
            <a:r>
              <a:rPr lang="en-AU" sz="1800" b="0" dirty="0"/>
              <a:t>if the evidence of lower recidivism rates in these courts remains </a:t>
            </a:r>
            <a:r>
              <a:rPr lang="en-AU" sz="1800" b="0" dirty="0" smtClean="0"/>
              <a:t>scant, they boost confidence in the system. </a:t>
            </a:r>
            <a:endParaRPr lang="en-AU" sz="1800" b="0" dirty="0"/>
          </a:p>
          <a:p>
            <a:r>
              <a:rPr lang="en-AU" sz="1800" dirty="0">
                <a:solidFill>
                  <a:srgbClr val="FF0000"/>
                </a:solidFill>
              </a:rPr>
              <a:t>WHAT SHOULD WE SPEND? </a:t>
            </a:r>
          </a:p>
          <a:p>
            <a:r>
              <a:rPr lang="en-AU" sz="1800" b="0" dirty="0" smtClean="0">
                <a:solidFill>
                  <a:srgbClr val="FF0000"/>
                </a:solidFill>
              </a:rPr>
              <a:t>Five </a:t>
            </a:r>
            <a:r>
              <a:rPr lang="en-AU" sz="1800" b="0" dirty="0">
                <a:solidFill>
                  <a:srgbClr val="FF0000"/>
                </a:solidFill>
              </a:rPr>
              <a:t>million dollars will be spent reinforcing the therapeutic justice problem-solving courts currently in operation, and re-instating the courts </a:t>
            </a:r>
            <a:r>
              <a:rPr lang="en-AU" sz="1800" b="0" dirty="0" smtClean="0">
                <a:solidFill>
                  <a:srgbClr val="FF0000"/>
                </a:solidFill>
              </a:rPr>
              <a:t>that </a:t>
            </a:r>
            <a:r>
              <a:rPr lang="en-AU" sz="1800" b="0" dirty="0">
                <a:solidFill>
                  <a:srgbClr val="FF0000"/>
                </a:solidFill>
              </a:rPr>
              <a:t>have been </a:t>
            </a:r>
            <a:r>
              <a:rPr lang="en-AU" sz="1800" b="0" dirty="0" smtClean="0">
                <a:solidFill>
                  <a:srgbClr val="FF0000"/>
                </a:solidFill>
              </a:rPr>
              <a:t>cancelled.</a:t>
            </a:r>
            <a:endParaRPr lang="en-AU" sz="1800" b="0" dirty="0">
              <a:solidFill>
                <a:srgbClr val="FF000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43750" y="1251381"/>
            <a:ext cx="1868158" cy="2335197"/>
          </a:xfrm>
          <a:prstGeom prst="rect">
            <a:avLst/>
          </a:prstGeom>
        </p:spPr>
      </p:pic>
    </p:spTree>
    <p:extLst>
      <p:ext uri="{BB962C8B-B14F-4D97-AF65-F5344CB8AC3E}">
        <p14:creationId xmlns:p14="http://schemas.microsoft.com/office/powerpoint/2010/main" val="269729916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09575" y="230819"/>
            <a:ext cx="7491551" cy="845506"/>
          </a:xfrm>
        </p:spPr>
        <p:txBody>
          <a:bodyPr/>
          <a:lstStyle/>
          <a:p>
            <a:r>
              <a:rPr lang="en-AU" b="0" dirty="0"/>
              <a:t>Programs designed to improve policing </a:t>
            </a:r>
          </a:p>
          <a:p>
            <a:endParaRPr lang="en-AU" sz="3600" dirty="0"/>
          </a:p>
        </p:txBody>
      </p:sp>
      <p:sp>
        <p:nvSpPr>
          <p:cNvPr id="3" name="Text Placeholder 2"/>
          <p:cNvSpPr>
            <a:spLocks noGrp="1"/>
          </p:cNvSpPr>
          <p:nvPr>
            <p:ph type="body" sz="quarter" idx="11"/>
          </p:nvPr>
        </p:nvSpPr>
        <p:spPr>
          <a:xfrm>
            <a:off x="414338" y="916673"/>
            <a:ext cx="6512673" cy="1405613"/>
          </a:xfrm>
        </p:spPr>
        <p:txBody>
          <a:bodyPr/>
          <a:lstStyle/>
          <a:p>
            <a:r>
              <a:rPr lang="en-AU" sz="1800" dirty="0" smtClean="0"/>
              <a:t>WHAT IS THE </a:t>
            </a:r>
            <a:r>
              <a:rPr lang="en-AU" sz="1800" dirty="0"/>
              <a:t>DILEMMA?</a:t>
            </a:r>
            <a:endParaRPr lang="en-AU" sz="1800" dirty="0" smtClean="0"/>
          </a:p>
          <a:p>
            <a:r>
              <a:rPr lang="en-AU" sz="1800" b="0" dirty="0" smtClean="0"/>
              <a:t>We need to make our policing more effective in ways that do not involve simply adding to numbers.</a:t>
            </a:r>
          </a:p>
          <a:p>
            <a:r>
              <a:rPr lang="en-AU" sz="1800" dirty="0" smtClean="0"/>
              <a:t>WHAT IS THE EVIDENCE?</a:t>
            </a:r>
          </a:p>
          <a:p>
            <a:r>
              <a:rPr lang="en-AU" sz="1800" b="0" dirty="0" smtClean="0"/>
              <a:t>Faith in </a:t>
            </a:r>
            <a:r>
              <a:rPr lang="en-AU" sz="1800" b="0" dirty="0"/>
              <a:t>procedural justice exhibited by police is the strongest and most consistent predictor of a “felt obligation to obey</a:t>
            </a:r>
            <a:r>
              <a:rPr lang="en-AU" sz="1800" b="0" dirty="0" smtClean="0"/>
              <a:t>” (Tyler, 2006; </a:t>
            </a:r>
            <a:r>
              <a:rPr lang="en-AU" sz="1800" b="0" dirty="0"/>
              <a:t>Hough, Jackson &amp; Bradford, 2013). </a:t>
            </a:r>
            <a:r>
              <a:rPr lang="en-AU" sz="1800" b="0" dirty="0" smtClean="0"/>
              <a:t>Moreover</a:t>
            </a:r>
            <a:r>
              <a:rPr lang="en-AU" sz="1800" b="0" dirty="0"/>
              <a:t>, procedural justice is an important predictor of a victim’s satisfaction with the criminal justice </a:t>
            </a:r>
            <a:r>
              <a:rPr lang="en-AU" sz="1800" b="0" dirty="0" smtClean="0"/>
              <a:t>system </a:t>
            </a:r>
            <a:r>
              <a:rPr lang="en-AU" sz="1800" b="0" dirty="0"/>
              <a:t>(Murphy &amp; Barkworth, 2014). </a:t>
            </a:r>
            <a:endParaRPr lang="en-AU" sz="1800" b="0" dirty="0" smtClean="0"/>
          </a:p>
          <a:p>
            <a:r>
              <a:rPr lang="en-AU" sz="1800" dirty="0" smtClean="0">
                <a:solidFill>
                  <a:srgbClr val="FF0000"/>
                </a:solidFill>
              </a:rPr>
              <a:t>WHAT SHOULD WE SPEND?</a:t>
            </a:r>
          </a:p>
          <a:p>
            <a:r>
              <a:rPr lang="en-AU" sz="1800" b="0" dirty="0" smtClean="0">
                <a:solidFill>
                  <a:srgbClr val="FF0000"/>
                </a:solidFill>
              </a:rPr>
              <a:t>Five </a:t>
            </a:r>
            <a:r>
              <a:rPr lang="en-AU" sz="1800" b="0" dirty="0">
                <a:solidFill>
                  <a:srgbClr val="FF0000"/>
                </a:solidFill>
              </a:rPr>
              <a:t>million dollars should be set aside for curriculum development, training and implementation of legitimacy </a:t>
            </a:r>
            <a:r>
              <a:rPr lang="en-AU" sz="1800" b="0" dirty="0" smtClean="0">
                <a:solidFill>
                  <a:srgbClr val="FF0000"/>
                </a:solidFill>
              </a:rPr>
              <a:t>practices. </a:t>
            </a:r>
            <a:r>
              <a:rPr lang="en-AU" sz="1800" b="0" dirty="0">
                <a:solidFill>
                  <a:srgbClr val="FF0000"/>
                </a:solidFill>
              </a:rPr>
              <a:t>This training should not be reserved only for recruits but all levels of policing.</a:t>
            </a:r>
          </a:p>
          <a:p>
            <a:endParaRPr lang="en-AU" b="0" dirty="0" smtClean="0"/>
          </a:p>
          <a:p>
            <a:pPr>
              <a:spcBef>
                <a:spcPts val="0"/>
              </a:spcBef>
            </a:pPr>
            <a:endParaRPr lang="en-AU" b="0" dirty="0"/>
          </a:p>
          <a:p>
            <a:endParaRPr lang="en-AU" b="0" dirty="0"/>
          </a:p>
          <a:p>
            <a:pPr>
              <a:lnSpc>
                <a:spcPct val="90000"/>
              </a:lnSpc>
              <a:defRPr/>
            </a:pPr>
            <a:endParaRPr lang="en-AU"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45993" y="1544713"/>
            <a:ext cx="1757779" cy="2636670"/>
          </a:xfrm>
          <a:prstGeom prst="rect">
            <a:avLst/>
          </a:prstGeom>
        </p:spPr>
      </p:pic>
    </p:spTree>
    <p:extLst>
      <p:ext uri="{BB962C8B-B14F-4D97-AF65-F5344CB8AC3E}">
        <p14:creationId xmlns:p14="http://schemas.microsoft.com/office/powerpoint/2010/main" val="22791506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09575" y="428625"/>
            <a:ext cx="7491551" cy="647700"/>
          </a:xfrm>
        </p:spPr>
        <p:txBody>
          <a:bodyPr/>
          <a:lstStyle/>
          <a:p>
            <a:r>
              <a:rPr lang="en-AU" b="0" dirty="0" smtClean="0"/>
              <a:t>Public and private security partnerships</a:t>
            </a:r>
            <a:endParaRPr lang="en-AU" b="0" dirty="0"/>
          </a:p>
          <a:p>
            <a:endParaRPr lang="en-AU" sz="3600" dirty="0"/>
          </a:p>
        </p:txBody>
      </p:sp>
      <p:sp>
        <p:nvSpPr>
          <p:cNvPr id="3" name="Text Placeholder 2"/>
          <p:cNvSpPr>
            <a:spLocks noGrp="1"/>
          </p:cNvSpPr>
          <p:nvPr>
            <p:ph type="body" sz="quarter" idx="11"/>
          </p:nvPr>
        </p:nvSpPr>
        <p:spPr>
          <a:xfrm>
            <a:off x="142043" y="1076325"/>
            <a:ext cx="7306322" cy="1245961"/>
          </a:xfrm>
        </p:spPr>
        <p:txBody>
          <a:bodyPr/>
          <a:lstStyle/>
          <a:p>
            <a:r>
              <a:rPr lang="en-AU" sz="1800" dirty="0" smtClean="0"/>
              <a:t>WHAT IS THE </a:t>
            </a:r>
            <a:r>
              <a:rPr lang="en-AU" sz="1800" dirty="0"/>
              <a:t>DILEMMA?</a:t>
            </a:r>
            <a:endParaRPr lang="en-AU" sz="1800" dirty="0" smtClean="0"/>
          </a:p>
          <a:p>
            <a:r>
              <a:rPr lang="en-AU" sz="1800" b="0" dirty="0" smtClean="0"/>
              <a:t>Policing </a:t>
            </a:r>
            <a:r>
              <a:rPr lang="en-AU" sz="1800" b="0" dirty="0"/>
              <a:t>is now increasingly performed by non-governmental participants, with private security companies </a:t>
            </a:r>
            <a:r>
              <a:rPr lang="en-AU" sz="1800" b="0" dirty="0" smtClean="0"/>
              <a:t>being </a:t>
            </a:r>
            <a:r>
              <a:rPr lang="en-AU" sz="1800" b="0" dirty="0"/>
              <a:t>the most prominent category (Prenzler &amp; Sarre, 2014). </a:t>
            </a:r>
            <a:r>
              <a:rPr lang="en-AU" sz="1800" b="0" dirty="0" smtClean="0"/>
              <a:t>This needs to be strengthened but can it be done without compromising quality?</a:t>
            </a:r>
          </a:p>
          <a:p>
            <a:r>
              <a:rPr lang="en-AU" sz="1800" dirty="0" smtClean="0"/>
              <a:t>WHAT IS THE EVIDENCE?</a:t>
            </a:r>
          </a:p>
          <a:p>
            <a:r>
              <a:rPr lang="en-AU" sz="1800" b="0" dirty="0" smtClean="0"/>
              <a:t>Privately-funded </a:t>
            </a:r>
            <a:r>
              <a:rPr lang="en-AU" sz="1800" b="0" dirty="0"/>
              <a:t>security directly contributes to significant reductions in criminal victimisation </a:t>
            </a:r>
            <a:r>
              <a:rPr lang="en-AU" sz="1800" b="0" dirty="0" smtClean="0"/>
              <a:t>(Prenzler, 2011; van </a:t>
            </a:r>
            <a:r>
              <a:rPr lang="en-AU" sz="1800" b="0" dirty="0" err="1"/>
              <a:t>Dijk</a:t>
            </a:r>
            <a:r>
              <a:rPr lang="en-AU" sz="1800" b="0" dirty="0"/>
              <a:t>, </a:t>
            </a:r>
            <a:r>
              <a:rPr lang="en-AU" sz="1800" b="0" dirty="0" smtClean="0"/>
              <a:t>2008; Farrell, 2013). </a:t>
            </a:r>
            <a:r>
              <a:rPr lang="en-AU" sz="1800" b="0" dirty="0" smtClean="0"/>
              <a:t>E.g. t</a:t>
            </a:r>
            <a:r>
              <a:rPr lang="en-AU" sz="1800" b="0" dirty="0" smtClean="0"/>
              <a:t>he </a:t>
            </a:r>
            <a:r>
              <a:rPr lang="en-AU" sz="1800" b="0" dirty="0"/>
              <a:t>fight against cyber fraud has been a site </a:t>
            </a:r>
            <a:r>
              <a:rPr lang="en-AU" sz="1800" b="0" dirty="0" smtClean="0"/>
              <a:t>for global </a:t>
            </a:r>
            <a:r>
              <a:rPr lang="en-AU" sz="1800" b="0" dirty="0"/>
              <a:t>cooperation between </a:t>
            </a:r>
            <a:r>
              <a:rPr lang="en-AU" sz="1800" b="0" dirty="0" smtClean="0"/>
              <a:t>police </a:t>
            </a:r>
            <a:r>
              <a:rPr lang="en-AU" sz="1800" b="0" dirty="0"/>
              <a:t>and the corporate sector (</a:t>
            </a:r>
            <a:r>
              <a:rPr lang="en-AU" sz="1800" b="0" dirty="0" smtClean="0"/>
              <a:t>Gill, </a:t>
            </a:r>
            <a:r>
              <a:rPr lang="en-AU" sz="1800" b="0" dirty="0"/>
              <a:t>2013). </a:t>
            </a:r>
            <a:endParaRPr lang="en-AU" sz="1800" b="0" dirty="0" smtClean="0"/>
          </a:p>
          <a:p>
            <a:r>
              <a:rPr lang="en-AU" sz="1800" dirty="0">
                <a:solidFill>
                  <a:srgbClr val="FF0000"/>
                </a:solidFill>
              </a:rPr>
              <a:t>WHAT SHOULD WE SPEND?</a:t>
            </a:r>
          </a:p>
          <a:p>
            <a:r>
              <a:rPr lang="en-AU" sz="1800" b="0" dirty="0">
                <a:solidFill>
                  <a:srgbClr val="FF0000"/>
                </a:solidFill>
              </a:rPr>
              <a:t>Governments should invite and reward (by making ten million dollars available) funding applications that bring together and encourage public and private initiatives that have been shown in pilot studies to have a crime reductive effect.</a:t>
            </a:r>
          </a:p>
          <a:p>
            <a:endParaRPr lang="en-AU" b="0" dirty="0" smtClean="0"/>
          </a:p>
          <a:p>
            <a:pPr>
              <a:spcBef>
                <a:spcPts val="0"/>
              </a:spcBef>
            </a:pPr>
            <a:endParaRPr lang="en-AU" b="0" dirty="0"/>
          </a:p>
          <a:p>
            <a:endParaRPr lang="en-AU" b="0" dirty="0"/>
          </a:p>
          <a:p>
            <a:pPr>
              <a:lnSpc>
                <a:spcPct val="90000"/>
              </a:lnSpc>
              <a:defRPr/>
            </a:pPr>
            <a:endParaRPr lang="en-AU" dirty="0"/>
          </a:p>
        </p:txBody>
      </p:sp>
      <p:pic>
        <p:nvPicPr>
          <p:cNvPr id="6" name="Picture 2" descr="D:\AA Ricks files\Research\Private Policing&amp;Security\ARC linkage grant 2005-6\Report to FINAL\Tim Headsho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47894" y="2453117"/>
            <a:ext cx="1496106" cy="22507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441404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09575" y="428625"/>
            <a:ext cx="7491551" cy="647700"/>
          </a:xfrm>
        </p:spPr>
        <p:txBody>
          <a:bodyPr/>
          <a:lstStyle/>
          <a:p>
            <a:r>
              <a:rPr lang="en-AU" b="0" dirty="0" smtClean="0"/>
              <a:t>Indigenous justice initiatives</a:t>
            </a:r>
            <a:endParaRPr lang="en-AU" b="0" dirty="0"/>
          </a:p>
          <a:p>
            <a:endParaRPr lang="en-AU" sz="3600" dirty="0"/>
          </a:p>
        </p:txBody>
      </p:sp>
      <p:sp>
        <p:nvSpPr>
          <p:cNvPr id="3" name="Text Placeholder 2"/>
          <p:cNvSpPr>
            <a:spLocks noGrp="1"/>
          </p:cNvSpPr>
          <p:nvPr>
            <p:ph type="body" sz="quarter" idx="11"/>
          </p:nvPr>
        </p:nvSpPr>
        <p:spPr>
          <a:xfrm>
            <a:off x="142043" y="1076325"/>
            <a:ext cx="7111013" cy="1245961"/>
          </a:xfrm>
        </p:spPr>
        <p:txBody>
          <a:bodyPr/>
          <a:lstStyle/>
          <a:p>
            <a:r>
              <a:rPr lang="en-AU" sz="1600" dirty="0" smtClean="0"/>
              <a:t>WHAT IS THE </a:t>
            </a:r>
            <a:r>
              <a:rPr lang="en-AU" sz="1600" dirty="0"/>
              <a:t>DILEMMA?</a:t>
            </a:r>
            <a:endParaRPr lang="en-AU" sz="1600" dirty="0" smtClean="0"/>
          </a:p>
          <a:p>
            <a:r>
              <a:rPr lang="en-AU" sz="1600" b="0" dirty="0" smtClean="0"/>
              <a:t>We have a reprehensible record when it comes to Indigenous over-representation, especially with young people. There are 5,600 </a:t>
            </a:r>
            <a:r>
              <a:rPr lang="en-AU" sz="1600" b="0" dirty="0"/>
              <a:t>young people (aged 10 and older) under youth justice supervision in Australia (AIHW, </a:t>
            </a:r>
            <a:r>
              <a:rPr lang="en-AU" sz="1600" b="0" dirty="0" smtClean="0"/>
              <a:t>2016</a:t>
            </a:r>
            <a:r>
              <a:rPr lang="en-AU" sz="1600" b="0" dirty="0" smtClean="0"/>
              <a:t>), and 40% </a:t>
            </a:r>
            <a:r>
              <a:rPr lang="en-AU" sz="1600" b="0" dirty="0"/>
              <a:t>of </a:t>
            </a:r>
            <a:r>
              <a:rPr lang="en-AU" sz="1600" b="0" dirty="0" smtClean="0"/>
              <a:t>them (both </a:t>
            </a:r>
            <a:r>
              <a:rPr lang="en-AU" sz="1600" b="0" dirty="0"/>
              <a:t>custodial and non-custodial</a:t>
            </a:r>
            <a:r>
              <a:rPr lang="en-AU" sz="1600" b="0" dirty="0" smtClean="0"/>
              <a:t>) are Indigenous. 27% of Australia’s prisoners are Indigenous (50% </a:t>
            </a:r>
            <a:r>
              <a:rPr lang="en-AU" sz="1600" b="0" dirty="0" smtClean="0"/>
              <a:t>of females</a:t>
            </a:r>
            <a:r>
              <a:rPr lang="en-AU" sz="1600" b="0" dirty="0" smtClean="0"/>
              <a:t>).</a:t>
            </a:r>
          </a:p>
          <a:p>
            <a:r>
              <a:rPr lang="en-AU" sz="1600" dirty="0" smtClean="0"/>
              <a:t>WHAT IS THE EVIDENCE?</a:t>
            </a:r>
          </a:p>
          <a:p>
            <a:r>
              <a:rPr lang="en-US" sz="1600" b="0" dirty="0"/>
              <a:t>T</a:t>
            </a:r>
            <a:r>
              <a:rPr lang="en-US" sz="1600" b="0" dirty="0" smtClean="0"/>
              <a:t>o </a:t>
            </a:r>
            <a:r>
              <a:rPr lang="en-US" sz="1600" b="0" dirty="0"/>
              <a:t>combat </a:t>
            </a:r>
            <a:r>
              <a:rPr lang="en-US" sz="1600" b="0" dirty="0" smtClean="0"/>
              <a:t>the legacy of dispossession</a:t>
            </a:r>
            <a:r>
              <a:rPr lang="en-US" sz="1600" b="0" dirty="0"/>
              <a:t>, </a:t>
            </a:r>
            <a:r>
              <a:rPr lang="en-US" sz="1600" b="0" dirty="0" smtClean="0"/>
              <a:t>we must address health </a:t>
            </a:r>
            <a:r>
              <a:rPr lang="en-US" sz="1600" b="0" dirty="0"/>
              <a:t>care needs, </a:t>
            </a:r>
            <a:r>
              <a:rPr lang="en-US" sz="1600" b="0" dirty="0" smtClean="0"/>
              <a:t>ensure </a:t>
            </a:r>
            <a:r>
              <a:rPr lang="en-US" sz="1600" b="0" dirty="0"/>
              <a:t>appropriate housing and </a:t>
            </a:r>
            <a:r>
              <a:rPr lang="en-US" sz="1600" b="0" dirty="0" smtClean="0"/>
              <a:t>increase </a:t>
            </a:r>
            <a:r>
              <a:rPr lang="en-US" sz="1600" b="0" dirty="0"/>
              <a:t>employment opportunities for released Aboriginal prisoners (Kelly </a:t>
            </a:r>
            <a:r>
              <a:rPr lang="en-US" sz="1600" b="0" dirty="0" smtClean="0"/>
              <a:t>&amp; Tubex</a:t>
            </a:r>
            <a:r>
              <a:rPr lang="en-US" sz="1600" b="0" dirty="0"/>
              <a:t>, 2015).</a:t>
            </a:r>
            <a:endParaRPr lang="en-AU" sz="1600" b="0" dirty="0" smtClean="0"/>
          </a:p>
          <a:p>
            <a:r>
              <a:rPr lang="en-AU" sz="1600" dirty="0" smtClean="0">
                <a:solidFill>
                  <a:srgbClr val="FF0000"/>
                </a:solidFill>
              </a:rPr>
              <a:t>WHAT SHOULD WE SPEND?</a:t>
            </a:r>
            <a:endParaRPr lang="en-AU" sz="1600" dirty="0">
              <a:solidFill>
                <a:srgbClr val="FF0000"/>
              </a:solidFill>
            </a:endParaRPr>
          </a:p>
          <a:p>
            <a:r>
              <a:rPr lang="en-US" sz="1600" b="0" dirty="0">
                <a:solidFill>
                  <a:srgbClr val="FF0000"/>
                </a:solidFill>
              </a:rPr>
              <a:t>Seven million dollars </a:t>
            </a:r>
            <a:r>
              <a:rPr lang="en-US" sz="1600" b="0" dirty="0" smtClean="0">
                <a:solidFill>
                  <a:srgbClr val="FF0000"/>
                </a:solidFill>
              </a:rPr>
              <a:t>for </a:t>
            </a:r>
            <a:r>
              <a:rPr lang="en-US" sz="1600" b="0" dirty="0">
                <a:solidFill>
                  <a:srgbClr val="FF0000"/>
                </a:solidFill>
              </a:rPr>
              <a:t>the specific education </a:t>
            </a:r>
            <a:r>
              <a:rPr lang="en-US" sz="1600" b="0" dirty="0" smtClean="0">
                <a:solidFill>
                  <a:srgbClr val="FF0000"/>
                </a:solidFill>
              </a:rPr>
              <a:t>and </a:t>
            </a:r>
            <a:r>
              <a:rPr lang="en-US" sz="1600" b="0" dirty="0">
                <a:solidFill>
                  <a:srgbClr val="FF0000"/>
                </a:solidFill>
              </a:rPr>
              <a:t>mentoring of </a:t>
            </a:r>
            <a:r>
              <a:rPr lang="en-US" sz="1600" b="0" dirty="0" smtClean="0">
                <a:solidFill>
                  <a:srgbClr val="FF0000"/>
                </a:solidFill>
              </a:rPr>
              <a:t>Indigenous men and women who are in contact with the justice system, </a:t>
            </a:r>
            <a:r>
              <a:rPr lang="en-US" sz="1600" b="0" dirty="0">
                <a:solidFill>
                  <a:srgbClr val="FF0000"/>
                </a:solidFill>
              </a:rPr>
              <a:t>in partnership with Indigenous communities, to enhance their life-skills </a:t>
            </a:r>
            <a:r>
              <a:rPr lang="en-US" sz="1600" b="0" dirty="0" smtClean="0">
                <a:solidFill>
                  <a:srgbClr val="FF0000"/>
                </a:solidFill>
              </a:rPr>
              <a:t>and, </a:t>
            </a:r>
            <a:r>
              <a:rPr lang="en-US" sz="1600" b="0" dirty="0">
                <a:solidFill>
                  <a:srgbClr val="FF0000"/>
                </a:solidFill>
              </a:rPr>
              <a:t>in the process, their prospects of employment. This should include a specific emphasis for children of Indigenous prisoners.</a:t>
            </a:r>
            <a:endParaRPr lang="en-AU" sz="1600" b="0" dirty="0">
              <a:solidFill>
                <a:srgbClr val="FF0000"/>
              </a:solidFill>
            </a:endParaRPr>
          </a:p>
          <a:p>
            <a:endParaRPr lang="en-AU" b="0" dirty="0" smtClean="0"/>
          </a:p>
          <a:p>
            <a:pPr>
              <a:spcBef>
                <a:spcPts val="0"/>
              </a:spcBef>
            </a:pPr>
            <a:endParaRPr lang="en-AU" b="0" dirty="0"/>
          </a:p>
          <a:p>
            <a:endParaRPr lang="en-AU" b="0" dirty="0"/>
          </a:p>
          <a:p>
            <a:pPr>
              <a:lnSpc>
                <a:spcPct val="90000"/>
              </a:lnSpc>
              <a:defRPr/>
            </a:pPr>
            <a:endParaRPr lang="en-AU"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88203" y="2322286"/>
            <a:ext cx="1884775" cy="2871140"/>
          </a:xfrm>
          <a:prstGeom prst="rect">
            <a:avLst/>
          </a:prstGeom>
        </p:spPr>
      </p:pic>
    </p:spTree>
    <p:extLst>
      <p:ext uri="{BB962C8B-B14F-4D97-AF65-F5344CB8AC3E}">
        <p14:creationId xmlns:p14="http://schemas.microsoft.com/office/powerpoint/2010/main" val="264136273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09575" y="428625"/>
            <a:ext cx="7491551" cy="647700"/>
          </a:xfrm>
        </p:spPr>
        <p:txBody>
          <a:bodyPr/>
          <a:lstStyle/>
          <a:p>
            <a:r>
              <a:rPr lang="en-AU" b="0" dirty="0" smtClean="0"/>
              <a:t>Indigenous justice initiatives</a:t>
            </a:r>
            <a:endParaRPr lang="en-AU" b="0" dirty="0"/>
          </a:p>
          <a:p>
            <a:endParaRPr lang="en-AU" sz="3600" dirty="0"/>
          </a:p>
        </p:txBody>
      </p:sp>
      <p:sp>
        <p:nvSpPr>
          <p:cNvPr id="3" name="Text Placeholder 2"/>
          <p:cNvSpPr>
            <a:spLocks noGrp="1"/>
          </p:cNvSpPr>
          <p:nvPr>
            <p:ph type="body" sz="quarter" idx="11"/>
          </p:nvPr>
        </p:nvSpPr>
        <p:spPr>
          <a:xfrm>
            <a:off x="257453" y="978671"/>
            <a:ext cx="7182034" cy="1245961"/>
          </a:xfrm>
        </p:spPr>
        <p:txBody>
          <a:bodyPr/>
          <a:lstStyle/>
          <a:p>
            <a:r>
              <a:rPr lang="en-AU" sz="1800" dirty="0" smtClean="0"/>
              <a:t>WHAT IS THE </a:t>
            </a:r>
            <a:r>
              <a:rPr lang="en-AU" sz="1800" dirty="0"/>
              <a:t>DILEMMA?</a:t>
            </a:r>
            <a:endParaRPr lang="en-AU" sz="1800" dirty="0" smtClean="0"/>
          </a:p>
          <a:p>
            <a:r>
              <a:rPr lang="en-AU" sz="1800" b="0" dirty="0" smtClean="0"/>
              <a:t>Too many Indigenous offenders find themselves swept into the justice process by failing to meet their bail conditions.</a:t>
            </a:r>
          </a:p>
          <a:p>
            <a:r>
              <a:rPr lang="en-AU" sz="1800" dirty="0" smtClean="0"/>
              <a:t>WHAT IS THE EVIDENCE?</a:t>
            </a:r>
          </a:p>
          <a:p>
            <a:r>
              <a:rPr lang="en-US" sz="1800" b="0" dirty="0" smtClean="0"/>
              <a:t>Aboriginal </a:t>
            </a:r>
            <a:r>
              <a:rPr lang="en-US" sz="1800" b="0" dirty="0"/>
              <a:t>courts </a:t>
            </a:r>
            <a:r>
              <a:rPr lang="en-US" sz="1800" b="0" dirty="0" smtClean="0"/>
              <a:t>now </a:t>
            </a:r>
            <a:r>
              <a:rPr lang="en-US" sz="1800" b="0" dirty="0"/>
              <a:t>make it more likely that those on bail will turn up for hearings and less likely to be ordered to serve custodial remands (</a:t>
            </a:r>
            <a:r>
              <a:rPr lang="en-AU" sz="1800" b="0" dirty="0"/>
              <a:t>Cultural and Indigenous Research Centre Australia, </a:t>
            </a:r>
            <a:r>
              <a:rPr lang="en-AU" sz="1800" b="0" dirty="0" smtClean="0"/>
              <a:t>2013). They instil confidence in those who appear before them that the system is dealing with underlying issues (Marchetti, 2014).</a:t>
            </a:r>
            <a:endParaRPr lang="en-AU" sz="1800" dirty="0" smtClean="0"/>
          </a:p>
          <a:p>
            <a:r>
              <a:rPr lang="en-AU" sz="1800" dirty="0" smtClean="0">
                <a:solidFill>
                  <a:srgbClr val="FF0000"/>
                </a:solidFill>
              </a:rPr>
              <a:t>WHAT SHOULD WE SPEND?</a:t>
            </a:r>
            <a:endParaRPr lang="en-AU" sz="1800" dirty="0">
              <a:solidFill>
                <a:srgbClr val="FF0000"/>
              </a:solidFill>
            </a:endParaRPr>
          </a:p>
          <a:p>
            <a:r>
              <a:rPr lang="en-AU" sz="1800" b="0" dirty="0">
                <a:solidFill>
                  <a:srgbClr val="FF0000"/>
                </a:solidFill>
              </a:rPr>
              <a:t>Three million dollars will be devoted to the facilitation of Aboriginal </a:t>
            </a:r>
            <a:r>
              <a:rPr lang="en-AU" sz="1800" b="0" dirty="0" smtClean="0">
                <a:solidFill>
                  <a:srgbClr val="FF0000"/>
                </a:solidFill>
              </a:rPr>
              <a:t>courts, along with breathing new life into Indigenous-run </a:t>
            </a:r>
            <a:r>
              <a:rPr lang="en-AU" sz="1800" b="0" dirty="0">
                <a:solidFill>
                  <a:srgbClr val="FF0000"/>
                </a:solidFill>
              </a:rPr>
              <a:t>justice centres</a:t>
            </a:r>
            <a:r>
              <a:rPr lang="en-AU" sz="1800" b="0" dirty="0" smtClean="0">
                <a:solidFill>
                  <a:srgbClr val="FF0000"/>
                </a:solidFill>
              </a:rPr>
              <a:t>, and </a:t>
            </a:r>
            <a:r>
              <a:rPr lang="en-AU" sz="1800" b="0" dirty="0">
                <a:solidFill>
                  <a:srgbClr val="FF0000"/>
                </a:solidFill>
              </a:rPr>
              <a:t>night </a:t>
            </a:r>
            <a:r>
              <a:rPr lang="en-AU" sz="1800" b="0" dirty="0" smtClean="0">
                <a:solidFill>
                  <a:srgbClr val="FF0000"/>
                </a:solidFill>
              </a:rPr>
              <a:t>patrols, </a:t>
            </a:r>
            <a:r>
              <a:rPr lang="en-AU" sz="1800" b="0" dirty="0">
                <a:solidFill>
                  <a:srgbClr val="FF0000"/>
                </a:solidFill>
              </a:rPr>
              <a:t>with </a:t>
            </a:r>
            <a:r>
              <a:rPr lang="en-AU" sz="1800" b="0" dirty="0" smtClean="0">
                <a:solidFill>
                  <a:srgbClr val="FF0000"/>
                </a:solidFill>
              </a:rPr>
              <a:t>a focus </a:t>
            </a:r>
            <a:r>
              <a:rPr lang="en-AU" sz="1800" b="0" dirty="0">
                <a:solidFill>
                  <a:srgbClr val="FF0000"/>
                </a:solidFill>
              </a:rPr>
              <a:t>upon the treatment of those affected by drugs and alcohol, and who suffer from mental illnesses.</a:t>
            </a:r>
          </a:p>
          <a:p>
            <a:endParaRPr lang="en-AU" b="0" dirty="0" smtClean="0"/>
          </a:p>
          <a:p>
            <a:pPr>
              <a:spcBef>
                <a:spcPts val="0"/>
              </a:spcBef>
            </a:pPr>
            <a:endParaRPr lang="en-AU" b="0" dirty="0"/>
          </a:p>
          <a:p>
            <a:endParaRPr lang="en-AU" b="0" dirty="0"/>
          </a:p>
          <a:p>
            <a:pPr>
              <a:lnSpc>
                <a:spcPct val="90000"/>
              </a:lnSpc>
              <a:defRPr/>
            </a:pPr>
            <a:endParaRPr lang="en-AU"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30536" y="170548"/>
            <a:ext cx="1813464" cy="2439109"/>
          </a:xfrm>
          <a:prstGeom prst="rect">
            <a:avLst/>
          </a:prstGeom>
        </p:spPr>
      </p:pic>
    </p:spTree>
    <p:extLst>
      <p:ext uri="{BB962C8B-B14F-4D97-AF65-F5344CB8AC3E}">
        <p14:creationId xmlns:p14="http://schemas.microsoft.com/office/powerpoint/2010/main" val="313028545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42043" y="150920"/>
            <a:ext cx="8735627" cy="925405"/>
          </a:xfrm>
        </p:spPr>
        <p:txBody>
          <a:bodyPr/>
          <a:lstStyle/>
          <a:p>
            <a:r>
              <a:rPr lang="en-AU" b="0" dirty="0" smtClean="0"/>
              <a:t>Protecting victims </a:t>
            </a:r>
            <a:r>
              <a:rPr lang="en-AU" b="0" dirty="0"/>
              <a:t>of domestic violence</a:t>
            </a:r>
          </a:p>
          <a:p>
            <a:endParaRPr lang="en-AU" sz="3600" dirty="0"/>
          </a:p>
        </p:txBody>
      </p:sp>
      <p:sp>
        <p:nvSpPr>
          <p:cNvPr id="3" name="Text Placeholder 2"/>
          <p:cNvSpPr>
            <a:spLocks noGrp="1"/>
          </p:cNvSpPr>
          <p:nvPr>
            <p:ph type="body" sz="quarter" idx="11"/>
          </p:nvPr>
        </p:nvSpPr>
        <p:spPr>
          <a:xfrm>
            <a:off x="142044" y="816747"/>
            <a:ext cx="6658252" cy="1505540"/>
          </a:xfrm>
        </p:spPr>
        <p:txBody>
          <a:bodyPr/>
          <a:lstStyle/>
          <a:p>
            <a:r>
              <a:rPr lang="en-US" sz="1600" dirty="0" smtClean="0"/>
              <a:t>WHAT IS THE </a:t>
            </a:r>
            <a:r>
              <a:rPr lang="en-AU" sz="1600" dirty="0"/>
              <a:t>DILEMMA</a:t>
            </a:r>
            <a:r>
              <a:rPr lang="en-US" sz="1600" dirty="0" smtClean="0"/>
              <a:t>?</a:t>
            </a:r>
          </a:p>
          <a:p>
            <a:r>
              <a:rPr lang="en-US" sz="1600" b="0" dirty="0"/>
              <a:t>I</a:t>
            </a:r>
            <a:r>
              <a:rPr lang="en-US" sz="1600" b="0" dirty="0" smtClean="0"/>
              <a:t>n the </a:t>
            </a:r>
            <a:r>
              <a:rPr lang="en-US" sz="1600" b="0" dirty="0"/>
              <a:t>financial year 2014-2015, 106,000 Australians sought help from </a:t>
            </a:r>
            <a:r>
              <a:rPr lang="en-US" sz="1600" b="0" dirty="0" smtClean="0"/>
              <a:t>specialist services </a:t>
            </a:r>
            <a:r>
              <a:rPr lang="en-US" sz="1600" b="0" dirty="0"/>
              <a:t>after being forced to leave home as a result of family violence. Almost half were single </a:t>
            </a:r>
            <a:r>
              <a:rPr lang="en-US" sz="1600" b="0" dirty="0" smtClean="0"/>
              <a:t>parents, </a:t>
            </a:r>
            <a:r>
              <a:rPr lang="en-US" sz="1600" b="0" dirty="0"/>
              <a:t>and more than three quarters were female (AIHW, </a:t>
            </a:r>
            <a:r>
              <a:rPr lang="en-US" sz="1600" b="0" dirty="0" smtClean="0"/>
              <a:t>2016). They need protection to enable them to lead fulfilled </a:t>
            </a:r>
            <a:r>
              <a:rPr lang="en-US" sz="1600" b="0" dirty="0" smtClean="0"/>
              <a:t>lives, and to nurture their vulnerable children.</a:t>
            </a:r>
            <a:endParaRPr lang="en-AU" sz="1600" b="0" dirty="0"/>
          </a:p>
          <a:p>
            <a:r>
              <a:rPr lang="en-US" sz="1600" dirty="0" smtClean="0"/>
              <a:t>WHAT IS THE EVIDENCE?</a:t>
            </a:r>
          </a:p>
          <a:p>
            <a:r>
              <a:rPr lang="en-US" sz="1600" b="0" dirty="0" smtClean="0"/>
              <a:t>There are a number of successful services that assist </a:t>
            </a:r>
            <a:r>
              <a:rPr lang="en-US" sz="1600" b="0" dirty="0"/>
              <a:t>women who wish to leave violent relationships to put in place protection orders, to arrange </a:t>
            </a:r>
            <a:r>
              <a:rPr lang="en-US" sz="1600" b="0" dirty="0" smtClean="0"/>
              <a:t>accommodation</a:t>
            </a:r>
            <a:r>
              <a:rPr lang="en-US" sz="1600" b="0" dirty="0"/>
              <a:t>, </a:t>
            </a:r>
            <a:r>
              <a:rPr lang="en-US" sz="1600" b="0" dirty="0" smtClean="0"/>
              <a:t>counselling</a:t>
            </a:r>
            <a:r>
              <a:rPr lang="en-US" sz="1600" b="0" dirty="0"/>
              <a:t>, and </a:t>
            </a:r>
            <a:r>
              <a:rPr lang="en-US" sz="1600" b="0" dirty="0" smtClean="0"/>
              <a:t>legal </a:t>
            </a:r>
            <a:r>
              <a:rPr lang="en-US" sz="1600" b="0" dirty="0"/>
              <a:t>advice. </a:t>
            </a:r>
            <a:r>
              <a:rPr lang="en-US" sz="1600" b="0" dirty="0" smtClean="0"/>
              <a:t>All need guaranteed foundational </a:t>
            </a:r>
            <a:r>
              <a:rPr lang="en-US" sz="1600" b="0" dirty="0" smtClean="0"/>
              <a:t>funding, </a:t>
            </a:r>
            <a:r>
              <a:rPr lang="en-US" sz="1600" b="0" i="1" dirty="0" smtClean="0"/>
              <a:t>and</a:t>
            </a:r>
            <a:r>
              <a:rPr lang="en-US" sz="1600" b="0" dirty="0" smtClean="0"/>
              <a:t> </a:t>
            </a:r>
            <a:r>
              <a:rPr lang="en-US" sz="1600" b="0" dirty="0" smtClean="0"/>
              <a:t>there needs to be better </a:t>
            </a:r>
            <a:r>
              <a:rPr lang="en-US" sz="1600" b="0" dirty="0" smtClean="0"/>
              <a:t>police training </a:t>
            </a:r>
            <a:r>
              <a:rPr lang="en-US" sz="1600" b="0" dirty="0" smtClean="0"/>
              <a:t>regarding this (</a:t>
            </a:r>
            <a:r>
              <a:rPr lang="en-US" sz="1600" b="0" dirty="0" err="1" smtClean="0"/>
              <a:t>Segrave</a:t>
            </a:r>
            <a:r>
              <a:rPr lang="en-US" sz="1600" b="0" dirty="0"/>
              <a:t>, Wilson and Fitz-Gibbon, 2017). </a:t>
            </a:r>
            <a:endParaRPr lang="en-US" sz="1600" b="0" dirty="0" smtClean="0"/>
          </a:p>
          <a:p>
            <a:r>
              <a:rPr lang="en-US" sz="1600" dirty="0" smtClean="0">
                <a:solidFill>
                  <a:srgbClr val="FF0000"/>
                </a:solidFill>
              </a:rPr>
              <a:t>WHAT SHOULD WE SPEND?</a:t>
            </a:r>
          </a:p>
          <a:p>
            <a:r>
              <a:rPr lang="en-US" sz="1600" b="0" dirty="0">
                <a:solidFill>
                  <a:srgbClr val="FF0000"/>
                </a:solidFill>
              </a:rPr>
              <a:t>Five million dollars shall be allocated to </a:t>
            </a:r>
            <a:r>
              <a:rPr lang="en-US" sz="1600" b="0" dirty="0" smtClean="0">
                <a:solidFill>
                  <a:srgbClr val="FF0000"/>
                </a:solidFill>
              </a:rPr>
              <a:t>shelter </a:t>
            </a:r>
            <a:r>
              <a:rPr lang="en-US" sz="1600" b="0" dirty="0" smtClean="0">
                <a:solidFill>
                  <a:srgbClr val="FF0000"/>
                </a:solidFill>
              </a:rPr>
              <a:t>services, </a:t>
            </a:r>
            <a:r>
              <a:rPr lang="en-US" sz="1600" dirty="0">
                <a:solidFill>
                  <a:srgbClr val="FF0000"/>
                </a:solidFill>
              </a:rPr>
              <a:t>plus</a:t>
            </a:r>
            <a:r>
              <a:rPr lang="en-US" sz="1600" b="0" dirty="0">
                <a:solidFill>
                  <a:srgbClr val="FF0000"/>
                </a:solidFill>
              </a:rPr>
              <a:t> five million for </a:t>
            </a:r>
            <a:r>
              <a:rPr lang="en-US" sz="1600" b="0" dirty="0" smtClean="0">
                <a:solidFill>
                  <a:srgbClr val="FF0000"/>
                </a:solidFill>
              </a:rPr>
              <a:t>police-run family </a:t>
            </a:r>
            <a:r>
              <a:rPr lang="en-US" sz="1600" b="0" dirty="0">
                <a:solidFill>
                  <a:srgbClr val="FF0000"/>
                </a:solidFill>
              </a:rPr>
              <a:t>violence units, with dedicated officers in every police station in Australia where an assessment has been made that such support is </a:t>
            </a:r>
            <a:r>
              <a:rPr lang="en-US" sz="1600" b="0" dirty="0" smtClean="0">
                <a:solidFill>
                  <a:srgbClr val="FF0000"/>
                </a:solidFill>
              </a:rPr>
              <a:t>necessary, </a:t>
            </a:r>
            <a:r>
              <a:rPr lang="en-US" sz="1600" dirty="0" smtClean="0">
                <a:solidFill>
                  <a:srgbClr val="FF0000"/>
                </a:solidFill>
              </a:rPr>
              <a:t>plus</a:t>
            </a:r>
            <a:r>
              <a:rPr lang="en-US" sz="1600" b="0" dirty="0" smtClean="0">
                <a:solidFill>
                  <a:srgbClr val="FF0000"/>
                </a:solidFill>
              </a:rPr>
              <a:t> </a:t>
            </a:r>
            <a:r>
              <a:rPr lang="en-US" sz="1600" b="0" dirty="0">
                <a:solidFill>
                  <a:srgbClr val="FF0000"/>
                </a:solidFill>
              </a:rPr>
              <a:t>five million dollars </a:t>
            </a:r>
            <a:r>
              <a:rPr lang="en-US" sz="1600" b="0" dirty="0" smtClean="0">
                <a:solidFill>
                  <a:srgbClr val="FF0000"/>
                </a:solidFill>
              </a:rPr>
              <a:t>for specific police training modules in order to ‘join the dots.’</a:t>
            </a:r>
            <a:endParaRPr lang="en-AU" b="0" dirty="0">
              <a:solidFill>
                <a:srgbClr val="FF0000"/>
              </a:solidFill>
            </a:endParaRPr>
          </a:p>
          <a:p>
            <a:endParaRPr lang="en-AU" b="0" dirty="0"/>
          </a:p>
          <a:p>
            <a:pPr>
              <a:lnSpc>
                <a:spcPct val="90000"/>
              </a:lnSpc>
              <a:defRPr/>
            </a:pPr>
            <a:endParaRPr lang="en-AU"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71132" y="1255774"/>
            <a:ext cx="2095500" cy="2428875"/>
          </a:xfrm>
          <a:prstGeom prst="rect">
            <a:avLst/>
          </a:prstGeom>
        </p:spPr>
      </p:pic>
    </p:spTree>
    <p:extLst>
      <p:ext uri="{BB962C8B-B14F-4D97-AF65-F5344CB8AC3E}">
        <p14:creationId xmlns:p14="http://schemas.microsoft.com/office/powerpoint/2010/main" val="265705497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79393" y="150920"/>
            <a:ext cx="7865617" cy="925405"/>
          </a:xfrm>
        </p:spPr>
        <p:txBody>
          <a:bodyPr/>
          <a:lstStyle/>
          <a:p>
            <a:r>
              <a:rPr lang="en-AU" b="0" dirty="0"/>
              <a:t>P</a:t>
            </a:r>
            <a:r>
              <a:rPr lang="en-AU" b="0" dirty="0" smtClean="0"/>
              <a:t>rotective factors in </a:t>
            </a:r>
            <a:r>
              <a:rPr lang="en-AU" b="0" dirty="0"/>
              <a:t>young people’s lives</a:t>
            </a:r>
          </a:p>
          <a:p>
            <a:endParaRPr lang="en-AU" sz="3600" dirty="0"/>
          </a:p>
        </p:txBody>
      </p:sp>
      <p:sp>
        <p:nvSpPr>
          <p:cNvPr id="3" name="Text Placeholder 2"/>
          <p:cNvSpPr>
            <a:spLocks noGrp="1"/>
          </p:cNvSpPr>
          <p:nvPr>
            <p:ph type="body" sz="quarter" idx="11"/>
          </p:nvPr>
        </p:nvSpPr>
        <p:spPr>
          <a:xfrm>
            <a:off x="142044" y="1145219"/>
            <a:ext cx="6971078" cy="1177068"/>
          </a:xfrm>
        </p:spPr>
        <p:txBody>
          <a:bodyPr/>
          <a:lstStyle/>
          <a:p>
            <a:r>
              <a:rPr lang="en-AU" sz="1600" dirty="0" smtClean="0"/>
              <a:t>WHAT IS THE </a:t>
            </a:r>
            <a:r>
              <a:rPr lang="en-AU" sz="1600" dirty="0"/>
              <a:t>DILEMMA?</a:t>
            </a:r>
            <a:endParaRPr lang="en-AU" sz="1600" dirty="0" smtClean="0"/>
          </a:p>
          <a:p>
            <a:r>
              <a:rPr lang="en-AU" sz="1600" b="0" dirty="0" smtClean="0"/>
              <a:t>Juvenile crime occurs when young people feel disengaged from the social </a:t>
            </a:r>
            <a:r>
              <a:rPr lang="en-AU" sz="1600" b="0" dirty="0" smtClean="0"/>
              <a:t>processes, and shut out of educational and employment offerings. </a:t>
            </a:r>
            <a:endParaRPr lang="en-AU" sz="1600" b="0" dirty="0" smtClean="0"/>
          </a:p>
          <a:p>
            <a:r>
              <a:rPr lang="en-AU" sz="1600" dirty="0" smtClean="0"/>
              <a:t>WHAT IS THE EVIDENCE?</a:t>
            </a:r>
          </a:p>
          <a:p>
            <a:r>
              <a:rPr lang="en-AU" sz="1600" b="0" dirty="0"/>
              <a:t>L</a:t>
            </a:r>
            <a:r>
              <a:rPr lang="en-AU" sz="1600" b="0" dirty="0" smtClean="0"/>
              <a:t>ife-course </a:t>
            </a:r>
            <a:r>
              <a:rPr lang="en-AU" sz="1600" b="0" dirty="0"/>
              <a:t>studies help </a:t>
            </a:r>
            <a:r>
              <a:rPr lang="en-AU" sz="1600" b="0" dirty="0" smtClean="0"/>
              <a:t>us understand that interceding </a:t>
            </a:r>
            <a:r>
              <a:rPr lang="en-AU" sz="1600" b="0" dirty="0"/>
              <a:t>with protective </a:t>
            </a:r>
            <a:r>
              <a:rPr lang="en-AU" sz="1600" b="0" dirty="0" smtClean="0"/>
              <a:t>factors </a:t>
            </a:r>
            <a:r>
              <a:rPr lang="en-AU" sz="1600" b="0" dirty="0"/>
              <a:t>at crucial developmental transition points in a child’s life can have the effect of reducing law-breaking (Homel, 1999). T</a:t>
            </a:r>
            <a:r>
              <a:rPr lang="en-AU" sz="1600" b="0" dirty="0" smtClean="0"/>
              <a:t>he </a:t>
            </a:r>
            <a:r>
              <a:rPr lang="en-AU" sz="1600" b="0" dirty="0"/>
              <a:t>reinforcement of these effects is dependent upon a community’s capacity to agree on goals for a child’s well-being and its ability to mobilise efforts to meet them (Homel, </a:t>
            </a:r>
            <a:r>
              <a:rPr lang="en-US" sz="1600" b="0" dirty="0"/>
              <a:t>Freiberg &amp; Branch</a:t>
            </a:r>
            <a:r>
              <a:rPr lang="en-AU" sz="1600" b="0" dirty="0"/>
              <a:t>, 2015; Homel &amp; McGee, </a:t>
            </a:r>
            <a:r>
              <a:rPr lang="en-AU" sz="1600" b="0" dirty="0" smtClean="0"/>
              <a:t>2012; McGee &amp; Mazerolle, 2015</a:t>
            </a:r>
            <a:r>
              <a:rPr lang="en-AU" sz="1600" b="0" dirty="0" smtClean="0"/>
              <a:t>).</a:t>
            </a:r>
            <a:endParaRPr lang="en-AU" sz="1600" b="0" dirty="0"/>
          </a:p>
          <a:p>
            <a:r>
              <a:rPr lang="en-AU" sz="1600" dirty="0" smtClean="0">
                <a:solidFill>
                  <a:srgbClr val="FF0000"/>
                </a:solidFill>
              </a:rPr>
              <a:t>WHAT SHOULD WE SPEND?</a:t>
            </a:r>
          </a:p>
          <a:p>
            <a:r>
              <a:rPr lang="en-AU" sz="1600" b="0" dirty="0" smtClean="0">
                <a:solidFill>
                  <a:srgbClr val="FF0000"/>
                </a:solidFill>
              </a:rPr>
              <a:t>Ten </a:t>
            </a:r>
            <a:r>
              <a:rPr lang="en-AU" sz="1600" b="0" dirty="0">
                <a:solidFill>
                  <a:srgbClr val="FF0000"/>
                </a:solidFill>
              </a:rPr>
              <a:t>million dollars should be set aside for the purpose of funding community-based </a:t>
            </a:r>
            <a:r>
              <a:rPr lang="en-AU" sz="1600" b="0" dirty="0" smtClean="0">
                <a:solidFill>
                  <a:srgbClr val="FF0000"/>
                </a:solidFill>
              </a:rPr>
              <a:t>strategies that </a:t>
            </a:r>
            <a:r>
              <a:rPr lang="en-AU" sz="1600" b="0" dirty="0">
                <a:solidFill>
                  <a:srgbClr val="FF0000"/>
                </a:solidFill>
              </a:rPr>
              <a:t>implement programs that enhance the social and mental health of Australian children.</a:t>
            </a:r>
          </a:p>
          <a:p>
            <a:endParaRPr lang="en-AU" b="0" dirty="0"/>
          </a:p>
          <a:p>
            <a:pPr>
              <a:lnSpc>
                <a:spcPct val="90000"/>
              </a:lnSpc>
              <a:defRPr/>
            </a:pPr>
            <a:endParaRPr lang="en-AU"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4692"/>
          <a:stretch/>
        </p:blipFill>
        <p:spPr>
          <a:xfrm>
            <a:off x="7113121" y="1486672"/>
            <a:ext cx="1891302" cy="1671229"/>
          </a:xfrm>
          <a:prstGeom prst="rect">
            <a:avLst/>
          </a:prstGeom>
        </p:spPr>
      </p:pic>
    </p:spTree>
    <p:extLst>
      <p:ext uri="{BB962C8B-B14F-4D97-AF65-F5344CB8AC3E}">
        <p14:creationId xmlns:p14="http://schemas.microsoft.com/office/powerpoint/2010/main" val="193770859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42043" y="150920"/>
            <a:ext cx="8735627" cy="925405"/>
          </a:xfrm>
        </p:spPr>
        <p:txBody>
          <a:bodyPr/>
          <a:lstStyle/>
          <a:p>
            <a:r>
              <a:rPr lang="en-AU" b="0" dirty="0" smtClean="0"/>
              <a:t>Preventing </a:t>
            </a:r>
            <a:r>
              <a:rPr lang="en-AU" b="0" dirty="0"/>
              <a:t>child neglect and abuse</a:t>
            </a:r>
          </a:p>
          <a:p>
            <a:endParaRPr lang="en-AU" sz="3600" dirty="0"/>
          </a:p>
        </p:txBody>
      </p:sp>
      <p:sp>
        <p:nvSpPr>
          <p:cNvPr id="3" name="Text Placeholder 2"/>
          <p:cNvSpPr>
            <a:spLocks noGrp="1"/>
          </p:cNvSpPr>
          <p:nvPr>
            <p:ph type="body" sz="quarter" idx="11"/>
          </p:nvPr>
        </p:nvSpPr>
        <p:spPr>
          <a:xfrm>
            <a:off x="142044" y="790113"/>
            <a:ext cx="6971078" cy="1532174"/>
          </a:xfrm>
        </p:spPr>
        <p:txBody>
          <a:bodyPr/>
          <a:lstStyle/>
          <a:p>
            <a:r>
              <a:rPr lang="en-US" sz="1800" dirty="0" smtClean="0"/>
              <a:t>WHAT IS THE </a:t>
            </a:r>
            <a:r>
              <a:rPr lang="en-AU" sz="1800" dirty="0"/>
              <a:t>DILEMMA</a:t>
            </a:r>
            <a:r>
              <a:rPr lang="en-US" sz="1800" dirty="0" smtClean="0"/>
              <a:t>?</a:t>
            </a:r>
          </a:p>
          <a:p>
            <a:r>
              <a:rPr lang="en-US" sz="1800" b="0" dirty="0" smtClean="0"/>
              <a:t>We have an instinctive feeling that there are links </a:t>
            </a:r>
            <a:r>
              <a:rPr lang="en-US" sz="1800" b="0" dirty="0"/>
              <a:t>between social disadvantage and </a:t>
            </a:r>
            <a:r>
              <a:rPr lang="en-US" sz="1800" b="0" dirty="0" smtClean="0"/>
              <a:t>crime.</a:t>
            </a:r>
            <a:endParaRPr lang="en-US" sz="1800" b="0" dirty="0" smtClean="0"/>
          </a:p>
          <a:p>
            <a:r>
              <a:rPr lang="en-US" sz="1800" dirty="0" smtClean="0"/>
              <a:t>WHAT IS THE EVIDENCE? </a:t>
            </a:r>
          </a:p>
          <a:p>
            <a:r>
              <a:rPr lang="en-US" sz="1800" b="0" dirty="0" smtClean="0"/>
              <a:t>The literature details </a:t>
            </a:r>
            <a:r>
              <a:rPr lang="en-US" sz="1800" b="0" dirty="0"/>
              <a:t>the criminality wrought by inequality and economic impediment </a:t>
            </a:r>
            <a:r>
              <a:rPr lang="en-US" sz="1800" b="0" dirty="0" smtClean="0"/>
              <a:t>(Weatherburn &amp; Lind, 1997; Wilkinson </a:t>
            </a:r>
            <a:r>
              <a:rPr lang="en-US" sz="1800" b="0" dirty="0"/>
              <a:t>&amp; Pickett, </a:t>
            </a:r>
            <a:r>
              <a:rPr lang="en-US" sz="1800" b="0" dirty="0" smtClean="0"/>
              <a:t>2009); </a:t>
            </a:r>
            <a:r>
              <a:rPr lang="en-AU" sz="1800" b="0" dirty="0" smtClean="0"/>
              <a:t>that </a:t>
            </a:r>
            <a:r>
              <a:rPr lang="en-AU" sz="1800" b="0" dirty="0"/>
              <a:t>variations in income</a:t>
            </a:r>
            <a:r>
              <a:rPr lang="en-US" sz="1800" b="0" dirty="0"/>
              <a:t> levels have a greater effect on crime rates than shifts in the intensity of policing or deterrent sentences (Wan, Moffatt, Jones &amp; Weatherburn, </a:t>
            </a:r>
            <a:r>
              <a:rPr lang="en-US" sz="1800" b="0" dirty="0" smtClean="0"/>
              <a:t>2012); that abuse and neglect of children will link to their later criminality </a:t>
            </a:r>
            <a:r>
              <a:rPr lang="en-US" sz="1800" b="0" dirty="0"/>
              <a:t>(Currie, </a:t>
            </a:r>
            <a:r>
              <a:rPr lang="en-US" sz="1800" b="0" dirty="0" smtClean="0"/>
              <a:t>2008; Olds, 2008). </a:t>
            </a:r>
            <a:endParaRPr lang="en-US" sz="1800" b="0" dirty="0" smtClean="0"/>
          </a:p>
          <a:p>
            <a:r>
              <a:rPr lang="en-US" sz="1800" dirty="0" smtClean="0">
                <a:solidFill>
                  <a:srgbClr val="FF0000"/>
                </a:solidFill>
              </a:rPr>
              <a:t>WHAT SHOULD WE SPEND?</a:t>
            </a:r>
          </a:p>
          <a:p>
            <a:r>
              <a:rPr lang="en-US" sz="1800" b="0" dirty="0">
                <a:solidFill>
                  <a:srgbClr val="FF0000"/>
                </a:solidFill>
              </a:rPr>
              <a:t>Eighteen million dollars </a:t>
            </a:r>
            <a:r>
              <a:rPr lang="en-US" sz="1800" b="0" dirty="0" smtClean="0">
                <a:solidFill>
                  <a:srgbClr val="FF0000"/>
                </a:solidFill>
              </a:rPr>
              <a:t>on </a:t>
            </a:r>
            <a:r>
              <a:rPr lang="en-US" sz="1800" b="0" dirty="0">
                <a:solidFill>
                  <a:srgbClr val="FF0000"/>
                </a:solidFill>
              </a:rPr>
              <a:t>programs and practices that have been shown to be effective in reducing the levels of child abuse and neglect in Australia.</a:t>
            </a:r>
            <a:endParaRPr lang="en-AU" sz="1800" b="0" dirty="0">
              <a:solidFill>
                <a:srgbClr val="FF0000"/>
              </a:solidFill>
            </a:endParaRPr>
          </a:p>
          <a:p>
            <a:endParaRPr lang="en-AU" sz="2400" b="0" dirty="0"/>
          </a:p>
          <a:p>
            <a:pPr>
              <a:lnSpc>
                <a:spcPct val="90000"/>
              </a:lnSpc>
              <a:defRPr/>
            </a:pPr>
            <a:endParaRPr lang="en-AU" dirty="0"/>
          </a:p>
        </p:txBody>
      </p:sp>
      <p:pic>
        <p:nvPicPr>
          <p:cNvPr id="6" name="Picture 5" descr="Donald Weatherburn"/>
          <p:cNvPicPr/>
          <p:nvPr/>
        </p:nvPicPr>
        <p:blipFill>
          <a:blip r:embed="rId2">
            <a:extLst>
              <a:ext uri="{28A0092B-C50C-407E-A947-70E740481C1C}">
                <a14:useLocalDpi xmlns:a14="http://schemas.microsoft.com/office/drawing/2010/main" val="0"/>
              </a:ext>
            </a:extLst>
          </a:blip>
          <a:srcRect/>
          <a:stretch>
            <a:fillRect/>
          </a:stretch>
        </p:blipFill>
        <p:spPr bwMode="auto">
          <a:xfrm>
            <a:off x="7113122" y="3144249"/>
            <a:ext cx="1824492" cy="2208893"/>
          </a:xfrm>
          <a:prstGeom prst="rect">
            <a:avLst/>
          </a:prstGeom>
          <a:noFill/>
          <a:ln>
            <a:noFill/>
          </a:ln>
        </p:spPr>
      </p:pic>
    </p:spTree>
    <p:extLst>
      <p:ext uri="{BB962C8B-B14F-4D97-AF65-F5344CB8AC3E}">
        <p14:creationId xmlns:p14="http://schemas.microsoft.com/office/powerpoint/2010/main" val="284019941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AU" sz="2400" dirty="0" smtClean="0">
                <a:solidFill>
                  <a:srgbClr val="FF0000"/>
                </a:solidFill>
              </a:rPr>
              <a:t>BUT FIRST SOME BACKGROUND …</a:t>
            </a:r>
            <a:endParaRPr lang="en-AU" sz="2400" dirty="0" smtClean="0"/>
          </a:p>
          <a:p>
            <a:r>
              <a:rPr lang="en-AU" sz="2400" dirty="0" smtClean="0"/>
              <a:t>CRIMINAL JUSTICE KNOWLEDGE IS GROWING</a:t>
            </a:r>
            <a:endParaRPr lang="en-AU" sz="2400" dirty="0" smtClean="0"/>
          </a:p>
          <a:p>
            <a:endParaRPr lang="en-AU" sz="2800" dirty="0"/>
          </a:p>
        </p:txBody>
      </p:sp>
      <p:sp>
        <p:nvSpPr>
          <p:cNvPr id="3" name="Text Placeholder 2"/>
          <p:cNvSpPr>
            <a:spLocks noGrp="1"/>
          </p:cNvSpPr>
          <p:nvPr>
            <p:ph type="body" sz="quarter" idx="11"/>
          </p:nvPr>
        </p:nvSpPr>
        <p:spPr>
          <a:xfrm>
            <a:off x="414337" y="949911"/>
            <a:ext cx="8258175" cy="612559"/>
          </a:xfrm>
        </p:spPr>
        <p:txBody>
          <a:bodyPr/>
          <a:lstStyle/>
          <a:p>
            <a:pPr marL="457200" indent="-457200">
              <a:buFont typeface="Arial" panose="020B0604020202020204" pitchFamily="34" charset="0"/>
              <a:buChar char="•"/>
            </a:pPr>
            <a:endParaRPr lang="en-US" sz="3200" b="0" dirty="0" smtClean="0"/>
          </a:p>
          <a:p>
            <a:pPr marL="457200" indent="-457200">
              <a:buFont typeface="Arial" panose="020B0604020202020204" pitchFamily="34" charset="0"/>
              <a:buChar char="•"/>
            </a:pPr>
            <a:r>
              <a:rPr lang="en-US" sz="3200" b="0" dirty="0" smtClean="0"/>
              <a:t>Huge increase in academic interest</a:t>
            </a:r>
          </a:p>
          <a:p>
            <a:pPr marL="457200" indent="-457200">
              <a:buFont typeface="Arial" panose="020B0604020202020204" pitchFamily="34" charset="0"/>
              <a:buChar char="•"/>
            </a:pPr>
            <a:r>
              <a:rPr lang="en-US" sz="3200" b="0" dirty="0" smtClean="0"/>
              <a:t>Continued funding (ARC/CRC/NHMRC) of university </a:t>
            </a:r>
            <a:r>
              <a:rPr lang="en-US" sz="3200" b="0" dirty="0" err="1" smtClean="0"/>
              <a:t>centres</a:t>
            </a:r>
            <a:r>
              <a:rPr lang="en-US" sz="3200" b="0" dirty="0" smtClean="0"/>
              <a:t>, and government and private research institutes (world-wide)</a:t>
            </a:r>
          </a:p>
          <a:p>
            <a:pPr marL="457200" indent="-457200">
              <a:buFont typeface="Arial" panose="020B0604020202020204" pitchFamily="34" charset="0"/>
              <a:buChar char="•"/>
            </a:pPr>
            <a:r>
              <a:rPr lang="en-US" sz="3200" b="0" dirty="0" smtClean="0"/>
              <a:t>Rapidly expanding body of literature</a:t>
            </a:r>
          </a:p>
          <a:p>
            <a:pPr marL="457200" indent="-457200">
              <a:buFont typeface="Arial" panose="020B0604020202020204" pitchFamily="34" charset="0"/>
              <a:buChar char="•"/>
            </a:pPr>
            <a:r>
              <a:rPr lang="en-US" sz="3200" b="0" dirty="0"/>
              <a:t>Terrific </a:t>
            </a:r>
            <a:r>
              <a:rPr lang="en-US" sz="3200" b="0" dirty="0" smtClean="0"/>
              <a:t>national </a:t>
            </a:r>
            <a:r>
              <a:rPr lang="en-US" sz="3200" b="0" dirty="0" smtClean="0"/>
              <a:t>data (</a:t>
            </a:r>
            <a:r>
              <a:rPr lang="en-US" sz="3200" b="0" dirty="0"/>
              <a:t>ABS/AIC/</a:t>
            </a:r>
            <a:r>
              <a:rPr lang="en-US" sz="3200" b="0" dirty="0" err="1"/>
              <a:t>ProdCom</a:t>
            </a:r>
            <a:r>
              <a:rPr lang="en-US" sz="3200" b="0" dirty="0" smtClean="0"/>
              <a:t>)</a:t>
            </a:r>
          </a:p>
          <a:p>
            <a:pPr marL="457200" indent="-457200">
              <a:buFont typeface="Arial" panose="020B0604020202020204" pitchFamily="34" charset="0"/>
              <a:buChar char="•"/>
            </a:pPr>
            <a:r>
              <a:rPr lang="en-US" sz="3200" b="0" dirty="0" smtClean="0"/>
              <a:t>Lots of ‘tool-kits’ for policy-makers …</a:t>
            </a:r>
            <a:endParaRPr lang="en-US" sz="3200" b="0" dirty="0"/>
          </a:p>
          <a:p>
            <a:pPr marL="457200" indent="-457200">
              <a:buFont typeface="Arial" panose="020B0604020202020204" pitchFamily="34" charset="0"/>
              <a:buChar char="•"/>
            </a:pPr>
            <a:endParaRPr lang="en-US" sz="2400" b="0" dirty="0"/>
          </a:p>
          <a:p>
            <a:pPr marL="457200" indent="-457200">
              <a:buFont typeface="Arial" panose="020B0604020202020204" pitchFamily="34" charset="0"/>
              <a:buChar char="•"/>
            </a:pPr>
            <a:endParaRPr lang="en-US" sz="2400" b="0" dirty="0" smtClean="0"/>
          </a:p>
          <a:p>
            <a:endParaRPr lang="en-US" sz="2400" dirty="0" smtClean="0"/>
          </a:p>
        </p:txBody>
      </p:sp>
    </p:spTree>
    <p:extLst>
      <p:ext uri="{BB962C8B-B14F-4D97-AF65-F5344CB8AC3E}">
        <p14:creationId xmlns:p14="http://schemas.microsoft.com/office/powerpoint/2010/main" val="1869321257"/>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AU" sz="2800" b="0" dirty="0"/>
              <a:t>Preventing child neglect and abuse</a:t>
            </a:r>
          </a:p>
          <a:p>
            <a:endParaRPr lang="en-AU" sz="3600" dirty="0"/>
          </a:p>
        </p:txBody>
      </p:sp>
      <p:sp>
        <p:nvSpPr>
          <p:cNvPr id="3" name="Text Placeholder 2"/>
          <p:cNvSpPr>
            <a:spLocks noGrp="1"/>
          </p:cNvSpPr>
          <p:nvPr>
            <p:ph type="body" sz="quarter" idx="11"/>
          </p:nvPr>
        </p:nvSpPr>
        <p:spPr>
          <a:xfrm>
            <a:off x="414338" y="949911"/>
            <a:ext cx="6643410" cy="1372375"/>
          </a:xfrm>
        </p:spPr>
        <p:txBody>
          <a:bodyPr/>
          <a:lstStyle/>
          <a:p>
            <a:r>
              <a:rPr lang="en-AU" sz="1800" dirty="0" smtClean="0"/>
              <a:t>WHAT IS THE </a:t>
            </a:r>
            <a:r>
              <a:rPr lang="en-AU" sz="1800" dirty="0"/>
              <a:t>DILEMMA?</a:t>
            </a:r>
            <a:endParaRPr lang="en-AU" sz="1800" dirty="0" smtClean="0"/>
          </a:p>
          <a:p>
            <a:r>
              <a:rPr lang="en-AU" sz="1800" b="0" dirty="0" smtClean="0"/>
              <a:t>How can we act to limit access to factors that precipitate abuse and neglect? </a:t>
            </a:r>
          </a:p>
          <a:p>
            <a:r>
              <a:rPr lang="en-AU" sz="1800" dirty="0" smtClean="0"/>
              <a:t>WHAT IS THE EVIDENCE?</a:t>
            </a:r>
          </a:p>
          <a:p>
            <a:r>
              <a:rPr lang="en-AU" sz="1800" b="0" dirty="0" smtClean="0"/>
              <a:t>Abuse</a:t>
            </a:r>
            <a:r>
              <a:rPr lang="en-AU" sz="1800" b="0" dirty="0"/>
              <a:t>, neglect and family violence are significantly associated with the alcohol and drug dependence of children’s caregivers (Payne &amp; Gaffney, </a:t>
            </a:r>
            <a:r>
              <a:rPr lang="en-AU" sz="1800" b="0" dirty="0" smtClean="0"/>
              <a:t>2012) and its availability </a:t>
            </a:r>
            <a:r>
              <a:rPr lang="en-AU" sz="1800" b="0" dirty="0"/>
              <a:t>(Livingston, 2011; Donnelly, </a:t>
            </a:r>
            <a:r>
              <a:rPr lang="en-US" sz="1800" b="0" dirty="0"/>
              <a:t>Menendez &amp; Mahoney</a:t>
            </a:r>
            <a:r>
              <a:rPr lang="en-AU" sz="1800" b="0" dirty="0"/>
              <a:t>, 2015). </a:t>
            </a:r>
            <a:endParaRPr lang="en-AU" sz="1800" b="0" dirty="0" smtClean="0"/>
          </a:p>
          <a:p>
            <a:r>
              <a:rPr lang="en-AU" sz="1800" dirty="0" smtClean="0">
                <a:solidFill>
                  <a:srgbClr val="FF0000"/>
                </a:solidFill>
              </a:rPr>
              <a:t>WHAT SHOULD WE SPEND?</a:t>
            </a:r>
          </a:p>
          <a:p>
            <a:r>
              <a:rPr lang="en-AU" sz="1800" b="0" dirty="0" smtClean="0">
                <a:solidFill>
                  <a:srgbClr val="FF0000"/>
                </a:solidFill>
              </a:rPr>
              <a:t>Two </a:t>
            </a:r>
            <a:r>
              <a:rPr lang="en-AU" sz="1800" b="0" dirty="0">
                <a:solidFill>
                  <a:srgbClr val="FF0000"/>
                </a:solidFill>
              </a:rPr>
              <a:t>million dollars </a:t>
            </a:r>
            <a:r>
              <a:rPr lang="en-AU" sz="1800" b="0" dirty="0" smtClean="0">
                <a:solidFill>
                  <a:srgbClr val="FF0000"/>
                </a:solidFill>
              </a:rPr>
              <a:t>for </a:t>
            </a:r>
            <a:r>
              <a:rPr lang="en-AU" sz="1800" b="0" dirty="0">
                <a:solidFill>
                  <a:srgbClr val="FF0000"/>
                </a:solidFill>
              </a:rPr>
              <a:t>the implementation of further pilot programs to test the policy implications of </a:t>
            </a:r>
            <a:r>
              <a:rPr lang="en-AU" sz="1800" b="0" dirty="0" smtClean="0">
                <a:solidFill>
                  <a:srgbClr val="FF0000"/>
                </a:solidFill>
              </a:rPr>
              <a:t>programs </a:t>
            </a:r>
            <a:r>
              <a:rPr lang="en-AU" sz="1800" b="0" dirty="0">
                <a:solidFill>
                  <a:srgbClr val="FF0000"/>
                </a:solidFill>
              </a:rPr>
              <a:t>designed to limit the availability of cheap packaged wine and the placing of restrictions on the number of alcohol licences permitted in selected </a:t>
            </a:r>
            <a:r>
              <a:rPr lang="en-AU" sz="1800" b="0" dirty="0" smtClean="0">
                <a:solidFill>
                  <a:srgbClr val="FF0000"/>
                </a:solidFill>
              </a:rPr>
              <a:t>neighbourhoods.</a:t>
            </a:r>
            <a:endParaRPr lang="en-AU" sz="1800" b="0" dirty="0">
              <a:solidFill>
                <a:srgbClr val="FF0000"/>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67890" y="3426116"/>
            <a:ext cx="1943100" cy="1943100"/>
          </a:xfrm>
          <a:prstGeom prst="rect">
            <a:avLst/>
          </a:prstGeom>
        </p:spPr>
      </p:pic>
    </p:spTree>
    <p:extLst>
      <p:ext uri="{BB962C8B-B14F-4D97-AF65-F5344CB8AC3E}">
        <p14:creationId xmlns:p14="http://schemas.microsoft.com/office/powerpoint/2010/main" val="392440766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14338" y="302211"/>
            <a:ext cx="8258175" cy="647700"/>
          </a:xfrm>
        </p:spPr>
        <p:txBody>
          <a:bodyPr/>
          <a:lstStyle/>
          <a:p>
            <a:r>
              <a:rPr lang="en-AU" b="0" dirty="0"/>
              <a:t>Public education</a:t>
            </a:r>
          </a:p>
          <a:p>
            <a:endParaRPr lang="en-AU" sz="3600" dirty="0"/>
          </a:p>
        </p:txBody>
      </p:sp>
      <p:sp>
        <p:nvSpPr>
          <p:cNvPr id="3" name="Text Placeholder 2"/>
          <p:cNvSpPr>
            <a:spLocks noGrp="1"/>
          </p:cNvSpPr>
          <p:nvPr>
            <p:ph type="body" sz="quarter" idx="11"/>
          </p:nvPr>
        </p:nvSpPr>
        <p:spPr>
          <a:xfrm>
            <a:off x="414338" y="887767"/>
            <a:ext cx="6314936" cy="1434520"/>
          </a:xfrm>
        </p:spPr>
        <p:txBody>
          <a:bodyPr/>
          <a:lstStyle/>
          <a:p>
            <a:r>
              <a:rPr lang="en-US" dirty="0"/>
              <a:t>WHAT IS THE </a:t>
            </a:r>
            <a:r>
              <a:rPr lang="en-AU" dirty="0" smtClean="0"/>
              <a:t>DILEMMA?</a:t>
            </a:r>
          </a:p>
          <a:p>
            <a:r>
              <a:rPr lang="en-AU" b="0" dirty="0" smtClean="0"/>
              <a:t>The public have very little idea about what else to focus on, other than police, courts and corrections</a:t>
            </a:r>
          </a:p>
          <a:p>
            <a:r>
              <a:rPr lang="en-US" dirty="0" smtClean="0"/>
              <a:t>WHAT IS THE EVIDENCE?</a:t>
            </a:r>
          </a:p>
          <a:p>
            <a:r>
              <a:rPr lang="en-US" b="0" dirty="0" smtClean="0"/>
              <a:t>Publicly-funded advertising is crucial. It can assist policy-makers who will respond if the political </a:t>
            </a:r>
            <a:r>
              <a:rPr lang="en-US" b="0" dirty="0"/>
              <a:t>will is there </a:t>
            </a:r>
            <a:r>
              <a:rPr lang="en-AU" b="0" dirty="0"/>
              <a:t>(Head, </a:t>
            </a:r>
            <a:r>
              <a:rPr lang="en-US" b="0" dirty="0"/>
              <a:t>Ferguson, </a:t>
            </a:r>
            <a:r>
              <a:rPr lang="en-US" b="0" dirty="0" err="1"/>
              <a:t>Cherney</a:t>
            </a:r>
            <a:r>
              <a:rPr lang="en-US" b="0" dirty="0"/>
              <a:t> &amp; </a:t>
            </a:r>
            <a:r>
              <a:rPr lang="en-US" b="0" dirty="0" err="1"/>
              <a:t>Boreham</a:t>
            </a:r>
            <a:r>
              <a:rPr lang="en-AU" b="0" dirty="0"/>
              <a:t>, 2014</a:t>
            </a:r>
            <a:r>
              <a:rPr lang="en-AU" b="0" dirty="0" smtClean="0"/>
              <a:t>).</a:t>
            </a:r>
            <a:endParaRPr lang="en-US" b="0" dirty="0"/>
          </a:p>
          <a:p>
            <a:r>
              <a:rPr lang="en-US" dirty="0" smtClean="0">
                <a:solidFill>
                  <a:srgbClr val="FF0000"/>
                </a:solidFill>
              </a:rPr>
              <a:t>WHAT SHOULD BE SPENT?</a:t>
            </a:r>
          </a:p>
          <a:p>
            <a:r>
              <a:rPr lang="en-US" b="0" dirty="0" smtClean="0">
                <a:solidFill>
                  <a:srgbClr val="FF0000"/>
                </a:solidFill>
              </a:rPr>
              <a:t>Two </a:t>
            </a:r>
            <a:r>
              <a:rPr lang="en-US" b="0" dirty="0">
                <a:solidFill>
                  <a:srgbClr val="FF0000"/>
                </a:solidFill>
              </a:rPr>
              <a:t>million dollars will go into public education programs designed to convince Australians that the above priorities will keep them safer than simply injecting (or siphoning) the same amount of money into the formal justice system and its processes. </a:t>
            </a:r>
            <a:r>
              <a:rPr lang="en-US" b="0" dirty="0" smtClean="0">
                <a:solidFill>
                  <a:srgbClr val="FF0000"/>
                </a:solidFill>
              </a:rPr>
              <a:t>ANZSOC can play a crucial role!</a:t>
            </a:r>
            <a:endParaRPr lang="en-AU" b="0" dirty="0">
              <a:solidFill>
                <a:srgbClr val="FF000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43912" y="50065"/>
            <a:ext cx="1514815" cy="2272222"/>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97949" y="2393909"/>
            <a:ext cx="1987060" cy="3096929"/>
          </a:xfrm>
          <a:prstGeom prst="rect">
            <a:avLst/>
          </a:prstGeom>
        </p:spPr>
      </p:pic>
    </p:spTree>
    <p:extLst>
      <p:ext uri="{BB962C8B-B14F-4D97-AF65-F5344CB8AC3E}">
        <p14:creationId xmlns:p14="http://schemas.microsoft.com/office/powerpoint/2010/main" val="262797084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circle(in)">
                                      <p:cBhvr>
                                        <p:cTn id="2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14338" y="302211"/>
            <a:ext cx="8258175" cy="647700"/>
          </a:xfrm>
        </p:spPr>
        <p:txBody>
          <a:bodyPr/>
          <a:lstStyle/>
          <a:p>
            <a:r>
              <a:rPr lang="en-AU" b="0" dirty="0" smtClean="0"/>
              <a:t>Evaluation</a:t>
            </a:r>
            <a:endParaRPr lang="en-AU" b="0" dirty="0"/>
          </a:p>
          <a:p>
            <a:endParaRPr lang="en-AU" sz="3600" dirty="0"/>
          </a:p>
        </p:txBody>
      </p:sp>
      <p:sp>
        <p:nvSpPr>
          <p:cNvPr id="3" name="Text Placeholder 2"/>
          <p:cNvSpPr>
            <a:spLocks noGrp="1"/>
          </p:cNvSpPr>
          <p:nvPr>
            <p:ph type="body" sz="quarter" idx="11"/>
          </p:nvPr>
        </p:nvSpPr>
        <p:spPr>
          <a:xfrm>
            <a:off x="414337" y="887767"/>
            <a:ext cx="6652288" cy="1434520"/>
          </a:xfrm>
        </p:spPr>
        <p:txBody>
          <a:bodyPr/>
          <a:lstStyle/>
          <a:p>
            <a:r>
              <a:rPr lang="en-US" sz="2400" dirty="0"/>
              <a:t>WHAT IS THE </a:t>
            </a:r>
            <a:r>
              <a:rPr lang="en-AU" sz="2400" dirty="0"/>
              <a:t>DILEMMA</a:t>
            </a:r>
            <a:r>
              <a:rPr lang="en-AU" sz="2400" dirty="0" smtClean="0"/>
              <a:t>?</a:t>
            </a:r>
          </a:p>
          <a:p>
            <a:r>
              <a:rPr lang="en-AU" sz="2400" b="0" dirty="0" smtClean="0"/>
              <a:t>We need to know if these priorities are sound</a:t>
            </a:r>
            <a:endParaRPr lang="en-AU" sz="2400" b="0" dirty="0"/>
          </a:p>
          <a:p>
            <a:r>
              <a:rPr lang="en-US" sz="2400" dirty="0">
                <a:solidFill>
                  <a:srgbClr val="FF0000"/>
                </a:solidFill>
              </a:rPr>
              <a:t>WHAT SHOULD BE SPENT?</a:t>
            </a:r>
          </a:p>
          <a:p>
            <a:r>
              <a:rPr lang="en-US" sz="2400" b="0" dirty="0" smtClean="0">
                <a:solidFill>
                  <a:srgbClr val="FF0000"/>
                </a:solidFill>
              </a:rPr>
              <a:t>A </a:t>
            </a:r>
            <a:r>
              <a:rPr lang="en-US" sz="2400" b="0" dirty="0">
                <a:solidFill>
                  <a:srgbClr val="FF0000"/>
                </a:solidFill>
              </a:rPr>
              <a:t>final three million dollars will go into an evaluative exercise, </a:t>
            </a:r>
            <a:r>
              <a:rPr lang="en-US" sz="2400" b="0" dirty="0" smtClean="0">
                <a:solidFill>
                  <a:srgbClr val="FF0000"/>
                </a:solidFill>
              </a:rPr>
              <a:t>designed </a:t>
            </a:r>
            <a:r>
              <a:rPr lang="en-US" sz="2400" b="0" dirty="0">
                <a:solidFill>
                  <a:srgbClr val="FF0000"/>
                </a:solidFill>
              </a:rPr>
              <a:t>to determine the cost-benefit effects of these </a:t>
            </a:r>
            <a:r>
              <a:rPr lang="en-US" sz="2400" b="0" dirty="0" smtClean="0">
                <a:solidFill>
                  <a:srgbClr val="FF0000"/>
                </a:solidFill>
              </a:rPr>
              <a:t>expenditures, </a:t>
            </a:r>
            <a:r>
              <a:rPr lang="en-US" sz="2400" b="0" dirty="0">
                <a:solidFill>
                  <a:srgbClr val="FF0000"/>
                </a:solidFill>
              </a:rPr>
              <a:t>and to keep abreast of further research </a:t>
            </a:r>
            <a:r>
              <a:rPr lang="en-US" sz="2400" b="0" dirty="0" smtClean="0">
                <a:solidFill>
                  <a:srgbClr val="FF0000"/>
                </a:solidFill>
              </a:rPr>
              <a:t>findings. </a:t>
            </a:r>
          </a:p>
          <a:p>
            <a:r>
              <a:rPr lang="en-US" sz="2400" dirty="0" smtClean="0"/>
              <a:t>Who has said that they would be happy to take this $3 million?</a:t>
            </a:r>
            <a:endParaRPr lang="en-AU" sz="24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6828" y="104740"/>
            <a:ext cx="835685" cy="126156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6828" y="1480738"/>
            <a:ext cx="1076029" cy="107602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18715" y="2671202"/>
            <a:ext cx="1212029" cy="1502916"/>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18715" y="4278058"/>
            <a:ext cx="1193916" cy="1193916"/>
          </a:xfrm>
          <a:prstGeom prst="rect">
            <a:avLst/>
          </a:prstGeom>
        </p:spPr>
      </p:pic>
    </p:spTree>
    <p:extLst>
      <p:ext uri="{BB962C8B-B14F-4D97-AF65-F5344CB8AC3E}">
        <p14:creationId xmlns:p14="http://schemas.microsoft.com/office/powerpoint/2010/main" val="416911969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spcAft>
                <a:spcPts val="600"/>
              </a:spcAft>
            </a:pPr>
            <a:endParaRPr lang="en-AU" sz="3600" dirty="0">
              <a:solidFill>
                <a:srgbClr val="FF0000"/>
              </a:solidFill>
            </a:endParaRPr>
          </a:p>
        </p:txBody>
      </p:sp>
      <p:sp>
        <p:nvSpPr>
          <p:cNvPr id="3" name="Text Placeholder 2"/>
          <p:cNvSpPr>
            <a:spLocks noGrp="1"/>
          </p:cNvSpPr>
          <p:nvPr>
            <p:ph type="body" sz="quarter" idx="11"/>
          </p:nvPr>
        </p:nvSpPr>
        <p:spPr>
          <a:xfrm>
            <a:off x="474453" y="876300"/>
            <a:ext cx="7289321" cy="1461458"/>
          </a:xfrm>
        </p:spPr>
        <p:txBody>
          <a:bodyPr/>
          <a:lstStyle/>
          <a:p>
            <a:pPr marL="457200" indent="-457200">
              <a:spcBef>
                <a:spcPts val="0"/>
              </a:spcBef>
              <a:buFont typeface="Arial" panose="020B0604020202020204" pitchFamily="34" charset="0"/>
              <a:buChar char="•"/>
            </a:pPr>
            <a:endParaRPr lang="en-US" sz="3200" b="0" dirty="0" smtClean="0">
              <a:ea typeface="Times" pitchFamily="18" charset="0"/>
              <a:cs typeface="Times" pitchFamily="18" charset="0"/>
            </a:endParaRPr>
          </a:p>
          <a:p>
            <a:pPr marL="457200" indent="-457200">
              <a:spcBef>
                <a:spcPts val="0"/>
              </a:spcBef>
              <a:buFont typeface="Arial" panose="020B0604020202020204" pitchFamily="34" charset="0"/>
              <a:buChar char="•"/>
            </a:pPr>
            <a:endParaRPr lang="en-US" sz="3200" b="0" dirty="0" smtClean="0">
              <a:ea typeface="Times" pitchFamily="18" charset="0"/>
              <a:cs typeface="Times" pitchFamily="18" charset="0"/>
            </a:endParaRPr>
          </a:p>
          <a:p>
            <a:pPr marL="457200" indent="-457200">
              <a:spcBef>
                <a:spcPts val="0"/>
              </a:spcBef>
              <a:buFont typeface="Arial" panose="020B0604020202020204" pitchFamily="34" charset="0"/>
              <a:buChar char="•"/>
            </a:pPr>
            <a:endParaRPr lang="en-US" sz="3200" b="0" dirty="0" smtClean="0">
              <a:ea typeface="Times" pitchFamily="18" charset="0"/>
              <a:cs typeface="Times" pitchFamily="18" charset="0"/>
            </a:endParaRPr>
          </a:p>
          <a:p>
            <a:pPr marL="361950" indent="-361950">
              <a:spcBef>
                <a:spcPts val="0"/>
              </a:spcBef>
              <a:buFont typeface="Arial" panose="020B0604020202020204" pitchFamily="34" charset="0"/>
              <a:buChar char="•"/>
            </a:pPr>
            <a:endParaRPr lang="en-US" sz="2800" b="0" dirty="0">
              <a:ea typeface="Times" pitchFamily="18" charset="0"/>
              <a:cs typeface="Times"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525469766"/>
              </p:ext>
            </p:extLst>
          </p:nvPr>
        </p:nvGraphicFramePr>
        <p:xfrm>
          <a:off x="816746" y="168674"/>
          <a:ext cx="7519386" cy="5398892"/>
        </p:xfrm>
        <a:graphic>
          <a:graphicData uri="http://schemas.openxmlformats.org/drawingml/2006/table">
            <a:tbl>
              <a:tblPr>
                <a:tableStyleId>{5C22544A-7EE6-4342-B048-85BDC9FD1C3A}</a:tableStyleId>
              </a:tblPr>
              <a:tblGrid>
                <a:gridCol w="4528721"/>
                <a:gridCol w="2990665"/>
              </a:tblGrid>
              <a:tr h="427621">
                <a:tc>
                  <a:txBody>
                    <a:bodyPr/>
                    <a:lstStyle/>
                    <a:p>
                      <a:pPr algn="l" fontAlgn="b"/>
                      <a:r>
                        <a:rPr lang="en-AU" sz="2000" u="none" strike="noStrike" dirty="0" smtClean="0">
                          <a:effectLst/>
                        </a:rPr>
                        <a:t>Correctional</a:t>
                      </a:r>
                      <a:r>
                        <a:rPr lang="en-AU" sz="2000" u="none" strike="noStrike" baseline="0" dirty="0" smtClean="0">
                          <a:effectLst/>
                        </a:rPr>
                        <a:t> projects</a:t>
                      </a:r>
                      <a:endParaRPr lang="en-AU" sz="20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AU" sz="2000" u="none" strike="noStrike" dirty="0" smtClean="0">
                          <a:effectLst/>
                        </a:rPr>
                        <a:t>$ 15</a:t>
                      </a:r>
                      <a:endParaRPr lang="en-AU" sz="2000" b="0" i="0" u="none" strike="noStrike" dirty="0">
                        <a:solidFill>
                          <a:srgbClr val="000000"/>
                        </a:solidFill>
                        <a:effectLst/>
                        <a:latin typeface="Calibri" panose="020F0502020204030204" pitchFamily="34" charset="0"/>
                      </a:endParaRPr>
                    </a:p>
                  </a:txBody>
                  <a:tcPr marL="7620" marR="7620" marT="7620" marB="0" anchor="b"/>
                </a:tc>
              </a:tr>
              <a:tr h="427621">
                <a:tc>
                  <a:txBody>
                    <a:bodyPr/>
                    <a:lstStyle/>
                    <a:p>
                      <a:pPr algn="l" fontAlgn="b"/>
                      <a:r>
                        <a:rPr lang="en-AU" sz="2000" u="none" strike="noStrike" dirty="0">
                          <a:effectLst/>
                        </a:rPr>
                        <a:t>Justice </a:t>
                      </a:r>
                      <a:r>
                        <a:rPr lang="en-AU" sz="2000" u="none" strike="noStrike" dirty="0" smtClean="0">
                          <a:effectLst/>
                        </a:rPr>
                        <a:t>delivery mechanisms</a:t>
                      </a:r>
                      <a:endParaRPr lang="en-AU" sz="20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AU" sz="2000" u="none" strike="noStrike" dirty="0" smtClean="0">
                          <a:effectLst/>
                        </a:rPr>
                        <a:t>$ 10</a:t>
                      </a:r>
                      <a:endParaRPr lang="en-AU" sz="2000" b="0" i="0" u="none" strike="noStrike" dirty="0">
                        <a:solidFill>
                          <a:srgbClr val="000000"/>
                        </a:solidFill>
                        <a:effectLst/>
                        <a:latin typeface="Calibri" panose="020F0502020204030204" pitchFamily="34" charset="0"/>
                      </a:endParaRPr>
                    </a:p>
                  </a:txBody>
                  <a:tcPr marL="7620" marR="7620" marT="7620" marB="0" anchor="b"/>
                </a:tc>
              </a:tr>
              <a:tr h="427621">
                <a:tc>
                  <a:txBody>
                    <a:bodyPr/>
                    <a:lstStyle/>
                    <a:p>
                      <a:pPr algn="l" fontAlgn="b"/>
                      <a:r>
                        <a:rPr lang="en-AU" sz="2000" u="none" strike="noStrike" dirty="0" smtClean="0">
                          <a:effectLst/>
                        </a:rPr>
                        <a:t>Police</a:t>
                      </a:r>
                      <a:r>
                        <a:rPr lang="en-AU" sz="2000" u="none" strike="noStrike" baseline="0" dirty="0" smtClean="0">
                          <a:effectLst/>
                        </a:rPr>
                        <a:t> </a:t>
                      </a:r>
                      <a:r>
                        <a:rPr lang="en-AU" sz="2000" u="none" strike="noStrike" dirty="0" smtClean="0">
                          <a:effectLst/>
                        </a:rPr>
                        <a:t>training</a:t>
                      </a:r>
                      <a:endParaRPr lang="en-AU" sz="20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AU" sz="2000" u="none" strike="noStrike" dirty="0" smtClean="0">
                          <a:effectLst/>
                        </a:rPr>
                        <a:t>$   5</a:t>
                      </a:r>
                      <a:endParaRPr lang="en-AU" sz="2000" b="0" i="0" u="none" strike="noStrike" dirty="0">
                        <a:solidFill>
                          <a:srgbClr val="000000"/>
                        </a:solidFill>
                        <a:effectLst/>
                        <a:latin typeface="Calibri" panose="020F0502020204030204" pitchFamily="34" charset="0"/>
                      </a:endParaRPr>
                    </a:p>
                  </a:txBody>
                  <a:tcPr marL="7620" marR="7620" marT="7620" marB="0" anchor="b"/>
                </a:tc>
              </a:tr>
              <a:tr h="427621">
                <a:tc>
                  <a:txBody>
                    <a:bodyPr/>
                    <a:lstStyle/>
                    <a:p>
                      <a:pPr algn="l" fontAlgn="b"/>
                      <a:r>
                        <a:rPr lang="en-AU" sz="2000" u="none" strike="noStrike" dirty="0">
                          <a:effectLst/>
                        </a:rPr>
                        <a:t>Policing partnerships</a:t>
                      </a:r>
                      <a:endParaRPr lang="en-AU" sz="20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AU" sz="2000" u="none" strike="noStrike" dirty="0" smtClean="0">
                          <a:effectLst/>
                        </a:rPr>
                        <a:t>$ 10</a:t>
                      </a:r>
                      <a:endParaRPr lang="en-AU" sz="2000" b="0" i="0" u="none" strike="noStrike" dirty="0">
                        <a:solidFill>
                          <a:srgbClr val="000000"/>
                        </a:solidFill>
                        <a:effectLst/>
                        <a:latin typeface="Calibri" panose="020F0502020204030204" pitchFamily="34" charset="0"/>
                      </a:endParaRPr>
                    </a:p>
                  </a:txBody>
                  <a:tcPr marL="7620" marR="7620" marT="7620" marB="0" anchor="b"/>
                </a:tc>
              </a:tr>
              <a:tr h="427621">
                <a:tc>
                  <a:txBody>
                    <a:bodyPr/>
                    <a:lstStyle/>
                    <a:p>
                      <a:pPr algn="l" fontAlgn="b"/>
                      <a:r>
                        <a:rPr lang="en-AU" sz="2000" u="none" strike="noStrike" dirty="0">
                          <a:effectLst/>
                        </a:rPr>
                        <a:t>Indigenous mentoring &amp; justice centres</a:t>
                      </a:r>
                      <a:endParaRPr lang="en-AU" sz="20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AU" sz="2000" u="none" strike="noStrike" dirty="0" smtClean="0">
                          <a:effectLst/>
                        </a:rPr>
                        <a:t>$ 10</a:t>
                      </a:r>
                      <a:endParaRPr lang="en-AU" sz="2000" b="0" i="0" u="none" strike="noStrike" dirty="0">
                        <a:solidFill>
                          <a:srgbClr val="000000"/>
                        </a:solidFill>
                        <a:effectLst/>
                        <a:latin typeface="Calibri" panose="020F0502020204030204" pitchFamily="34" charset="0"/>
                      </a:endParaRPr>
                    </a:p>
                  </a:txBody>
                  <a:tcPr marL="7620" marR="7620" marT="7620" marB="0" anchor="b"/>
                </a:tc>
              </a:tr>
              <a:tr h="634641">
                <a:tc>
                  <a:txBody>
                    <a:bodyPr/>
                    <a:lstStyle/>
                    <a:p>
                      <a:pPr algn="l" fontAlgn="b"/>
                      <a:r>
                        <a:rPr lang="en-AU" sz="2000" u="none" strike="noStrike" baseline="0" dirty="0" smtClean="0">
                          <a:effectLst/>
                        </a:rPr>
                        <a:t>Networks for v</a:t>
                      </a:r>
                      <a:r>
                        <a:rPr lang="en-AU" sz="2000" u="none" strike="noStrike" dirty="0" smtClean="0">
                          <a:effectLst/>
                        </a:rPr>
                        <a:t>ictims </a:t>
                      </a:r>
                      <a:r>
                        <a:rPr lang="en-AU" sz="2000" u="none" strike="noStrike" dirty="0">
                          <a:effectLst/>
                        </a:rPr>
                        <a:t>of </a:t>
                      </a:r>
                      <a:r>
                        <a:rPr lang="en-AU" sz="2000" u="none" strike="noStrike" dirty="0" smtClean="0">
                          <a:effectLst/>
                        </a:rPr>
                        <a:t>violence</a:t>
                      </a:r>
                      <a:endParaRPr lang="en-AU" sz="20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AU" sz="2000" u="none" strike="noStrike" dirty="0" smtClean="0">
                          <a:effectLst/>
                        </a:rPr>
                        <a:t>$ 15</a:t>
                      </a:r>
                      <a:endParaRPr lang="en-AU" sz="2000" b="0" i="0" u="none" strike="noStrike" dirty="0">
                        <a:solidFill>
                          <a:srgbClr val="000000"/>
                        </a:solidFill>
                        <a:effectLst/>
                        <a:latin typeface="Calibri" panose="020F0502020204030204" pitchFamily="34" charset="0"/>
                      </a:endParaRPr>
                    </a:p>
                  </a:txBody>
                  <a:tcPr marL="7620" marR="7620" marT="7620" marB="0" anchor="b"/>
                </a:tc>
              </a:tr>
              <a:tr h="427621">
                <a:tc>
                  <a:txBody>
                    <a:bodyPr/>
                    <a:lstStyle/>
                    <a:p>
                      <a:pPr algn="l" fontAlgn="b"/>
                      <a:r>
                        <a:rPr lang="en-AU" sz="2000" u="none" strike="noStrike" dirty="0" smtClean="0">
                          <a:effectLst/>
                        </a:rPr>
                        <a:t>Pathways </a:t>
                      </a:r>
                      <a:r>
                        <a:rPr lang="en-AU" sz="2000" u="none" strike="noStrike" dirty="0">
                          <a:effectLst/>
                        </a:rPr>
                        <a:t>for young people</a:t>
                      </a:r>
                      <a:endParaRPr lang="en-AU" sz="20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AU" sz="2000" u="none" strike="noStrike" dirty="0" smtClean="0">
                          <a:effectLst/>
                        </a:rPr>
                        <a:t>$ 10</a:t>
                      </a:r>
                      <a:endParaRPr lang="en-AU" sz="2000" b="0" i="0" u="none" strike="noStrike" dirty="0">
                        <a:solidFill>
                          <a:srgbClr val="000000"/>
                        </a:solidFill>
                        <a:effectLst/>
                        <a:latin typeface="Calibri" panose="020F0502020204030204" pitchFamily="34" charset="0"/>
                      </a:endParaRPr>
                    </a:p>
                  </a:txBody>
                  <a:tcPr marL="7620" marR="7620" marT="7620" marB="0" anchor="b"/>
                </a:tc>
              </a:tr>
              <a:tr h="615951">
                <a:tc>
                  <a:txBody>
                    <a:bodyPr/>
                    <a:lstStyle/>
                    <a:p>
                      <a:pPr algn="l" fontAlgn="b"/>
                      <a:r>
                        <a:rPr lang="en-AU" sz="2000" u="none" strike="noStrike" dirty="0" smtClean="0">
                          <a:effectLst/>
                        </a:rPr>
                        <a:t>Strategies</a:t>
                      </a:r>
                      <a:r>
                        <a:rPr lang="en-AU" sz="2000" u="none" strike="noStrike" baseline="0" dirty="0" smtClean="0">
                          <a:effectLst/>
                        </a:rPr>
                        <a:t> to address c</a:t>
                      </a:r>
                      <a:r>
                        <a:rPr lang="en-AU" sz="2000" u="none" strike="noStrike" dirty="0" smtClean="0">
                          <a:effectLst/>
                        </a:rPr>
                        <a:t>hild </a:t>
                      </a:r>
                      <a:r>
                        <a:rPr lang="en-AU" sz="2000" u="none" strike="noStrike" dirty="0">
                          <a:effectLst/>
                        </a:rPr>
                        <a:t>neglect &amp; abuse</a:t>
                      </a:r>
                      <a:endParaRPr lang="en-AU" sz="20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AU" sz="2000" u="none" strike="noStrike" dirty="0" smtClean="0">
                          <a:effectLst/>
                        </a:rPr>
                        <a:t>$ 20</a:t>
                      </a:r>
                      <a:endParaRPr lang="en-AU" sz="2000" b="0" i="0" u="none" strike="noStrike" dirty="0">
                        <a:solidFill>
                          <a:srgbClr val="000000"/>
                        </a:solidFill>
                        <a:effectLst/>
                        <a:latin typeface="Calibri" panose="020F0502020204030204" pitchFamily="34" charset="0"/>
                      </a:endParaRPr>
                    </a:p>
                  </a:txBody>
                  <a:tcPr marL="7620" marR="7620" marT="7620" marB="0" anchor="b"/>
                </a:tc>
              </a:tr>
              <a:tr h="427621">
                <a:tc>
                  <a:txBody>
                    <a:bodyPr/>
                    <a:lstStyle/>
                    <a:p>
                      <a:pPr algn="l" fontAlgn="b"/>
                      <a:r>
                        <a:rPr lang="en-AU" sz="2000" u="none" strike="noStrike">
                          <a:effectLst/>
                        </a:rPr>
                        <a:t>Public education</a:t>
                      </a:r>
                      <a:endParaRPr lang="en-AU" sz="20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AU" sz="2000" u="none" strike="noStrike" dirty="0" smtClean="0">
                          <a:effectLst/>
                        </a:rPr>
                        <a:t>$   2</a:t>
                      </a:r>
                      <a:endParaRPr lang="en-AU" sz="2000" b="0" i="0" u="none" strike="noStrike" dirty="0">
                        <a:solidFill>
                          <a:srgbClr val="000000"/>
                        </a:solidFill>
                        <a:effectLst/>
                        <a:latin typeface="Calibri" panose="020F0502020204030204" pitchFamily="34" charset="0"/>
                      </a:endParaRPr>
                    </a:p>
                  </a:txBody>
                  <a:tcPr marL="7620" marR="7620" marT="7620" marB="0" anchor="b"/>
                </a:tc>
              </a:tr>
              <a:tr h="427621">
                <a:tc>
                  <a:txBody>
                    <a:bodyPr/>
                    <a:lstStyle/>
                    <a:p>
                      <a:pPr algn="l" fontAlgn="b"/>
                      <a:r>
                        <a:rPr lang="en-AU" sz="2000" u="none" strike="noStrike" dirty="0">
                          <a:effectLst/>
                        </a:rPr>
                        <a:t>Evaluation</a:t>
                      </a:r>
                      <a:endParaRPr lang="en-AU" sz="20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AU" sz="2000" u="sng" strike="noStrike" dirty="0" smtClean="0">
                          <a:effectLst/>
                        </a:rPr>
                        <a:t>$   3</a:t>
                      </a:r>
                      <a:endParaRPr lang="en-AU" sz="2000" b="0" i="0" u="sng" strike="noStrike" dirty="0">
                        <a:solidFill>
                          <a:srgbClr val="000000"/>
                        </a:solidFill>
                        <a:effectLst/>
                        <a:latin typeface="Calibri" panose="020F0502020204030204" pitchFamily="34" charset="0"/>
                      </a:endParaRPr>
                    </a:p>
                  </a:txBody>
                  <a:tcPr marL="7620" marR="7620" marT="7620" marB="0" anchor="b"/>
                </a:tc>
              </a:tr>
              <a:tr h="726063">
                <a:tc>
                  <a:txBody>
                    <a:bodyPr/>
                    <a:lstStyle/>
                    <a:p>
                      <a:pPr algn="ctr" fontAlgn="ctr"/>
                      <a:r>
                        <a:rPr lang="en-AU" sz="2400" u="none" strike="noStrike" dirty="0">
                          <a:effectLst/>
                        </a:rPr>
                        <a:t>Total</a:t>
                      </a:r>
                      <a:endParaRPr lang="en-AU" sz="2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r" fontAlgn="ctr"/>
                      <a:r>
                        <a:rPr lang="en-AU" sz="2400" u="none" strike="noStrike" dirty="0">
                          <a:effectLst/>
                        </a:rPr>
                        <a:t>$100</a:t>
                      </a:r>
                      <a:endParaRPr lang="en-AU" sz="2400" b="0" i="0" u="none" strike="noStrike" dirty="0">
                        <a:solidFill>
                          <a:srgbClr val="000000"/>
                        </a:solidFill>
                        <a:effectLst/>
                        <a:latin typeface="Calibri" panose="020F0502020204030204" pitchFamily="34" charset="0"/>
                      </a:endParaRPr>
                    </a:p>
                  </a:txBody>
                  <a:tcPr marL="7620" marR="7620" marT="7620" marB="0" anchor="ctr"/>
                </a:tc>
              </a:tr>
            </a:tbl>
          </a:graphicData>
        </a:graphic>
      </p:graphicFrame>
    </p:spTree>
    <p:extLst>
      <p:ext uri="{BB962C8B-B14F-4D97-AF65-F5344CB8AC3E}">
        <p14:creationId xmlns:p14="http://schemas.microsoft.com/office/powerpoint/2010/main" val="2593803730"/>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spcAft>
                <a:spcPts val="600"/>
              </a:spcAft>
            </a:pPr>
            <a:r>
              <a:rPr lang="en-AU" sz="3600" dirty="0" smtClean="0">
                <a:solidFill>
                  <a:srgbClr val="FF0000"/>
                </a:solidFill>
              </a:rPr>
              <a:t>The </a:t>
            </a:r>
            <a:r>
              <a:rPr lang="en-AU" sz="3600" dirty="0" smtClean="0">
                <a:solidFill>
                  <a:srgbClr val="FF0000"/>
                </a:solidFill>
              </a:rPr>
              <a:t>challenge for us</a:t>
            </a:r>
            <a:endParaRPr lang="en-AU" sz="3600" dirty="0">
              <a:solidFill>
                <a:srgbClr val="FF0000"/>
              </a:solidFill>
            </a:endParaRPr>
          </a:p>
        </p:txBody>
      </p:sp>
      <p:sp>
        <p:nvSpPr>
          <p:cNvPr id="3" name="Text Placeholder 2"/>
          <p:cNvSpPr>
            <a:spLocks noGrp="1"/>
          </p:cNvSpPr>
          <p:nvPr>
            <p:ph type="body" sz="quarter" idx="11"/>
          </p:nvPr>
        </p:nvSpPr>
        <p:spPr>
          <a:xfrm>
            <a:off x="409575" y="541538"/>
            <a:ext cx="5289889" cy="45719"/>
          </a:xfrm>
        </p:spPr>
        <p:txBody>
          <a:bodyPr/>
          <a:lstStyle/>
          <a:p>
            <a:pPr>
              <a:spcBef>
                <a:spcPts val="0"/>
              </a:spcBef>
            </a:pPr>
            <a:endParaRPr lang="en-US" sz="3200" b="0" dirty="0" smtClean="0">
              <a:ea typeface="Times" pitchFamily="18" charset="0"/>
              <a:cs typeface="Times" pitchFamily="18" charset="0"/>
            </a:endParaRPr>
          </a:p>
          <a:p>
            <a:pPr>
              <a:spcBef>
                <a:spcPts val="0"/>
              </a:spcBef>
            </a:pPr>
            <a:r>
              <a:rPr lang="en-US" sz="2800" b="0" dirty="0" smtClean="0">
                <a:ea typeface="Times" pitchFamily="18" charset="0"/>
                <a:cs typeface="Times" pitchFamily="18" charset="0"/>
              </a:rPr>
              <a:t>There’s a </a:t>
            </a:r>
            <a:r>
              <a:rPr lang="en-US" sz="2800" b="0" dirty="0" smtClean="0">
                <a:ea typeface="Times" pitchFamily="18" charset="0"/>
                <a:cs typeface="Times" pitchFamily="18" charset="0"/>
              </a:rPr>
              <a:t>disconnect between the political rhetoric and the evidence-based </a:t>
            </a:r>
            <a:r>
              <a:rPr lang="en-US" sz="2800" b="0" dirty="0" smtClean="0">
                <a:ea typeface="Times" pitchFamily="18" charset="0"/>
                <a:cs typeface="Times" pitchFamily="18" charset="0"/>
              </a:rPr>
              <a:t>reality.</a:t>
            </a:r>
          </a:p>
          <a:p>
            <a:pPr>
              <a:spcBef>
                <a:spcPts val="0"/>
              </a:spcBef>
            </a:pPr>
            <a:r>
              <a:rPr lang="en-US" sz="2800" b="0" dirty="0" smtClean="0">
                <a:ea typeface="Times" pitchFamily="18" charset="0"/>
                <a:cs typeface="Times" pitchFamily="18" charset="0"/>
              </a:rPr>
              <a:t>It</a:t>
            </a:r>
            <a:r>
              <a:rPr lang="en-US" sz="2800" b="0" dirty="0" smtClean="0">
                <a:ea typeface="Times" pitchFamily="18" charset="0"/>
                <a:cs typeface="Times" pitchFamily="18" charset="0"/>
              </a:rPr>
              <a:t> </a:t>
            </a:r>
            <a:r>
              <a:rPr lang="en-US" sz="2800" b="0" dirty="0" smtClean="0">
                <a:ea typeface="Times" pitchFamily="18" charset="0"/>
                <a:cs typeface="Times" pitchFamily="18" charset="0"/>
              </a:rPr>
              <a:t>needs to be tackled by academics by:</a:t>
            </a:r>
          </a:p>
          <a:p>
            <a:pPr marL="457200" indent="-457200">
              <a:spcBef>
                <a:spcPts val="0"/>
              </a:spcBef>
              <a:buFont typeface="Arial" panose="020B0604020202020204" pitchFamily="34" charset="0"/>
              <a:buChar char="•"/>
            </a:pPr>
            <a:r>
              <a:rPr lang="en-US" sz="2800" b="0" dirty="0">
                <a:ea typeface="Times" pitchFamily="18" charset="0"/>
                <a:cs typeface="Times" pitchFamily="18" charset="0"/>
              </a:rPr>
              <a:t>b</a:t>
            </a:r>
            <a:r>
              <a:rPr lang="en-US" sz="2800" b="0" dirty="0" smtClean="0">
                <a:ea typeface="Times" pitchFamily="18" charset="0"/>
                <a:cs typeface="Times" pitchFamily="18" charset="0"/>
              </a:rPr>
              <a:t>eing well </a:t>
            </a:r>
            <a:r>
              <a:rPr lang="en-US" sz="2800" b="0" dirty="0" err="1" smtClean="0">
                <a:ea typeface="Times" pitchFamily="18" charset="0"/>
                <a:cs typeface="Times" pitchFamily="18" charset="0"/>
              </a:rPr>
              <a:t>theorised</a:t>
            </a:r>
            <a:endParaRPr lang="en-US" sz="2800" b="0" dirty="0" smtClean="0">
              <a:ea typeface="Times" pitchFamily="18" charset="0"/>
              <a:cs typeface="Times" pitchFamily="18" charset="0"/>
            </a:endParaRPr>
          </a:p>
          <a:p>
            <a:pPr marL="457200" indent="-457200">
              <a:spcBef>
                <a:spcPts val="0"/>
              </a:spcBef>
              <a:buFont typeface="Arial" panose="020B0604020202020204" pitchFamily="34" charset="0"/>
              <a:buChar char="•"/>
            </a:pPr>
            <a:r>
              <a:rPr lang="en-US" sz="2800" b="0" dirty="0">
                <a:ea typeface="Times" pitchFamily="18" charset="0"/>
                <a:cs typeface="Times" pitchFamily="18" charset="0"/>
              </a:rPr>
              <a:t>m</a:t>
            </a:r>
            <a:r>
              <a:rPr lang="en-US" sz="2800" b="0" dirty="0" smtClean="0">
                <a:ea typeface="Times" pitchFamily="18" charset="0"/>
                <a:cs typeface="Times" pitchFamily="18" charset="0"/>
              </a:rPr>
              <a:t>aking findings readily available</a:t>
            </a:r>
          </a:p>
          <a:p>
            <a:pPr marL="457200" indent="-457200">
              <a:spcBef>
                <a:spcPts val="0"/>
              </a:spcBef>
              <a:buFont typeface="Arial" panose="020B0604020202020204" pitchFamily="34" charset="0"/>
              <a:buChar char="•"/>
            </a:pPr>
            <a:r>
              <a:rPr lang="en-US" sz="2800" b="0" dirty="0">
                <a:ea typeface="Times" pitchFamily="18" charset="0"/>
                <a:cs typeface="Times" pitchFamily="18" charset="0"/>
              </a:rPr>
              <a:t>n</a:t>
            </a:r>
            <a:r>
              <a:rPr lang="en-US" sz="2800" b="0" dirty="0" smtClean="0">
                <a:ea typeface="Times" pitchFamily="18" charset="0"/>
                <a:cs typeface="Times" pitchFamily="18" charset="0"/>
              </a:rPr>
              <a:t>ot being cowardly, in retreat, or softly spoken!</a:t>
            </a:r>
          </a:p>
          <a:p>
            <a:pPr marL="457200" indent="-457200">
              <a:spcBef>
                <a:spcPts val="0"/>
              </a:spcBef>
              <a:buFont typeface="Arial" panose="020B0604020202020204" pitchFamily="34" charset="0"/>
              <a:buChar char="•"/>
            </a:pPr>
            <a:endParaRPr lang="en-US" sz="3200" b="0" dirty="0" smtClean="0">
              <a:ea typeface="Times" pitchFamily="18" charset="0"/>
              <a:cs typeface="Times" pitchFamily="18" charset="0"/>
            </a:endParaRPr>
          </a:p>
          <a:p>
            <a:pPr marL="457200" indent="-457200">
              <a:spcBef>
                <a:spcPts val="0"/>
              </a:spcBef>
              <a:buFont typeface="Arial" panose="020B0604020202020204" pitchFamily="34" charset="0"/>
              <a:buChar char="•"/>
            </a:pPr>
            <a:endParaRPr lang="en-US" sz="3200" b="0" dirty="0" smtClean="0">
              <a:ea typeface="Times" pitchFamily="18" charset="0"/>
              <a:cs typeface="Times" pitchFamily="18" charset="0"/>
            </a:endParaRPr>
          </a:p>
          <a:p>
            <a:pPr marL="457200" indent="-457200">
              <a:spcBef>
                <a:spcPts val="0"/>
              </a:spcBef>
              <a:buFont typeface="Arial" panose="020B0604020202020204" pitchFamily="34" charset="0"/>
              <a:buChar char="•"/>
            </a:pPr>
            <a:endParaRPr lang="en-US" sz="3200" b="0" dirty="0" smtClean="0">
              <a:ea typeface="Times" pitchFamily="18" charset="0"/>
              <a:cs typeface="Times" pitchFamily="18" charset="0"/>
            </a:endParaRPr>
          </a:p>
          <a:p>
            <a:pPr marL="361950" indent="-361950">
              <a:spcBef>
                <a:spcPts val="0"/>
              </a:spcBef>
              <a:buFont typeface="Arial" panose="020B0604020202020204" pitchFamily="34" charset="0"/>
              <a:buChar char="•"/>
            </a:pPr>
            <a:endParaRPr lang="en-US" sz="2800" b="0" dirty="0">
              <a:ea typeface="Times" pitchFamily="18" charset="0"/>
              <a:cs typeface="Times"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7259" y="683580"/>
            <a:ext cx="3070724" cy="4094299"/>
          </a:xfrm>
          <a:prstGeom prst="rect">
            <a:avLst/>
          </a:prstGeom>
        </p:spPr>
      </p:pic>
    </p:spTree>
    <p:extLst>
      <p:ext uri="{BB962C8B-B14F-4D97-AF65-F5344CB8AC3E}">
        <p14:creationId xmlns:p14="http://schemas.microsoft.com/office/powerpoint/2010/main" val="401097859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spcAft>
                <a:spcPts val="600"/>
              </a:spcAft>
            </a:pPr>
            <a:r>
              <a:rPr lang="en-AU" sz="2800" dirty="0" smtClean="0"/>
              <a:t>Summary</a:t>
            </a:r>
            <a:endParaRPr lang="en-AU" sz="2800" dirty="0"/>
          </a:p>
        </p:txBody>
      </p:sp>
      <p:sp>
        <p:nvSpPr>
          <p:cNvPr id="3" name="Text Placeholder 2"/>
          <p:cNvSpPr>
            <a:spLocks noGrp="1"/>
          </p:cNvSpPr>
          <p:nvPr>
            <p:ph type="body" sz="quarter" idx="11"/>
          </p:nvPr>
        </p:nvSpPr>
        <p:spPr>
          <a:xfrm>
            <a:off x="0" y="876300"/>
            <a:ext cx="8755811" cy="1350736"/>
          </a:xfrm>
        </p:spPr>
        <p:txBody>
          <a:bodyPr/>
          <a:lstStyle/>
          <a:p>
            <a:pPr marL="361950" indent="-361950">
              <a:spcBef>
                <a:spcPts val="0"/>
              </a:spcBef>
              <a:buFont typeface="Arial" panose="020B0604020202020204" pitchFamily="34" charset="0"/>
              <a:buChar char="•"/>
            </a:pPr>
            <a:r>
              <a:rPr lang="en-US" sz="2800" b="0" dirty="0" smtClean="0">
                <a:ea typeface="Times" pitchFamily="18" charset="0"/>
                <a:cs typeface="Times" pitchFamily="18" charset="0"/>
              </a:rPr>
              <a:t>Crime science specialists have a proven track record for </a:t>
            </a:r>
            <a:r>
              <a:rPr lang="en-US" sz="2800" b="0" dirty="0" err="1" smtClean="0">
                <a:ea typeface="Times" pitchFamily="18" charset="0"/>
                <a:cs typeface="Times" pitchFamily="18" charset="0"/>
              </a:rPr>
              <a:t>theorising</a:t>
            </a:r>
            <a:r>
              <a:rPr lang="en-US" sz="2800" b="0" dirty="0" smtClean="0">
                <a:ea typeface="Times" pitchFamily="18" charset="0"/>
                <a:cs typeface="Times" pitchFamily="18" charset="0"/>
              </a:rPr>
              <a:t>, commissioning good research, interpreting the data, suggesting preferred responses, and allocating appropriate resources. </a:t>
            </a:r>
          </a:p>
          <a:p>
            <a:pPr marL="361950" indent="-361950">
              <a:spcBef>
                <a:spcPts val="0"/>
              </a:spcBef>
              <a:buFont typeface="Arial" panose="020B0604020202020204" pitchFamily="34" charset="0"/>
              <a:buChar char="•"/>
            </a:pPr>
            <a:r>
              <a:rPr lang="en-US" sz="2800" b="0" dirty="0" smtClean="0">
                <a:ea typeface="Times" pitchFamily="18" charset="0"/>
                <a:cs typeface="Times" pitchFamily="18" charset="0"/>
              </a:rPr>
              <a:t>Governments and their policy-makers should listen to them, and act accordingly, rather than going off on evidence-bereft flights of fancy</a:t>
            </a:r>
            <a:r>
              <a:rPr lang="en-US" sz="2400" b="0" dirty="0" smtClean="0">
                <a:ea typeface="Times" pitchFamily="18" charset="0"/>
                <a:cs typeface="Times" pitchFamily="18" charset="0"/>
              </a:rPr>
              <a:t>.</a:t>
            </a:r>
          </a:p>
          <a:p>
            <a:pPr marL="361950" indent="-361950">
              <a:spcBef>
                <a:spcPts val="0"/>
              </a:spcBef>
              <a:buFont typeface="Arial" panose="020B0604020202020204" pitchFamily="34" charset="0"/>
              <a:buChar char="•"/>
            </a:pPr>
            <a:r>
              <a:rPr lang="en-US" sz="2800" b="0" dirty="0">
                <a:ea typeface="Times" pitchFamily="18" charset="0"/>
                <a:cs typeface="Times" pitchFamily="18" charset="0"/>
              </a:rPr>
              <a:t>But that will only happen if these findings are explained in easily digestible form with the media and the public in mind.</a:t>
            </a:r>
          </a:p>
        </p:txBody>
      </p:sp>
    </p:spTree>
    <p:extLst>
      <p:ext uri="{BB962C8B-B14F-4D97-AF65-F5344CB8AC3E}">
        <p14:creationId xmlns:p14="http://schemas.microsoft.com/office/powerpoint/2010/main" val="16233721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AU" sz="2800" dirty="0" smtClean="0"/>
          </a:p>
          <a:p>
            <a:endParaRPr lang="en-AU" sz="2800" dirty="0" smtClean="0"/>
          </a:p>
          <a:p>
            <a:pPr>
              <a:spcBef>
                <a:spcPts val="0"/>
              </a:spcBef>
            </a:pPr>
            <a:endParaRPr lang="en-AU" sz="2800" dirty="0"/>
          </a:p>
          <a:p>
            <a:endParaRPr lang="en-AU" sz="2800" dirty="0" smtClean="0"/>
          </a:p>
          <a:p>
            <a:endParaRPr lang="en-AU" sz="2800" dirty="0"/>
          </a:p>
          <a:p>
            <a:endParaRPr lang="en-AU" sz="2800" dirty="0" smtClean="0"/>
          </a:p>
          <a:p>
            <a:endParaRPr lang="en-AU" sz="2800" dirty="0"/>
          </a:p>
          <a:p>
            <a:endParaRPr lang="en-AU" sz="2800" dirty="0" smtClean="0"/>
          </a:p>
          <a:p>
            <a:endParaRPr lang="en-AU" sz="2800" dirty="0"/>
          </a:p>
          <a:p>
            <a:pPr algn="ctr">
              <a:spcAft>
                <a:spcPts val="600"/>
              </a:spcAft>
            </a:pPr>
            <a:r>
              <a:rPr lang="en-AU" dirty="0" smtClean="0"/>
              <a:t>What are your references, Rick?</a:t>
            </a:r>
            <a:endParaRPr lang="en-AU" dirty="0"/>
          </a:p>
        </p:txBody>
      </p:sp>
      <p:sp>
        <p:nvSpPr>
          <p:cNvPr id="3" name="Text Placeholder 2"/>
          <p:cNvSpPr>
            <a:spLocks noGrp="1"/>
          </p:cNvSpPr>
          <p:nvPr>
            <p:ph type="body" sz="quarter" idx="11"/>
          </p:nvPr>
        </p:nvSpPr>
        <p:spPr>
          <a:xfrm>
            <a:off x="232229" y="952500"/>
            <a:ext cx="8708571" cy="1471385"/>
          </a:xfrm>
        </p:spPr>
        <p:txBody>
          <a:bodyPr/>
          <a:lstStyle/>
          <a:p>
            <a:pPr marL="174625" indent="-174625" eaLnBrk="1" hangingPunct="1">
              <a:defRPr/>
            </a:pPr>
            <a:endParaRPr lang="en-AU" b="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3313" y="0"/>
            <a:ext cx="6566792" cy="4925093"/>
          </a:xfrm>
          <a:prstGeom prst="rect">
            <a:avLst/>
          </a:prstGeom>
        </p:spPr>
      </p:pic>
    </p:spTree>
    <p:extLst>
      <p:ext uri="{BB962C8B-B14F-4D97-AF65-F5344CB8AC3E}">
        <p14:creationId xmlns:p14="http://schemas.microsoft.com/office/powerpoint/2010/main" val="1786599580"/>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AU" sz="2800" dirty="0" smtClean="0"/>
              <a:t>Selected key references</a:t>
            </a:r>
            <a:endParaRPr lang="en-AU" sz="2800" dirty="0"/>
          </a:p>
        </p:txBody>
      </p:sp>
      <p:sp>
        <p:nvSpPr>
          <p:cNvPr id="3" name="Text Placeholder 2"/>
          <p:cNvSpPr>
            <a:spLocks noGrp="1"/>
          </p:cNvSpPr>
          <p:nvPr>
            <p:ph type="body" sz="quarter" idx="11"/>
          </p:nvPr>
        </p:nvSpPr>
        <p:spPr>
          <a:xfrm>
            <a:off x="103517" y="879894"/>
            <a:ext cx="8936966" cy="1442391"/>
          </a:xfrm>
        </p:spPr>
        <p:txBody>
          <a:bodyPr/>
          <a:lstStyle/>
          <a:p>
            <a:pPr marL="180975" indent="-180975">
              <a:spcBef>
                <a:spcPts val="400"/>
              </a:spcBef>
              <a:spcAft>
                <a:spcPts val="0"/>
              </a:spcAft>
            </a:pPr>
            <a:r>
              <a:rPr lang="en-US" sz="1800" b="0" dirty="0"/>
              <a:t>ABS (2017), </a:t>
            </a:r>
            <a:r>
              <a:rPr lang="en-US" sz="1800" b="0" i="1" dirty="0"/>
              <a:t>Crime Victimisation 2015-2016, Australia, </a:t>
            </a:r>
            <a:r>
              <a:rPr lang="en-US" sz="1800" b="0" dirty="0"/>
              <a:t>Cat. 4530.0, Australian Bureau of Statistics, Canberra.</a:t>
            </a:r>
            <a:endParaRPr lang="en-AU" sz="1800" b="0" dirty="0"/>
          </a:p>
          <a:p>
            <a:pPr marL="180975" indent="-180975">
              <a:spcBef>
                <a:spcPts val="400"/>
              </a:spcBef>
              <a:spcAft>
                <a:spcPts val="0"/>
              </a:spcAft>
            </a:pPr>
            <a:r>
              <a:rPr lang="en-US" sz="1800" b="0" dirty="0" smtClean="0"/>
              <a:t>AIHW </a:t>
            </a:r>
            <a:r>
              <a:rPr lang="en-US" sz="1800" b="0" dirty="0"/>
              <a:t>(2016</a:t>
            </a:r>
            <a:r>
              <a:rPr lang="en-US" sz="1800" b="0" dirty="0" smtClean="0"/>
              <a:t>), </a:t>
            </a:r>
            <a:r>
              <a:rPr lang="en-US" sz="1800" b="0" dirty="0"/>
              <a:t>Specialist Homelessness Services 2015-2016 </a:t>
            </a:r>
            <a:r>
              <a:rPr lang="en-US" sz="1800" b="0" u="sng" dirty="0">
                <a:hlinkClick r:id="rId3"/>
              </a:rPr>
              <a:t>http://www.aihw.gov.au/homelessness/specialist-homelessness-services-2015-16/</a:t>
            </a:r>
            <a:r>
              <a:rPr lang="en-US" sz="1800" b="0" dirty="0"/>
              <a:t> </a:t>
            </a:r>
            <a:endParaRPr lang="en-AU" sz="1800" b="0" dirty="0"/>
          </a:p>
          <a:p>
            <a:pPr marL="180975" indent="-180975">
              <a:spcBef>
                <a:spcPts val="400"/>
              </a:spcBef>
              <a:spcAft>
                <a:spcPts val="0"/>
              </a:spcAft>
            </a:pPr>
            <a:r>
              <a:rPr lang="en-US" sz="1800" b="0" dirty="0" smtClean="0"/>
              <a:t>Andrews, G, and Baldry, E, (2013), ‘Mental Health Frequent Presenters’, in Chappell, D (ed), </a:t>
            </a:r>
            <a:r>
              <a:rPr lang="en-US" sz="1800" b="0" i="1" dirty="0" smtClean="0"/>
              <a:t>Policing and the Mentally Ill: International perspectives</a:t>
            </a:r>
            <a:r>
              <a:rPr lang="en-US" sz="1800" b="0" dirty="0" smtClean="0"/>
              <a:t>, CRC Press, Boca Raton, FL.</a:t>
            </a:r>
          </a:p>
          <a:p>
            <a:pPr marL="180975" indent="-180975">
              <a:spcBef>
                <a:spcPts val="400"/>
              </a:spcBef>
              <a:spcAft>
                <a:spcPts val="0"/>
              </a:spcAft>
            </a:pPr>
            <a:r>
              <a:rPr lang="en-US" sz="1800" b="0" dirty="0" smtClean="0"/>
              <a:t>Baldry, </a:t>
            </a:r>
            <a:r>
              <a:rPr lang="en-US" sz="1800" b="0" dirty="0"/>
              <a:t>E</a:t>
            </a:r>
            <a:r>
              <a:rPr lang="en-US" sz="1800" b="0" dirty="0" smtClean="0"/>
              <a:t>, (2014), 'Complex </a:t>
            </a:r>
            <a:r>
              <a:rPr lang="en-US" sz="1800" b="0" dirty="0"/>
              <a:t>needs and the justice system', in </a:t>
            </a:r>
            <a:r>
              <a:rPr lang="en-US" sz="1800" b="0" dirty="0" smtClean="0"/>
              <a:t>Chamberlain, C, Johnson, G, Robinson, </a:t>
            </a:r>
            <a:r>
              <a:rPr lang="en-US" sz="1800" b="0" dirty="0"/>
              <a:t>C (ed</a:t>
            </a:r>
            <a:r>
              <a:rPr lang="en-US" sz="1800" b="0" dirty="0" smtClean="0"/>
              <a:t>.), </a:t>
            </a:r>
            <a:r>
              <a:rPr lang="en-US" sz="1800" b="0" i="1" dirty="0" smtClean="0"/>
              <a:t>Homelessness </a:t>
            </a:r>
            <a:r>
              <a:rPr lang="en-US" sz="1800" b="0" i="1" dirty="0"/>
              <a:t>in Australia: </a:t>
            </a:r>
            <a:r>
              <a:rPr lang="en-US" sz="1800" b="0" i="1" dirty="0" smtClean="0"/>
              <a:t>an </a:t>
            </a:r>
            <a:r>
              <a:rPr lang="en-US" sz="1800" b="0" i="1" dirty="0"/>
              <a:t>introduction</a:t>
            </a:r>
            <a:r>
              <a:rPr lang="en-US" sz="1800" b="0" dirty="0"/>
              <a:t>, </a:t>
            </a:r>
            <a:r>
              <a:rPr lang="en-US" sz="1800" b="0" dirty="0" smtClean="0"/>
              <a:t>UNSW Press.</a:t>
            </a:r>
          </a:p>
          <a:p>
            <a:pPr marL="174625" indent="-174625">
              <a:spcBef>
                <a:spcPts val="400"/>
              </a:spcBef>
              <a:spcAft>
                <a:spcPts val="0"/>
              </a:spcAft>
            </a:pPr>
            <a:r>
              <a:rPr lang="en-AU" sz="1800" b="0" dirty="0" smtClean="0"/>
              <a:t>Butler</a:t>
            </a:r>
            <a:r>
              <a:rPr lang="en-AU" sz="1800" b="0" dirty="0"/>
              <a:t>, </a:t>
            </a:r>
            <a:r>
              <a:rPr lang="en-AU" sz="1800" b="0" dirty="0" smtClean="0"/>
              <a:t>T, </a:t>
            </a:r>
            <a:r>
              <a:rPr lang="en-AU" sz="1800" b="0" dirty="0" err="1" smtClean="0"/>
              <a:t>Allnut</a:t>
            </a:r>
            <a:r>
              <a:rPr lang="en-AU" sz="1800" b="0" dirty="0" smtClean="0"/>
              <a:t>, S, </a:t>
            </a:r>
            <a:r>
              <a:rPr lang="en-AU" sz="1800" b="0" dirty="0" err="1" smtClean="0"/>
              <a:t>Kariminia</a:t>
            </a:r>
            <a:r>
              <a:rPr lang="en-AU" sz="1800" b="0" dirty="0" smtClean="0"/>
              <a:t>, A &amp; Cain, D, (2007), </a:t>
            </a:r>
            <a:r>
              <a:rPr lang="en-AU" sz="1800" b="0" dirty="0"/>
              <a:t>‘</a:t>
            </a:r>
            <a:r>
              <a:rPr lang="en-US" sz="1800" b="0" dirty="0"/>
              <a:t>Mental health status of Aboriginal and non-Aboriginal Australian prisoners.’</a:t>
            </a:r>
            <a:r>
              <a:rPr lang="en-US" sz="1800" b="0" i="1" dirty="0"/>
              <a:t> Australian and New Zealand Journal of </a:t>
            </a:r>
            <a:r>
              <a:rPr lang="en-US" sz="1800" b="0" i="1" dirty="0" smtClean="0"/>
              <a:t>Psychiatry, </a:t>
            </a:r>
            <a:r>
              <a:rPr lang="en-US" sz="1800" b="0" dirty="0" smtClean="0"/>
              <a:t>41(5</a:t>
            </a:r>
            <a:r>
              <a:rPr lang="en-US" sz="1800" b="0" dirty="0"/>
              <a:t>): </a:t>
            </a:r>
            <a:r>
              <a:rPr lang="en-US" sz="1800" b="0" dirty="0" smtClean="0"/>
              <a:t>429-435.</a:t>
            </a:r>
            <a:endParaRPr lang="en-US" sz="1800" b="0" dirty="0"/>
          </a:p>
          <a:p>
            <a:pPr marL="174625" indent="-174625">
              <a:spcBef>
                <a:spcPts val="400"/>
              </a:spcBef>
              <a:spcAft>
                <a:spcPts val="0"/>
              </a:spcAft>
            </a:pPr>
            <a:r>
              <a:rPr lang="en-AU" sz="1800" b="0" dirty="0" err="1"/>
              <a:t>Cherney</a:t>
            </a:r>
            <a:r>
              <a:rPr lang="en-AU" sz="1800" b="0" dirty="0"/>
              <a:t>, A (2000</a:t>
            </a:r>
            <a:r>
              <a:rPr lang="en-AU" sz="1800" b="0" dirty="0" smtClean="0"/>
              <a:t>), </a:t>
            </a:r>
            <a:r>
              <a:rPr lang="en-AU" sz="1800" b="0" dirty="0"/>
              <a:t>The Adoption of ‘What Works’ Principles in Crime Prevention Policy and Practice, </a:t>
            </a:r>
            <a:r>
              <a:rPr lang="en-AU" sz="1800" b="0" i="1" dirty="0"/>
              <a:t>Current Issues in Criminal Justice, </a:t>
            </a:r>
            <a:r>
              <a:rPr lang="en-AU" sz="1800" b="0" dirty="0"/>
              <a:t>12(1), pp. 93-97.</a:t>
            </a:r>
          </a:p>
          <a:p>
            <a:pPr marL="174625" indent="-174625">
              <a:spcAft>
                <a:spcPts val="600"/>
              </a:spcAft>
            </a:pPr>
            <a:endParaRPr lang="en-AU" sz="1800" b="0" dirty="0"/>
          </a:p>
        </p:txBody>
      </p:sp>
    </p:spTree>
    <p:extLst>
      <p:ext uri="{BB962C8B-B14F-4D97-AF65-F5344CB8AC3E}">
        <p14:creationId xmlns:p14="http://schemas.microsoft.com/office/powerpoint/2010/main" val="1104149788"/>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09575" y="106532"/>
            <a:ext cx="8258175" cy="969793"/>
          </a:xfrm>
        </p:spPr>
        <p:txBody>
          <a:bodyPr/>
          <a:lstStyle/>
          <a:p>
            <a:r>
              <a:rPr lang="en-AU" sz="2800" dirty="0"/>
              <a:t>Selected key </a:t>
            </a:r>
            <a:r>
              <a:rPr lang="en-AU" sz="2800" dirty="0" smtClean="0"/>
              <a:t>references</a:t>
            </a:r>
            <a:endParaRPr lang="en-AU" sz="2800" dirty="0"/>
          </a:p>
        </p:txBody>
      </p:sp>
      <p:sp>
        <p:nvSpPr>
          <p:cNvPr id="3" name="Text Placeholder 2"/>
          <p:cNvSpPr>
            <a:spLocks noGrp="1"/>
          </p:cNvSpPr>
          <p:nvPr>
            <p:ph type="body" sz="quarter" idx="11"/>
          </p:nvPr>
        </p:nvSpPr>
        <p:spPr>
          <a:xfrm>
            <a:off x="152401" y="656948"/>
            <a:ext cx="8788400" cy="1665337"/>
          </a:xfrm>
        </p:spPr>
        <p:txBody>
          <a:bodyPr/>
          <a:lstStyle/>
          <a:p>
            <a:pPr marL="177800" indent="-177800"/>
            <a:r>
              <a:rPr lang="en-US" sz="1800" b="0" dirty="0" err="1"/>
              <a:t>Cherney</a:t>
            </a:r>
            <a:r>
              <a:rPr lang="en-US" sz="1800" b="0" dirty="0"/>
              <a:t>, A and Fitzgerald, R, (2016</a:t>
            </a:r>
            <a:r>
              <a:rPr lang="en-US" sz="1800" b="0" dirty="0" smtClean="0"/>
              <a:t>), </a:t>
            </a:r>
            <a:r>
              <a:rPr lang="en-US" sz="1800" b="0" dirty="0"/>
              <a:t>‘Finding and keeping a job: the value and meaning of employment for parolees.’ </a:t>
            </a:r>
            <a:r>
              <a:rPr lang="en-US" sz="1800" b="0" i="1" dirty="0"/>
              <a:t>International Journal of Offender Therapy and Comparative Criminology</a:t>
            </a:r>
            <a:r>
              <a:rPr lang="en-US" sz="1800" b="0" dirty="0"/>
              <a:t> 60(1), 21-37.</a:t>
            </a:r>
            <a:endParaRPr lang="en-AU" sz="1800" b="0" dirty="0"/>
          </a:p>
          <a:p>
            <a:pPr marL="177800" indent="-177800"/>
            <a:r>
              <a:rPr lang="en-AU" sz="1800" b="0" dirty="0" smtClean="0"/>
              <a:t>Cultural </a:t>
            </a:r>
            <a:r>
              <a:rPr lang="en-AU" sz="1800" b="0" dirty="0"/>
              <a:t>and Indigenous Research Centre Australia (2013), Evaluation of Indigenous Justice Programs, Project A: Aboriginal and Torres Strait Islander Sentencing Courts and Conferences Final report, Attorney-General’s Department, Canberra.</a:t>
            </a:r>
          </a:p>
          <a:p>
            <a:pPr marL="177800" indent="-177800"/>
            <a:r>
              <a:rPr lang="en-US" sz="1800" b="0" dirty="0"/>
              <a:t>Cunneen, C. and R. White (2002), Juvenile Justice: Youth and Crime in Australia, Oxford University Press, South Melbourne.</a:t>
            </a:r>
            <a:endParaRPr lang="en-AU" sz="1800" b="0" dirty="0"/>
          </a:p>
          <a:p>
            <a:pPr marL="174625" indent="-174625">
              <a:spcAft>
                <a:spcPts val="0"/>
              </a:spcAft>
            </a:pPr>
            <a:r>
              <a:rPr lang="en-AU" sz="1800" b="0" dirty="0" smtClean="0"/>
              <a:t>Currie, E (2008), </a:t>
            </a:r>
            <a:r>
              <a:rPr lang="en-AU" sz="1800" b="0" i="1" dirty="0" smtClean="0"/>
              <a:t>The </a:t>
            </a:r>
            <a:r>
              <a:rPr lang="en-AU" sz="1800" b="0" i="1" dirty="0"/>
              <a:t>Roots of Danger: Violent Crime in Global </a:t>
            </a:r>
            <a:r>
              <a:rPr lang="en-AU" sz="1800" b="0" i="1" dirty="0" smtClean="0"/>
              <a:t>Perspective,</a:t>
            </a:r>
            <a:r>
              <a:rPr lang="en-AU" sz="1800" b="0" dirty="0" smtClean="0"/>
              <a:t> </a:t>
            </a:r>
            <a:r>
              <a:rPr lang="en-AU" sz="1800" b="0" dirty="0"/>
              <a:t>Prentice Hall, Upper Saddle River, </a:t>
            </a:r>
            <a:r>
              <a:rPr lang="en-AU" sz="1800" b="0" dirty="0" smtClean="0"/>
              <a:t>NJ.</a:t>
            </a:r>
          </a:p>
          <a:p>
            <a:pPr marL="174625" indent="-174625">
              <a:spcAft>
                <a:spcPts val="0"/>
              </a:spcAft>
            </a:pPr>
            <a:r>
              <a:rPr lang="en-US" sz="1800" b="0" dirty="0"/>
              <a:t>Donnelly, N, Menendez, P, Mahoney, N</a:t>
            </a:r>
            <a:r>
              <a:rPr lang="en-US" sz="1800" b="0" dirty="0" smtClean="0"/>
              <a:t>, (2015), </a:t>
            </a:r>
            <a:r>
              <a:rPr lang="en-US" sz="1800" b="0" dirty="0"/>
              <a:t>‘The effect of liquor </a:t>
            </a:r>
            <a:r>
              <a:rPr lang="en-US" sz="1800" b="0" dirty="0" err="1"/>
              <a:t>licence</a:t>
            </a:r>
            <a:r>
              <a:rPr lang="en-US" sz="1800" b="0" dirty="0"/>
              <a:t> concentrations in local areas on rates of assault in New South Wales,’ </a:t>
            </a:r>
            <a:r>
              <a:rPr lang="en-US" sz="1800" b="0" i="1" dirty="0"/>
              <a:t>NSW Bureau of Crime Statistics and Research</a:t>
            </a:r>
            <a:r>
              <a:rPr lang="en-US" sz="1800" b="0" dirty="0"/>
              <a:t>, viewed 05 March 2015, </a:t>
            </a:r>
            <a:r>
              <a:rPr lang="en-US" sz="1800" b="0" dirty="0" smtClean="0">
                <a:hlinkClick r:id="rId3"/>
              </a:rPr>
              <a:t>http</a:t>
            </a:r>
            <a:r>
              <a:rPr lang="en-US" sz="1800" b="0" dirty="0">
                <a:hlinkClick r:id="rId3"/>
              </a:rPr>
              <a:t>://</a:t>
            </a:r>
            <a:r>
              <a:rPr lang="en-US" sz="1800" b="0" dirty="0" smtClean="0">
                <a:hlinkClick r:id="rId3"/>
              </a:rPr>
              <a:t>apo.org.au/node/53392</a:t>
            </a:r>
            <a:r>
              <a:rPr lang="en-US" sz="1800" b="0" dirty="0" smtClean="0"/>
              <a:t> .</a:t>
            </a:r>
          </a:p>
          <a:p>
            <a:pPr marL="174625" indent="-174625">
              <a:spcAft>
                <a:spcPts val="0"/>
              </a:spcAft>
            </a:pPr>
            <a:r>
              <a:rPr lang="en-AU" sz="1800" b="0" dirty="0"/>
              <a:t>Farrell, G (2013</a:t>
            </a:r>
            <a:r>
              <a:rPr lang="en-AU" sz="1800" b="0" dirty="0" smtClean="0"/>
              <a:t>), </a:t>
            </a:r>
            <a:r>
              <a:rPr lang="en-AU" sz="1800" b="0" dirty="0"/>
              <a:t>Five tests for a theory of the crime drop, Crime Science, 2(5), </a:t>
            </a:r>
            <a:r>
              <a:rPr lang="en-AU" sz="1800" b="0" dirty="0" smtClean="0"/>
              <a:t>1-8</a:t>
            </a:r>
            <a:r>
              <a:rPr lang="en-AU" sz="1800" b="0" dirty="0"/>
              <a:t>.</a:t>
            </a:r>
          </a:p>
          <a:p>
            <a:pPr marL="174625" indent="-174625">
              <a:spcAft>
                <a:spcPts val="0"/>
              </a:spcAft>
            </a:pPr>
            <a:endParaRPr lang="en-AU" sz="1800" b="0" dirty="0"/>
          </a:p>
        </p:txBody>
      </p:sp>
    </p:spTree>
    <p:extLst>
      <p:ext uri="{BB962C8B-B14F-4D97-AF65-F5344CB8AC3E}">
        <p14:creationId xmlns:p14="http://schemas.microsoft.com/office/powerpoint/2010/main" val="1516041503"/>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09575" y="150920"/>
            <a:ext cx="8258175" cy="925405"/>
          </a:xfrm>
        </p:spPr>
        <p:txBody>
          <a:bodyPr/>
          <a:lstStyle/>
          <a:p>
            <a:r>
              <a:rPr lang="en-AU" sz="2800" dirty="0"/>
              <a:t>Selected key </a:t>
            </a:r>
            <a:r>
              <a:rPr lang="en-AU" sz="2800" dirty="0" smtClean="0"/>
              <a:t>references</a:t>
            </a:r>
            <a:endParaRPr lang="en-AU" sz="2800" dirty="0"/>
          </a:p>
        </p:txBody>
      </p:sp>
      <p:sp>
        <p:nvSpPr>
          <p:cNvPr id="3" name="Text Placeholder 2"/>
          <p:cNvSpPr>
            <a:spLocks noGrp="1"/>
          </p:cNvSpPr>
          <p:nvPr>
            <p:ph type="body" sz="quarter" idx="11"/>
          </p:nvPr>
        </p:nvSpPr>
        <p:spPr>
          <a:xfrm>
            <a:off x="152401" y="656948"/>
            <a:ext cx="8788400" cy="1665337"/>
          </a:xfrm>
        </p:spPr>
        <p:txBody>
          <a:bodyPr/>
          <a:lstStyle/>
          <a:p>
            <a:pPr marL="177800" indent="-177800"/>
            <a:r>
              <a:rPr lang="en-AU" sz="1800" b="0" dirty="0"/>
              <a:t>Freiberg, A. (2003), Therapeutic jurisprudence in Australia: paradigm shift or pragmatic incrementalism?, Law in Context, 20(2), pp. 6-23.</a:t>
            </a:r>
          </a:p>
          <a:p>
            <a:pPr marL="177800" indent="-177800"/>
            <a:r>
              <a:rPr lang="en-AU" sz="1800" b="0" dirty="0"/>
              <a:t>Gill, M. (2013), ‘Engaging the corporate sector in policing: Realities and opportunities,’ Policing, 7 (3), 273-279</a:t>
            </a:r>
          </a:p>
          <a:p>
            <a:pPr marL="177800" indent="-177800"/>
            <a:r>
              <a:rPr lang="en-US" sz="1800" b="0" dirty="0"/>
              <a:t>Goldsmith, A. and M. Halsey (2013), Cousins in Crime: Mobility, Place and Belonging in Indigenous Youth Co-Offending, British Journal of Criminology, 53(6), </a:t>
            </a:r>
            <a:r>
              <a:rPr lang="en-US" sz="1800" b="0" dirty="0" smtClean="0"/>
              <a:t>1157-1177</a:t>
            </a:r>
            <a:r>
              <a:rPr lang="en-US" sz="1800" b="0" dirty="0"/>
              <a:t>.</a:t>
            </a:r>
            <a:endParaRPr lang="en-AU" sz="1800" b="0" dirty="0"/>
          </a:p>
          <a:p>
            <a:pPr marL="177800" indent="-177800"/>
            <a:r>
              <a:rPr lang="en-US" sz="1800" b="0" dirty="0"/>
              <a:t>Halsey, M. and V.M.E. Harris (2011), Prisoner Futures: Sensing the Signs of Generativity, Australian and New Zealand Journal of Criminology, 44(1</a:t>
            </a:r>
            <a:r>
              <a:rPr lang="en-US" sz="1800" b="0" dirty="0" smtClean="0"/>
              <a:t>), </a:t>
            </a:r>
            <a:r>
              <a:rPr lang="en-US" sz="1800" b="0" dirty="0"/>
              <a:t>74-93.</a:t>
            </a:r>
            <a:endParaRPr lang="en-AU" sz="1800" b="0" dirty="0"/>
          </a:p>
          <a:p>
            <a:pPr marL="177800" indent="-177800"/>
            <a:r>
              <a:rPr lang="en-US" sz="1800" b="0" dirty="0"/>
              <a:t>Homel, R., K. Freiberg, and S. Branch (2015), CREATE-</a:t>
            </a:r>
            <a:r>
              <a:rPr lang="en-US" sz="1800" b="0" dirty="0" err="1"/>
              <a:t>ing</a:t>
            </a:r>
            <a:r>
              <a:rPr lang="en-US" sz="1800" b="0" dirty="0"/>
              <a:t> capacity to take developmental crime prevention to scale: A community-based approach within a national framework, </a:t>
            </a:r>
            <a:r>
              <a:rPr lang="en-AU" sz="1800" b="0" dirty="0"/>
              <a:t>Australian and New Zealand Journal of Criminology, 48(3</a:t>
            </a:r>
            <a:r>
              <a:rPr lang="en-AU" sz="1800" b="0" dirty="0" smtClean="0"/>
              <a:t>), </a:t>
            </a:r>
            <a:r>
              <a:rPr lang="en-AU" sz="1800" b="0" dirty="0"/>
              <a:t>367-385.</a:t>
            </a:r>
          </a:p>
          <a:p>
            <a:pPr marL="177800" indent="-177800"/>
            <a:r>
              <a:rPr lang="en-US" sz="1800" b="0" dirty="0"/>
              <a:t>Homel, R. and T. McGee (2012), Community approaches to crime and violence prevention: Building prevention capacity, [in:] R. </a:t>
            </a:r>
            <a:r>
              <a:rPr lang="en-US" sz="1800" b="0" dirty="0" err="1"/>
              <a:t>Loeber</a:t>
            </a:r>
            <a:r>
              <a:rPr lang="en-US" sz="1800" b="0" dirty="0"/>
              <a:t>, B. Welsh (eds.), The Future of Criminology, </a:t>
            </a:r>
            <a:r>
              <a:rPr lang="en-AU" sz="1800" b="0" dirty="0"/>
              <a:t>Oxford University Press</a:t>
            </a:r>
            <a:r>
              <a:rPr lang="en-US" sz="1800" b="0" dirty="0"/>
              <a:t>, New York, NY</a:t>
            </a:r>
            <a:r>
              <a:rPr lang="en-US" sz="1800" b="0" dirty="0" smtClean="0"/>
              <a:t>, </a:t>
            </a:r>
            <a:r>
              <a:rPr lang="en-US" sz="1800" b="0" dirty="0"/>
              <a:t>172-177</a:t>
            </a:r>
            <a:r>
              <a:rPr lang="en-US" sz="1800" b="0" dirty="0" smtClean="0"/>
              <a:t>.</a:t>
            </a:r>
            <a:endParaRPr lang="en-AU" sz="1800" b="0" dirty="0"/>
          </a:p>
        </p:txBody>
      </p:sp>
    </p:spTree>
    <p:extLst>
      <p:ext uri="{BB962C8B-B14F-4D97-AF65-F5344CB8AC3E}">
        <p14:creationId xmlns:p14="http://schemas.microsoft.com/office/powerpoint/2010/main" val="1454239032"/>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AU" sz="2800" dirty="0"/>
          </a:p>
        </p:txBody>
      </p:sp>
      <p:sp>
        <p:nvSpPr>
          <p:cNvPr id="3" name="Text Placeholder 2"/>
          <p:cNvSpPr>
            <a:spLocks noGrp="1"/>
          </p:cNvSpPr>
          <p:nvPr>
            <p:ph type="body" sz="quarter" idx="11"/>
          </p:nvPr>
        </p:nvSpPr>
        <p:spPr>
          <a:xfrm>
            <a:off x="414337" y="428625"/>
            <a:ext cx="8258175" cy="2287942"/>
          </a:xfrm>
        </p:spPr>
        <p:txBody>
          <a:bodyPr/>
          <a:lstStyle/>
          <a:p>
            <a:pPr marL="457200" indent="-457200">
              <a:buFont typeface="Arial" panose="020B0604020202020204" pitchFamily="34" charset="0"/>
              <a:buChar char="•"/>
            </a:pPr>
            <a:r>
              <a:rPr lang="en-AU" sz="3200" b="0" dirty="0" smtClean="0"/>
              <a:t>University </a:t>
            </a:r>
            <a:r>
              <a:rPr lang="en-AU" sz="3200" b="0" dirty="0"/>
              <a:t>of Maryland </a:t>
            </a:r>
            <a:r>
              <a:rPr lang="en-AU" sz="3200" b="0" dirty="0" smtClean="0"/>
              <a:t>“What Works?”</a:t>
            </a:r>
          </a:p>
          <a:p>
            <a:pPr marL="457200" indent="-457200">
              <a:buFont typeface="Arial" panose="020B0604020202020204" pitchFamily="34" charset="0"/>
              <a:buChar char="•"/>
            </a:pPr>
            <a:r>
              <a:rPr lang="en-AU" sz="3200" b="0" dirty="0" smtClean="0"/>
              <a:t>The </a:t>
            </a:r>
            <a:r>
              <a:rPr lang="en-AU" sz="3200" b="0" dirty="0"/>
              <a:t>Campbell Collaboration </a:t>
            </a:r>
            <a:endParaRPr lang="en-AU" sz="3200" b="0" dirty="0" smtClean="0"/>
          </a:p>
          <a:p>
            <a:pPr marL="457200" indent="-457200">
              <a:buFont typeface="Arial" panose="020B0604020202020204" pitchFamily="34" charset="0"/>
              <a:buChar char="•"/>
            </a:pPr>
            <a:r>
              <a:rPr lang="en-AU" sz="3200" b="0" dirty="0" smtClean="0"/>
              <a:t>The </a:t>
            </a:r>
            <a:r>
              <a:rPr lang="en-AU" sz="3200" b="0" dirty="0"/>
              <a:t>Washington State Institute for Public Policy </a:t>
            </a:r>
          </a:p>
          <a:p>
            <a:pPr marL="457200" indent="-457200">
              <a:buFont typeface="Arial" panose="020B0604020202020204" pitchFamily="34" charset="0"/>
              <a:buChar char="•"/>
            </a:pPr>
            <a:r>
              <a:rPr lang="en-AU" sz="3200" b="0" dirty="0" smtClean="0"/>
              <a:t>The </a:t>
            </a:r>
            <a:r>
              <a:rPr lang="en-AU" sz="3200" b="0" dirty="0"/>
              <a:t>Crime Reduction Toolkit </a:t>
            </a:r>
          </a:p>
          <a:p>
            <a:pPr marL="457200" indent="-457200">
              <a:buFont typeface="Arial" panose="020B0604020202020204" pitchFamily="34" charset="0"/>
              <a:buChar char="•"/>
            </a:pPr>
            <a:r>
              <a:rPr lang="en-AU" sz="3200" b="0" dirty="0" smtClean="0"/>
              <a:t>EMMIE </a:t>
            </a:r>
          </a:p>
          <a:p>
            <a:r>
              <a:rPr lang="en-AU" sz="2800" b="0" dirty="0" smtClean="0"/>
              <a:t>are all examples </a:t>
            </a:r>
            <a:r>
              <a:rPr lang="en-AU" sz="2800" b="0" dirty="0"/>
              <a:t>of vehicles by which researchers are able to inform </a:t>
            </a:r>
            <a:r>
              <a:rPr lang="en-AU" sz="2800" b="0" dirty="0" smtClean="0"/>
              <a:t>policy-makers, in a readily digestible form, regarding preferred </a:t>
            </a:r>
            <a:r>
              <a:rPr lang="en-AU" sz="2800" b="0" dirty="0"/>
              <a:t>choices.</a:t>
            </a:r>
            <a:endParaRPr lang="en-US" sz="2800" b="0" dirty="0" smtClean="0"/>
          </a:p>
        </p:txBody>
      </p:sp>
    </p:spTree>
    <p:extLst>
      <p:ext uri="{BB962C8B-B14F-4D97-AF65-F5344CB8AC3E}">
        <p14:creationId xmlns:p14="http://schemas.microsoft.com/office/powerpoint/2010/main" val="2573008161"/>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09575" y="168676"/>
            <a:ext cx="8258175" cy="907649"/>
          </a:xfrm>
        </p:spPr>
        <p:txBody>
          <a:bodyPr/>
          <a:lstStyle/>
          <a:p>
            <a:r>
              <a:rPr lang="en-AU" sz="2800" dirty="0"/>
              <a:t>Selected key </a:t>
            </a:r>
            <a:r>
              <a:rPr lang="en-AU" sz="2800" dirty="0" smtClean="0"/>
              <a:t>references</a:t>
            </a:r>
            <a:endParaRPr lang="en-AU" sz="2800" dirty="0"/>
          </a:p>
        </p:txBody>
      </p:sp>
      <p:sp>
        <p:nvSpPr>
          <p:cNvPr id="3" name="Text Placeholder 2"/>
          <p:cNvSpPr>
            <a:spLocks noGrp="1"/>
          </p:cNvSpPr>
          <p:nvPr>
            <p:ph type="body" sz="quarter" idx="11"/>
          </p:nvPr>
        </p:nvSpPr>
        <p:spPr>
          <a:xfrm>
            <a:off x="152401" y="594804"/>
            <a:ext cx="8788400" cy="1727481"/>
          </a:xfrm>
        </p:spPr>
        <p:txBody>
          <a:bodyPr/>
          <a:lstStyle/>
          <a:p>
            <a:pPr marL="174625" indent="-174625">
              <a:spcAft>
                <a:spcPts val="0"/>
              </a:spcAft>
            </a:pPr>
            <a:r>
              <a:rPr lang="en-US" sz="1800" b="0" dirty="0" smtClean="0"/>
              <a:t>Head</a:t>
            </a:r>
            <a:r>
              <a:rPr lang="en-US" sz="1800" b="0" dirty="0"/>
              <a:t>, </a:t>
            </a:r>
            <a:r>
              <a:rPr lang="en-US" sz="1800" b="0" dirty="0" smtClean="0"/>
              <a:t>B, </a:t>
            </a:r>
            <a:r>
              <a:rPr lang="en-US" sz="1800" b="0" dirty="0"/>
              <a:t>Ferguson, </a:t>
            </a:r>
            <a:r>
              <a:rPr lang="en-US" sz="1800" b="0" dirty="0" smtClean="0"/>
              <a:t>M,</a:t>
            </a:r>
            <a:r>
              <a:rPr lang="en-US" sz="1800" b="0" dirty="0"/>
              <a:t> Cherney, </a:t>
            </a:r>
            <a:r>
              <a:rPr lang="en-US" sz="1800" b="0" dirty="0" smtClean="0"/>
              <a:t>A</a:t>
            </a:r>
            <a:r>
              <a:rPr lang="en-US" sz="1800" b="0" dirty="0"/>
              <a:t> and </a:t>
            </a:r>
            <a:r>
              <a:rPr lang="en-US" sz="1800" b="0" dirty="0" err="1"/>
              <a:t>Boreham</a:t>
            </a:r>
            <a:r>
              <a:rPr lang="en-US" sz="1800" b="0" dirty="0"/>
              <a:t>, </a:t>
            </a:r>
            <a:r>
              <a:rPr lang="en-US" sz="1800" b="0" dirty="0" smtClean="0"/>
              <a:t>P, (2014), ‘Are </a:t>
            </a:r>
            <a:r>
              <a:rPr lang="en-US" sz="1800" b="0" dirty="0"/>
              <a:t>policy-makers interested in social research? Exploring the sources and uses of valued information among public servants in </a:t>
            </a:r>
            <a:r>
              <a:rPr lang="en-US" sz="1800" b="0" dirty="0" smtClean="0"/>
              <a:t>Australia’, </a:t>
            </a:r>
            <a:r>
              <a:rPr lang="en-US" sz="1800" b="0" i="1" dirty="0"/>
              <a:t>Policy and Society</a:t>
            </a:r>
            <a:r>
              <a:rPr lang="en-US" sz="1800" b="0" dirty="0"/>
              <a:t>, 33: </a:t>
            </a:r>
            <a:r>
              <a:rPr lang="en-US" sz="1800" b="0" dirty="0" smtClean="0"/>
              <a:t>89-101.</a:t>
            </a:r>
            <a:endParaRPr lang="en-AU" sz="1800" b="0" dirty="0" smtClean="0"/>
          </a:p>
          <a:p>
            <a:pPr marL="174625" indent="-174625">
              <a:spcAft>
                <a:spcPts val="0"/>
              </a:spcAft>
            </a:pPr>
            <a:r>
              <a:rPr lang="en-AU" sz="1800" b="0" dirty="0" smtClean="0"/>
              <a:t>Heseltine</a:t>
            </a:r>
            <a:r>
              <a:rPr lang="en-AU" sz="1800" b="0" dirty="0"/>
              <a:t>, K, Day, </a:t>
            </a:r>
            <a:r>
              <a:rPr lang="en-AU" sz="1800" b="0" dirty="0" smtClean="0"/>
              <a:t>A, </a:t>
            </a:r>
            <a:r>
              <a:rPr lang="en-AU" sz="1800" b="0" dirty="0"/>
              <a:t>and Sarre, </a:t>
            </a:r>
            <a:r>
              <a:rPr lang="en-AU" sz="1800" b="0" dirty="0" smtClean="0"/>
              <a:t>R, (2011), </a:t>
            </a:r>
            <a:r>
              <a:rPr lang="en-AU" sz="1800" b="0" dirty="0"/>
              <a:t>‘Prison-Based Correctional Offender Rehabilitation Programs: The 2009 National Picture in </a:t>
            </a:r>
            <a:r>
              <a:rPr lang="en-AU" sz="1800" b="0" dirty="0" smtClean="0"/>
              <a:t>Australia,’ </a:t>
            </a:r>
            <a:r>
              <a:rPr lang="en-AU" sz="1800" b="0" i="1" dirty="0" smtClean="0"/>
              <a:t>Research and Public Policy Series,</a:t>
            </a:r>
            <a:r>
              <a:rPr lang="en-AU" sz="1800" b="0" dirty="0" smtClean="0"/>
              <a:t>112</a:t>
            </a:r>
            <a:r>
              <a:rPr lang="en-AU" sz="1800" b="0" dirty="0"/>
              <a:t>, Canberra: </a:t>
            </a:r>
            <a:r>
              <a:rPr lang="en-AU" sz="1800" b="0" dirty="0" smtClean="0"/>
              <a:t>AIC.</a:t>
            </a:r>
          </a:p>
          <a:p>
            <a:pPr marL="174625" indent="-174625" eaLnBrk="1" hangingPunct="1">
              <a:spcAft>
                <a:spcPts val="0"/>
              </a:spcAft>
              <a:defRPr/>
            </a:pPr>
            <a:r>
              <a:rPr lang="en-AU" sz="1800" b="0" dirty="0"/>
              <a:t>Hough, M., J. Jackson, and B. Bradford (2013), Legitimacy, Trust and Compliance: An Empirical Test of Procedural Justice Theory Using the European Social Survey, [in:] J. Tankebe, A. Liebling (eds.),</a:t>
            </a:r>
            <a:r>
              <a:rPr lang="en-AU" sz="1800" b="0" i="1" dirty="0"/>
              <a:t> Legitimacy and Criminal Justice: An International Exploration, </a:t>
            </a:r>
            <a:r>
              <a:rPr lang="en-AU" sz="1800" b="0" dirty="0"/>
              <a:t>Oxford University Press, Oxford, UK</a:t>
            </a:r>
            <a:r>
              <a:rPr lang="en-AU" sz="1800" b="0" dirty="0" smtClean="0"/>
              <a:t>, </a:t>
            </a:r>
            <a:r>
              <a:rPr lang="en-AU" sz="1800" b="0" dirty="0"/>
              <a:t>326-352.</a:t>
            </a:r>
          </a:p>
          <a:p>
            <a:pPr marL="174625" indent="-174625"/>
            <a:r>
              <a:rPr lang="en-AU" sz="1800" b="0" dirty="0"/>
              <a:t>Kelly, M and Tubex, H (2015), ‘Stemming the Tide of Aboriginal Incarceration,’ The University of Notre Dame Australia Law Review, 17, 1-17,</a:t>
            </a:r>
            <a:br>
              <a:rPr lang="en-AU" sz="1800" b="0" dirty="0"/>
            </a:br>
            <a:r>
              <a:rPr lang="en-AU" sz="1800" b="0" u="sng" dirty="0">
                <a:hlinkClick r:id="rId2"/>
              </a:rPr>
              <a:t>http://researchonline.nd.edu.au/undalr/vol17/iss1/2</a:t>
            </a:r>
            <a:r>
              <a:rPr lang="en-AU" sz="1800" b="0" dirty="0"/>
              <a:t>  </a:t>
            </a:r>
          </a:p>
          <a:p>
            <a:pPr marL="174625" indent="-174625"/>
            <a:r>
              <a:rPr lang="en-US" sz="1800" b="0" dirty="0"/>
              <a:t>Livingston, M. (2011), A longitudinal analysis of alcohol outlet density and domestic violence, </a:t>
            </a:r>
            <a:r>
              <a:rPr lang="en-US" sz="1800" b="0" i="1" dirty="0"/>
              <a:t>Addiction</a:t>
            </a:r>
            <a:r>
              <a:rPr lang="en-US" sz="1800" b="0" dirty="0"/>
              <a:t>, 106(5</a:t>
            </a:r>
            <a:r>
              <a:rPr lang="en-US" sz="1800" b="0" dirty="0" smtClean="0"/>
              <a:t>), </a:t>
            </a:r>
            <a:r>
              <a:rPr lang="en-US" sz="1800" b="0" dirty="0"/>
              <a:t>919-925. </a:t>
            </a:r>
            <a:endParaRPr lang="en-AU" sz="1800" b="0" dirty="0"/>
          </a:p>
          <a:p>
            <a:pPr marL="174625" indent="-174625" eaLnBrk="1" hangingPunct="1">
              <a:spcAft>
                <a:spcPts val="0"/>
              </a:spcAft>
              <a:defRPr/>
            </a:pPr>
            <a:endParaRPr lang="en-AU" sz="1800" b="0" dirty="0"/>
          </a:p>
          <a:p>
            <a:pPr eaLnBrk="1" hangingPunct="1">
              <a:defRPr/>
            </a:pPr>
            <a:endParaRPr lang="en-AU" sz="1800" b="0" dirty="0"/>
          </a:p>
          <a:p>
            <a:endParaRPr lang="en-AU" sz="1800" b="0" dirty="0"/>
          </a:p>
          <a:p>
            <a:endParaRPr lang="en-AU" sz="1800" b="0" dirty="0"/>
          </a:p>
          <a:p>
            <a:endParaRPr lang="en-US" sz="1800" b="0" dirty="0">
              <a:ea typeface="Times" pitchFamily="18" charset="0"/>
              <a:cs typeface="Times" pitchFamily="18" charset="0"/>
            </a:endParaRPr>
          </a:p>
        </p:txBody>
      </p:sp>
    </p:spTree>
    <p:extLst>
      <p:ext uri="{BB962C8B-B14F-4D97-AF65-F5344CB8AC3E}">
        <p14:creationId xmlns:p14="http://schemas.microsoft.com/office/powerpoint/2010/main" val="838148667"/>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09575" y="62144"/>
            <a:ext cx="8258175" cy="1014181"/>
          </a:xfrm>
        </p:spPr>
        <p:txBody>
          <a:bodyPr/>
          <a:lstStyle/>
          <a:p>
            <a:r>
              <a:rPr lang="en-AU" sz="2800" dirty="0"/>
              <a:t>Selected key </a:t>
            </a:r>
            <a:r>
              <a:rPr lang="en-AU" sz="2800" dirty="0" smtClean="0"/>
              <a:t>references</a:t>
            </a:r>
            <a:endParaRPr lang="en-AU" sz="2800" dirty="0"/>
          </a:p>
        </p:txBody>
      </p:sp>
      <p:sp>
        <p:nvSpPr>
          <p:cNvPr id="3" name="Text Placeholder 2"/>
          <p:cNvSpPr>
            <a:spLocks noGrp="1"/>
          </p:cNvSpPr>
          <p:nvPr>
            <p:ph type="body" sz="quarter" idx="11"/>
          </p:nvPr>
        </p:nvSpPr>
        <p:spPr>
          <a:xfrm>
            <a:off x="232229" y="514905"/>
            <a:ext cx="8708571" cy="1908980"/>
          </a:xfrm>
        </p:spPr>
        <p:txBody>
          <a:bodyPr/>
          <a:lstStyle/>
          <a:p>
            <a:pPr marL="174625" indent="-174625"/>
            <a:r>
              <a:rPr lang="en-AU" sz="1800" b="0" dirty="0"/>
              <a:t>Maruna, S (2011</a:t>
            </a:r>
            <a:r>
              <a:rPr lang="en-AU" sz="1800" b="0" dirty="0" smtClean="0"/>
              <a:t>), </a:t>
            </a:r>
            <a:r>
              <a:rPr lang="en-AU" sz="1800" b="0" dirty="0"/>
              <a:t>‘Re-entry as a rite of passage’. </a:t>
            </a:r>
            <a:r>
              <a:rPr lang="en-AU" sz="1800" b="0" i="1" dirty="0"/>
              <a:t>Punishment </a:t>
            </a:r>
            <a:r>
              <a:rPr lang="en-AU" sz="1800" b="0" i="1" dirty="0" smtClean="0"/>
              <a:t>&amp; Society,13(1</a:t>
            </a:r>
            <a:r>
              <a:rPr lang="en-AU" sz="1800" b="0" dirty="0"/>
              <a:t>),3-28.</a:t>
            </a:r>
          </a:p>
          <a:p>
            <a:pPr marL="174625" indent="-174625"/>
            <a:r>
              <a:rPr lang="en-AU" sz="1800" b="0" dirty="0" smtClean="0"/>
              <a:t>McGee</a:t>
            </a:r>
            <a:r>
              <a:rPr lang="en-AU" sz="1800" b="0" dirty="0"/>
              <a:t>, T. &amp; Mazerolle, P. (eds), (2015</a:t>
            </a:r>
            <a:r>
              <a:rPr lang="en-AU" sz="1800" b="0" dirty="0" smtClean="0"/>
              <a:t>), </a:t>
            </a:r>
            <a:r>
              <a:rPr lang="en-AU" sz="1800" b="0" dirty="0"/>
              <a:t>Developmental and Life-Course Theories of Crime, Ashgate, San Diego.</a:t>
            </a:r>
          </a:p>
          <a:p>
            <a:pPr marL="174625" indent="-174625" eaLnBrk="1" hangingPunct="1">
              <a:spcAft>
                <a:spcPts val="0"/>
              </a:spcAft>
              <a:defRPr/>
            </a:pPr>
            <a:r>
              <a:rPr lang="en-AU" sz="1800" b="0" dirty="0" smtClean="0"/>
              <a:t>Marchetti</a:t>
            </a:r>
            <a:r>
              <a:rPr lang="en-AU" sz="1800" b="0" dirty="0"/>
              <a:t>, E, (2010</a:t>
            </a:r>
            <a:r>
              <a:rPr lang="en-AU" sz="1800" b="0" dirty="0" smtClean="0"/>
              <a:t>), </a:t>
            </a:r>
            <a:r>
              <a:rPr lang="en-AU" sz="1800" b="0" dirty="0"/>
              <a:t>‘Indigenous sentencing courts and partner violence: Perspectives of court practitioners and Elders on gender power imbalances during the sentencing hearing,’ 43(2) </a:t>
            </a:r>
            <a:r>
              <a:rPr lang="en-AU" sz="1800" b="0" i="1" dirty="0" smtClean="0"/>
              <a:t>ANZ Journal </a:t>
            </a:r>
            <a:r>
              <a:rPr lang="en-AU" sz="1800" b="0" i="1" dirty="0"/>
              <a:t>of </a:t>
            </a:r>
            <a:r>
              <a:rPr lang="en-AU" sz="1800" b="0" i="1" dirty="0" smtClean="0"/>
              <a:t>Criminology, </a:t>
            </a:r>
            <a:r>
              <a:rPr lang="en-AU" sz="1800" b="0" dirty="0"/>
              <a:t>263-281. </a:t>
            </a:r>
          </a:p>
          <a:p>
            <a:pPr marL="174625" indent="-174625">
              <a:spcAft>
                <a:spcPts val="0"/>
              </a:spcAft>
            </a:pPr>
            <a:r>
              <a:rPr lang="en-AU" sz="1800" b="0" dirty="0"/>
              <a:t>Murphy, K and J. Barkworth (2014), Victim Willingness to Report Crime to Police: Does Procedural Justice or Outcome Matter Most?, Victims and Offenders, 9(2), </a:t>
            </a:r>
            <a:r>
              <a:rPr lang="en-AU" sz="1800" b="0" dirty="0" smtClean="0"/>
              <a:t>178-204</a:t>
            </a:r>
            <a:r>
              <a:rPr lang="en-AU" sz="1800" b="0" dirty="0"/>
              <a:t>.</a:t>
            </a:r>
          </a:p>
          <a:p>
            <a:pPr marL="174625" indent="-174625">
              <a:spcAft>
                <a:spcPts val="0"/>
              </a:spcAft>
            </a:pPr>
            <a:r>
              <a:rPr lang="en-AU" sz="1800" b="0" dirty="0"/>
              <a:t>Olds, D. </a:t>
            </a:r>
            <a:r>
              <a:rPr lang="en-AU" sz="1800" b="0" dirty="0"/>
              <a:t>(2008</a:t>
            </a:r>
            <a:r>
              <a:rPr lang="en-AU" sz="1800" b="0" dirty="0" smtClean="0"/>
              <a:t>), </a:t>
            </a:r>
            <a:r>
              <a:rPr lang="en-AU" sz="1800" b="0" dirty="0"/>
              <a:t>Preventing Child Maltreatment and Crime with Prenatal and Infancy Support of Parents: The Nurse-Family Partnership</a:t>
            </a:r>
            <a:r>
              <a:rPr lang="en-AU" sz="1800" b="0" dirty="0" smtClean="0"/>
              <a:t>, Journal of Scandinavian Studies in Criminology and Crime Prevention, 9(1</a:t>
            </a:r>
            <a:r>
              <a:rPr lang="en-AU" sz="1800" b="0" dirty="0"/>
              <a:t>), pp. </a:t>
            </a:r>
            <a:r>
              <a:rPr lang="en-AU" sz="1800" b="0" dirty="0" smtClean="0"/>
              <a:t>2-24.</a:t>
            </a:r>
          </a:p>
          <a:p>
            <a:pPr marL="174625" indent="-174625">
              <a:spcAft>
                <a:spcPts val="0"/>
              </a:spcAft>
            </a:pPr>
            <a:r>
              <a:rPr lang="en-US" sz="1800" b="0" dirty="0" smtClean="0"/>
              <a:t>Payne</a:t>
            </a:r>
            <a:r>
              <a:rPr lang="en-US" sz="1800" b="0" dirty="0"/>
              <a:t>, J and Gaffney, A </a:t>
            </a:r>
            <a:r>
              <a:rPr lang="en-US" sz="1800" b="0" dirty="0" smtClean="0"/>
              <a:t>(2012), ‘How </a:t>
            </a:r>
            <a:r>
              <a:rPr lang="en-US" sz="1800" b="0" dirty="0"/>
              <a:t>much crime is drug or alcohol related? Self-reported attributions of police detainees’ </a:t>
            </a:r>
            <a:r>
              <a:rPr lang="en-US" sz="1800" b="0" i="1" dirty="0"/>
              <a:t>Trends &amp; issues in crime and criminal justice , </a:t>
            </a:r>
            <a:r>
              <a:rPr lang="en-US" sz="1800" b="0" dirty="0"/>
              <a:t>N</a:t>
            </a:r>
            <a:r>
              <a:rPr lang="en-US" sz="1800" b="0" dirty="0" smtClean="0"/>
              <a:t>o</a:t>
            </a:r>
            <a:r>
              <a:rPr lang="en-US" sz="1800" b="0" dirty="0"/>
              <a:t>. 439, Canberra: Australian Institute of </a:t>
            </a:r>
            <a:r>
              <a:rPr lang="en-US" sz="1800" b="0" dirty="0" smtClean="0"/>
              <a:t>Criminology</a:t>
            </a:r>
            <a:r>
              <a:rPr lang="en-US" sz="1800" b="0" dirty="0" smtClean="0"/>
              <a:t>. 1-6.</a:t>
            </a:r>
            <a:endParaRPr lang="en-AU" sz="1800" b="0" dirty="0"/>
          </a:p>
          <a:p>
            <a:pPr marL="174625" indent="-174625">
              <a:spcAft>
                <a:spcPts val="0"/>
              </a:spcAft>
            </a:pPr>
            <a:r>
              <a:rPr lang="en-AU" sz="1800" b="0" dirty="0" smtClean="0"/>
              <a:t>Prenzler, T, (2011), ‘Strike Force Piccadilly and ATM Security: A Follow Up Study’, </a:t>
            </a:r>
            <a:r>
              <a:rPr lang="en-AU" sz="1800" b="0" i="1" dirty="0" smtClean="0"/>
              <a:t>Policing: A Journal of Policy and Practice</a:t>
            </a:r>
            <a:r>
              <a:rPr lang="en-AU" sz="1800" b="0" dirty="0" smtClean="0"/>
              <a:t>, 5(3), 236-247.</a:t>
            </a:r>
          </a:p>
          <a:p>
            <a:pPr marL="174625" indent="-174625"/>
            <a:endParaRPr lang="en-AU" sz="1800" b="0" dirty="0" smtClean="0"/>
          </a:p>
        </p:txBody>
      </p:sp>
    </p:spTree>
    <p:extLst>
      <p:ext uri="{BB962C8B-B14F-4D97-AF65-F5344CB8AC3E}">
        <p14:creationId xmlns:p14="http://schemas.microsoft.com/office/powerpoint/2010/main" val="3458178739"/>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AU" sz="2800" dirty="0"/>
              <a:t>Selected key </a:t>
            </a:r>
            <a:r>
              <a:rPr lang="en-AU" sz="2800" dirty="0" smtClean="0"/>
              <a:t>references</a:t>
            </a:r>
            <a:endParaRPr lang="en-AU" sz="2800" dirty="0"/>
          </a:p>
        </p:txBody>
      </p:sp>
      <p:sp>
        <p:nvSpPr>
          <p:cNvPr id="3" name="Text Placeholder 2"/>
          <p:cNvSpPr>
            <a:spLocks noGrp="1"/>
          </p:cNvSpPr>
          <p:nvPr>
            <p:ph type="body" sz="quarter" idx="11"/>
          </p:nvPr>
        </p:nvSpPr>
        <p:spPr>
          <a:xfrm>
            <a:off x="232229" y="905522"/>
            <a:ext cx="8708571" cy="1518363"/>
          </a:xfrm>
        </p:spPr>
        <p:txBody>
          <a:bodyPr/>
          <a:lstStyle/>
          <a:p>
            <a:pPr marL="177800" indent="-177800">
              <a:spcAft>
                <a:spcPts val="0"/>
              </a:spcAft>
            </a:pPr>
            <a:r>
              <a:rPr lang="en-AU" sz="1800" b="0" dirty="0" smtClean="0"/>
              <a:t>Prenzler</a:t>
            </a:r>
            <a:r>
              <a:rPr lang="en-AU" sz="1800" b="0" dirty="0"/>
              <a:t>, T and R. Sarre (2014), The Role of Partnerships in Security Management, in: M. Gill, (ed.), Handbook of Security, Palgrave Macmillan, Basingstoke, Hampshire</a:t>
            </a:r>
            <a:r>
              <a:rPr lang="en-AU" sz="1800" b="0" dirty="0" smtClean="0"/>
              <a:t>, </a:t>
            </a:r>
            <a:r>
              <a:rPr lang="en-AU" sz="1800" b="0" dirty="0"/>
              <a:t>769-790.</a:t>
            </a:r>
          </a:p>
          <a:p>
            <a:pPr marL="174625" indent="-174625">
              <a:spcAft>
                <a:spcPts val="0"/>
              </a:spcAft>
            </a:pPr>
            <a:r>
              <a:rPr lang="en-AU" sz="1800" b="0" dirty="0" smtClean="0"/>
              <a:t>Productivity </a:t>
            </a:r>
            <a:r>
              <a:rPr lang="en-AU" sz="1800" b="0" dirty="0"/>
              <a:t>Commission, (2016) </a:t>
            </a:r>
            <a:r>
              <a:rPr lang="en-US" sz="1800" b="0" i="1" dirty="0"/>
              <a:t>Overcoming Indigenous Disadvantage, </a:t>
            </a:r>
            <a:r>
              <a:rPr lang="en-US" sz="1800" b="0" dirty="0"/>
              <a:t>2016 Report, </a:t>
            </a:r>
            <a:r>
              <a:rPr lang="en-US" sz="1800" b="0" dirty="0">
                <a:hlinkClick r:id="rId2"/>
              </a:rPr>
              <a:t>http://www.pc.gov.au/research/ongoing/overcoming-indigenous-disadvantage/2016</a:t>
            </a:r>
            <a:r>
              <a:rPr lang="en-US" sz="1800" b="0" dirty="0"/>
              <a:t> </a:t>
            </a:r>
            <a:endParaRPr lang="en-AU" sz="1800" b="0" dirty="0"/>
          </a:p>
          <a:p>
            <a:pPr marL="174625" indent="-174625">
              <a:spcAft>
                <a:spcPts val="0"/>
              </a:spcAft>
            </a:pPr>
            <a:r>
              <a:rPr lang="en-US" sz="1800" b="0" dirty="0"/>
              <a:t>Productivity</a:t>
            </a:r>
            <a:r>
              <a:rPr lang="en-AU" sz="1800" b="0" dirty="0"/>
              <a:t> Commission (2017), Steering Committee for the Review of Government Service Provision, Volume C: Justice Sector Overview, Canberra.</a:t>
            </a:r>
          </a:p>
          <a:p>
            <a:pPr marL="174625" indent="-174625">
              <a:spcAft>
                <a:spcPts val="0"/>
              </a:spcAft>
            </a:pPr>
            <a:r>
              <a:rPr lang="en-AU" sz="1800" b="0" dirty="0" smtClean="0"/>
              <a:t>Sarre, R, (2011), ‘We get the crime we deserve: Exploring the political disconnect in crime policy’, </a:t>
            </a:r>
            <a:r>
              <a:rPr lang="en-AU" sz="1800" b="0" i="1" dirty="0" smtClean="0"/>
              <a:t>James Cook University Law Journal, </a:t>
            </a:r>
            <a:r>
              <a:rPr lang="en-AU" sz="1800" b="0" dirty="0" smtClean="0"/>
              <a:t>18, 144-161.</a:t>
            </a:r>
          </a:p>
          <a:p>
            <a:pPr marL="174625" indent="-174625" eaLnBrk="1" hangingPunct="1">
              <a:spcAft>
                <a:spcPts val="0"/>
              </a:spcAft>
              <a:defRPr/>
            </a:pPr>
            <a:r>
              <a:rPr lang="en-AU" sz="1800" b="0" dirty="0" err="1"/>
              <a:t>Segrave</a:t>
            </a:r>
            <a:r>
              <a:rPr lang="en-AU" sz="1800" b="0" dirty="0"/>
              <a:t>, M., Wilson, D. and Fitz-Gibbon, K. (2017), ‘More police won’t necessarily lead to better outcomes on family violence – here’s what we need,’ The Conversation, 25 January 2017, </a:t>
            </a:r>
            <a:r>
              <a:rPr lang="en-AU" sz="1800" b="0" u="sng" dirty="0">
                <a:hlinkClick r:id="rId3"/>
              </a:rPr>
              <a:t>https://</a:t>
            </a:r>
            <a:r>
              <a:rPr lang="en-AU" sz="1800" b="0" u="sng" dirty="0" smtClean="0">
                <a:hlinkClick r:id="rId3"/>
              </a:rPr>
              <a:t>theconversation.com/more-police-wont-necessarily-lead-to-better-outcomes-on-family-violence-heres-what-we-need-70755</a:t>
            </a:r>
            <a:endParaRPr lang="en-AU" sz="1800" b="0" dirty="0" smtClean="0"/>
          </a:p>
        </p:txBody>
      </p:sp>
    </p:spTree>
    <p:extLst>
      <p:ext uri="{BB962C8B-B14F-4D97-AF65-F5344CB8AC3E}">
        <p14:creationId xmlns:p14="http://schemas.microsoft.com/office/powerpoint/2010/main" val="2216179924"/>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09575" y="115410"/>
            <a:ext cx="8258175" cy="960915"/>
          </a:xfrm>
        </p:spPr>
        <p:txBody>
          <a:bodyPr/>
          <a:lstStyle/>
          <a:p>
            <a:r>
              <a:rPr lang="en-AU" sz="2800" dirty="0"/>
              <a:t>Selected key </a:t>
            </a:r>
            <a:r>
              <a:rPr lang="en-AU" sz="2800" dirty="0" smtClean="0"/>
              <a:t>references</a:t>
            </a:r>
            <a:endParaRPr lang="en-AU" sz="2800" dirty="0"/>
          </a:p>
        </p:txBody>
      </p:sp>
      <p:sp>
        <p:nvSpPr>
          <p:cNvPr id="3" name="Text Placeholder 2"/>
          <p:cNvSpPr>
            <a:spLocks noGrp="1"/>
          </p:cNvSpPr>
          <p:nvPr>
            <p:ph type="body" sz="quarter" idx="11"/>
          </p:nvPr>
        </p:nvSpPr>
        <p:spPr>
          <a:xfrm>
            <a:off x="232229" y="603682"/>
            <a:ext cx="8708571" cy="1820203"/>
          </a:xfrm>
        </p:spPr>
        <p:txBody>
          <a:bodyPr/>
          <a:lstStyle/>
          <a:p>
            <a:pPr marL="174625" indent="-174625" eaLnBrk="1" hangingPunct="1">
              <a:spcAft>
                <a:spcPts val="0"/>
              </a:spcAft>
              <a:defRPr/>
            </a:pPr>
            <a:r>
              <a:rPr lang="en-US" sz="1800" b="0" dirty="0" smtClean="0"/>
              <a:t>Thompson</a:t>
            </a:r>
            <a:r>
              <a:rPr lang="en-US" sz="1800" b="0" dirty="0"/>
              <a:t>, C, </a:t>
            </a:r>
            <a:r>
              <a:rPr lang="en-AU" sz="1800" b="0" dirty="0"/>
              <a:t>Stewart, S, Allard, T, </a:t>
            </a:r>
            <a:r>
              <a:rPr lang="en-AU" sz="1800" b="0" dirty="0" err="1"/>
              <a:t>Chrzanowski</a:t>
            </a:r>
            <a:r>
              <a:rPr lang="en-AU" sz="1800" b="0" dirty="0"/>
              <a:t>, A </a:t>
            </a:r>
            <a:r>
              <a:rPr lang="en-AU" sz="1800" b="0" dirty="0" err="1"/>
              <a:t>Luker</a:t>
            </a:r>
            <a:r>
              <a:rPr lang="en-AU" sz="1800" b="0" dirty="0"/>
              <a:t>, C, and </a:t>
            </a:r>
            <a:r>
              <a:rPr lang="en-AU" sz="1800" b="0" dirty="0" err="1"/>
              <a:t>Sveticic</a:t>
            </a:r>
            <a:r>
              <a:rPr lang="en-AU" sz="1800" b="0" dirty="0"/>
              <a:t>, J, (2014</a:t>
            </a:r>
            <a:r>
              <a:rPr lang="en-AU" sz="1800" b="0" dirty="0" smtClean="0"/>
              <a:t>), </a:t>
            </a:r>
            <a:r>
              <a:rPr lang="en-AU" sz="1800" b="0" dirty="0"/>
              <a:t>‘</a:t>
            </a:r>
            <a:r>
              <a:rPr lang="en-US" sz="1800" b="0" dirty="0"/>
              <a:t>Examining adult-onset offending: A case for adult cautioning,’ </a:t>
            </a:r>
            <a:r>
              <a:rPr lang="en-US" sz="1800" b="0" i="1" dirty="0"/>
              <a:t>Trends &amp; issues in crime and criminal justice. </a:t>
            </a:r>
            <a:r>
              <a:rPr lang="en-US" sz="1800" b="0" dirty="0"/>
              <a:t>No. 488, Canberra: </a:t>
            </a:r>
            <a:r>
              <a:rPr lang="en-US" sz="1800" b="0" dirty="0" smtClean="0"/>
              <a:t>AIC.</a:t>
            </a:r>
            <a:endParaRPr lang="en-AU" sz="1800" b="0" dirty="0"/>
          </a:p>
          <a:p>
            <a:pPr marL="177800" indent="-177800">
              <a:spcAft>
                <a:spcPts val="0"/>
              </a:spcAft>
            </a:pPr>
            <a:r>
              <a:rPr lang="en-AU" sz="1800" b="0" dirty="0" smtClean="0"/>
              <a:t>Van </a:t>
            </a:r>
            <a:r>
              <a:rPr lang="en-AU" sz="1800" b="0" dirty="0" err="1"/>
              <a:t>Dijk</a:t>
            </a:r>
            <a:r>
              <a:rPr lang="en-AU" sz="1800" b="0" dirty="0"/>
              <a:t>, J (2008</a:t>
            </a:r>
            <a:r>
              <a:rPr lang="en-AU" sz="1800" b="0" dirty="0" smtClean="0"/>
              <a:t>),The </a:t>
            </a:r>
            <a:r>
              <a:rPr lang="en-AU" sz="1800" b="0" dirty="0"/>
              <a:t>World of Crime, Sage Publications, Los Angeles, CA.</a:t>
            </a:r>
          </a:p>
          <a:p>
            <a:pPr marL="177800" indent="-177800">
              <a:spcAft>
                <a:spcPts val="0"/>
              </a:spcAft>
            </a:pPr>
            <a:r>
              <a:rPr lang="en-US" sz="1800" b="0" dirty="0"/>
              <a:t>Wan, W-Y., S. Moffatt, C. Jones, and D. Weatherburn (2012), The Effect of Arrest and Imprisonment on Crime, Crime and Justice Bulletin, No. 158, </a:t>
            </a:r>
            <a:r>
              <a:rPr lang="en-AU" sz="1800" b="0" dirty="0"/>
              <a:t>NSW Bureau of Crime Statistics and Research, Sydney</a:t>
            </a:r>
            <a:r>
              <a:rPr lang="en-US" sz="1800" b="0" dirty="0"/>
              <a:t>.</a:t>
            </a:r>
            <a:endParaRPr lang="en-AU" sz="1800" b="0" dirty="0"/>
          </a:p>
          <a:p>
            <a:pPr marL="174625" indent="-174625" eaLnBrk="1" hangingPunct="1">
              <a:spcAft>
                <a:spcPts val="0"/>
              </a:spcAft>
              <a:defRPr/>
            </a:pPr>
            <a:r>
              <a:rPr lang="en-AU" sz="1800" b="0" dirty="0" smtClean="0"/>
              <a:t>Tubex</a:t>
            </a:r>
            <a:r>
              <a:rPr lang="en-AU" sz="1800" b="0" dirty="0"/>
              <a:t>, H, Brown, D, </a:t>
            </a:r>
            <a:r>
              <a:rPr lang="en-AU" sz="1800" b="0" dirty="0" smtClean="0"/>
              <a:t>Freiberg, A, Gelb</a:t>
            </a:r>
            <a:r>
              <a:rPr lang="en-AU" sz="1800" b="0" dirty="0"/>
              <a:t>, K and Sarre, </a:t>
            </a:r>
            <a:r>
              <a:rPr lang="en-AU" sz="1800" b="0" dirty="0" smtClean="0"/>
              <a:t>R, (2016), </a:t>
            </a:r>
            <a:r>
              <a:rPr lang="en-AU" sz="1800" b="0" dirty="0"/>
              <a:t>‘Penal diversity within Australia’, </a:t>
            </a:r>
            <a:r>
              <a:rPr lang="en-AU" sz="1800" b="0" i="1" dirty="0"/>
              <a:t>Punishment and Society</a:t>
            </a:r>
            <a:r>
              <a:rPr lang="en-AU" sz="1800" b="0" dirty="0"/>
              <a:t>, 17(3</a:t>
            </a:r>
            <a:r>
              <a:rPr lang="en-AU" sz="1800" b="0" dirty="0" smtClean="0"/>
              <a:t>), 345-373. </a:t>
            </a:r>
            <a:endParaRPr lang="en-AU" sz="1800" b="0" dirty="0"/>
          </a:p>
          <a:p>
            <a:pPr marL="174625" indent="-174625" eaLnBrk="1" hangingPunct="1">
              <a:spcAft>
                <a:spcPts val="0"/>
              </a:spcAft>
              <a:defRPr/>
            </a:pPr>
            <a:r>
              <a:rPr lang="en-AU" sz="1800" b="0" dirty="0" smtClean="0"/>
              <a:t>Tyler</a:t>
            </a:r>
            <a:r>
              <a:rPr lang="en-AU" sz="1800" b="0" dirty="0"/>
              <a:t>, </a:t>
            </a:r>
            <a:r>
              <a:rPr lang="en-AU" sz="1800" b="0" dirty="0" smtClean="0"/>
              <a:t>T, (2006), </a:t>
            </a:r>
            <a:r>
              <a:rPr lang="en-AU" sz="1800" b="0" i="1" dirty="0"/>
              <a:t>Why People Obey the Law, </a:t>
            </a:r>
            <a:r>
              <a:rPr lang="en-AU" sz="1800" b="0" dirty="0" smtClean="0"/>
              <a:t>PUP, </a:t>
            </a:r>
            <a:r>
              <a:rPr lang="en-AU" sz="1800" b="0" dirty="0"/>
              <a:t>Princeton </a:t>
            </a:r>
            <a:r>
              <a:rPr lang="en-AU" sz="1800" b="0" dirty="0" smtClean="0"/>
              <a:t>NJ.</a:t>
            </a:r>
          </a:p>
          <a:p>
            <a:pPr marL="174625" indent="-174625" eaLnBrk="1" hangingPunct="1">
              <a:spcAft>
                <a:spcPts val="0"/>
              </a:spcAft>
              <a:defRPr/>
            </a:pPr>
            <a:r>
              <a:rPr lang="en-AU" sz="1800" b="0" dirty="0" err="1"/>
              <a:t>Vollaard</a:t>
            </a:r>
            <a:r>
              <a:rPr lang="en-AU" sz="1800" b="0" dirty="0"/>
              <a:t>, B. (2012), ‘Preventing crime through selective incapacitation’ The Economic Journal, 123 (567), </a:t>
            </a:r>
            <a:r>
              <a:rPr lang="en-AU" sz="1800" b="0" dirty="0" smtClean="0"/>
              <a:t>262–284.</a:t>
            </a:r>
          </a:p>
          <a:p>
            <a:pPr marL="174625" indent="-174625" eaLnBrk="1" hangingPunct="1">
              <a:spcAft>
                <a:spcPts val="0"/>
              </a:spcAft>
              <a:defRPr/>
            </a:pPr>
            <a:r>
              <a:rPr lang="en-AU" sz="1800" b="0" dirty="0" smtClean="0"/>
              <a:t>Weatherburn, D </a:t>
            </a:r>
            <a:r>
              <a:rPr lang="en-AU" sz="1800" b="0" dirty="0"/>
              <a:t>and </a:t>
            </a:r>
            <a:r>
              <a:rPr lang="en-AU" sz="1800" b="0" dirty="0" smtClean="0"/>
              <a:t>Lind, B, (1997), ‘Social </a:t>
            </a:r>
            <a:r>
              <a:rPr lang="en-AU" sz="1800" b="0" dirty="0"/>
              <a:t>and Economic Stress, Child Neglect and Juvenile </a:t>
            </a:r>
            <a:r>
              <a:rPr lang="en-AU" sz="1800" b="0" dirty="0" smtClean="0"/>
              <a:t>Delinquency,’ </a:t>
            </a:r>
            <a:r>
              <a:rPr lang="en-AU" sz="1800" b="0" i="1" dirty="0" smtClean="0"/>
              <a:t>NSW BOCSAR</a:t>
            </a:r>
            <a:r>
              <a:rPr lang="en-AU" sz="1800" b="0" dirty="0" smtClean="0"/>
              <a:t>, Sydney. </a:t>
            </a:r>
          </a:p>
          <a:p>
            <a:pPr marL="174625" indent="-174625" eaLnBrk="1" hangingPunct="1">
              <a:spcAft>
                <a:spcPts val="0"/>
              </a:spcAft>
              <a:defRPr/>
            </a:pPr>
            <a:r>
              <a:rPr lang="en-AU" sz="1800" b="0" dirty="0" smtClean="0"/>
              <a:t>Wilkinson, </a:t>
            </a:r>
            <a:r>
              <a:rPr lang="en-AU" sz="1800" b="0" dirty="0"/>
              <a:t>R and </a:t>
            </a:r>
            <a:r>
              <a:rPr lang="en-AU" sz="1800" b="0" dirty="0" smtClean="0"/>
              <a:t>Pickett, </a:t>
            </a:r>
            <a:r>
              <a:rPr lang="en-AU" sz="1800" b="0" dirty="0"/>
              <a:t>K </a:t>
            </a:r>
            <a:r>
              <a:rPr lang="en-AU" sz="1800" b="0" dirty="0" smtClean="0"/>
              <a:t>(2009), </a:t>
            </a:r>
            <a:r>
              <a:rPr lang="en-AU" sz="1800" b="0" i="1" dirty="0" smtClean="0"/>
              <a:t>The </a:t>
            </a:r>
            <a:r>
              <a:rPr lang="en-AU" sz="1800" b="0" i="1" dirty="0"/>
              <a:t>Spirit Level: Why Greater Equality Makes Societies Stronger </a:t>
            </a:r>
            <a:r>
              <a:rPr lang="en-AU" sz="1800" b="0" i="1" dirty="0" smtClean="0"/>
              <a:t>, </a:t>
            </a:r>
            <a:r>
              <a:rPr lang="en-AU" sz="1800" b="0" dirty="0" smtClean="0"/>
              <a:t>Allen </a:t>
            </a:r>
            <a:r>
              <a:rPr lang="en-AU" sz="1800" b="0" dirty="0"/>
              <a:t>Lane, </a:t>
            </a:r>
            <a:r>
              <a:rPr lang="en-AU" sz="1800" b="0" dirty="0" smtClean="0"/>
              <a:t>London.</a:t>
            </a:r>
            <a:endParaRPr lang="en-AU" b="0" dirty="0"/>
          </a:p>
        </p:txBody>
      </p:sp>
    </p:spTree>
    <p:extLst>
      <p:ext uri="{BB962C8B-B14F-4D97-AF65-F5344CB8AC3E}">
        <p14:creationId xmlns:p14="http://schemas.microsoft.com/office/powerpoint/2010/main" val="3790152780"/>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AU" sz="2800" dirty="0"/>
          </a:p>
        </p:txBody>
      </p:sp>
      <p:sp>
        <p:nvSpPr>
          <p:cNvPr id="3" name="Text Placeholder 2"/>
          <p:cNvSpPr>
            <a:spLocks noGrp="1"/>
          </p:cNvSpPr>
          <p:nvPr>
            <p:ph type="body" sz="quarter" idx="11"/>
          </p:nvPr>
        </p:nvSpPr>
        <p:spPr>
          <a:xfrm>
            <a:off x="414337" y="1648278"/>
            <a:ext cx="8443913" cy="1074057"/>
          </a:xfrm>
        </p:spPr>
        <p:txBody>
          <a:bodyPr/>
          <a:lstStyle/>
          <a:p>
            <a:pPr algn="ctr"/>
            <a:endParaRPr lang="en-US" sz="3600" b="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924668"/>
          </a:xfrm>
          <a:prstGeom prst="rect">
            <a:avLst/>
          </a:prstGeom>
        </p:spPr>
      </p:pic>
      <p:sp>
        <p:nvSpPr>
          <p:cNvPr id="5" name="Rectangle 4"/>
          <p:cNvSpPr/>
          <p:nvPr/>
        </p:nvSpPr>
        <p:spPr>
          <a:xfrm>
            <a:off x="1091954" y="621437"/>
            <a:ext cx="6792590" cy="5016758"/>
          </a:xfrm>
          <a:prstGeom prst="rect">
            <a:avLst/>
          </a:prstGeom>
        </p:spPr>
        <p:txBody>
          <a:bodyPr wrap="square">
            <a:spAutoFit/>
          </a:bodyPr>
          <a:lstStyle/>
          <a:p>
            <a:pPr algn="ctr"/>
            <a:r>
              <a:rPr lang="en-AU" sz="3200" dirty="0" smtClean="0">
                <a:solidFill>
                  <a:schemeClr val="bg1"/>
                </a:solidFill>
              </a:rPr>
              <a:t>“Hey, everyone. This </a:t>
            </a:r>
            <a:r>
              <a:rPr lang="en-AU" sz="3200" dirty="0">
                <a:solidFill>
                  <a:schemeClr val="bg1"/>
                </a:solidFill>
              </a:rPr>
              <a:t>grass is </a:t>
            </a:r>
            <a:r>
              <a:rPr lang="en-AU" sz="3200" dirty="0" smtClean="0">
                <a:solidFill>
                  <a:schemeClr val="bg1"/>
                </a:solidFill>
              </a:rPr>
              <a:t>crap</a:t>
            </a:r>
            <a:r>
              <a:rPr lang="en-AU" sz="3200" dirty="0" smtClean="0">
                <a:solidFill>
                  <a:schemeClr val="bg1"/>
                </a:solidFill>
              </a:rPr>
              <a:t>. </a:t>
            </a:r>
            <a:r>
              <a:rPr lang="en-AU" sz="3200" dirty="0">
                <a:solidFill>
                  <a:schemeClr val="bg1"/>
                </a:solidFill>
              </a:rPr>
              <a:t>Forget </a:t>
            </a:r>
            <a:r>
              <a:rPr lang="en-AU" sz="3200" dirty="0" smtClean="0">
                <a:solidFill>
                  <a:schemeClr val="bg1"/>
                </a:solidFill>
              </a:rPr>
              <a:t>Genesis 2:17. Let’s go and eat from the tree of knowledge.”</a:t>
            </a:r>
          </a:p>
          <a:p>
            <a:pPr algn="ctr"/>
            <a:endParaRPr lang="en-AU" sz="3200" dirty="0">
              <a:solidFill>
                <a:schemeClr val="bg1"/>
              </a:solidFill>
            </a:endParaRPr>
          </a:p>
          <a:p>
            <a:pPr algn="ctr"/>
            <a:endParaRPr lang="en-AU" sz="3200" dirty="0" smtClean="0">
              <a:solidFill>
                <a:schemeClr val="bg1"/>
              </a:solidFill>
            </a:endParaRPr>
          </a:p>
          <a:p>
            <a:pPr algn="ctr"/>
            <a:endParaRPr lang="en-AU" sz="3200" dirty="0">
              <a:solidFill>
                <a:schemeClr val="bg1"/>
              </a:solidFill>
            </a:endParaRPr>
          </a:p>
          <a:p>
            <a:pPr algn="ctr"/>
            <a:endParaRPr lang="en-AU" sz="3200" dirty="0" smtClean="0">
              <a:solidFill>
                <a:schemeClr val="bg1"/>
              </a:solidFill>
            </a:endParaRPr>
          </a:p>
          <a:p>
            <a:pPr algn="ctr"/>
            <a:endParaRPr lang="en-AU" sz="3200" dirty="0">
              <a:solidFill>
                <a:schemeClr val="bg1"/>
              </a:solidFill>
            </a:endParaRPr>
          </a:p>
          <a:p>
            <a:pPr algn="ctr"/>
            <a:endParaRPr lang="en-AU" sz="3200" dirty="0" smtClean="0">
              <a:solidFill>
                <a:schemeClr val="bg1"/>
              </a:solidFill>
            </a:endParaRPr>
          </a:p>
          <a:p>
            <a:pPr algn="ctr"/>
            <a:r>
              <a:rPr lang="en-AU" sz="3200" dirty="0" smtClean="0">
                <a:solidFill>
                  <a:schemeClr val="bg1"/>
                </a:solidFill>
              </a:rPr>
              <a:t>rick.sarre@unisa.edu.au</a:t>
            </a:r>
            <a:endParaRPr lang="en-AU" sz="3200" dirty="0">
              <a:solidFill>
                <a:schemeClr val="bg1"/>
              </a:solidFill>
            </a:endParaRPr>
          </a:p>
        </p:txBody>
      </p:sp>
    </p:spTree>
    <p:extLst>
      <p:ext uri="{BB962C8B-B14F-4D97-AF65-F5344CB8AC3E}">
        <p14:creationId xmlns:p14="http://schemas.microsoft.com/office/powerpoint/2010/main" val="345731584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ctr"/>
            <a:r>
              <a:rPr lang="en-AU" sz="4000" dirty="0"/>
              <a:t>P</a:t>
            </a:r>
            <a:r>
              <a:rPr lang="en-AU" sz="4000" dirty="0" smtClean="0"/>
              <a:t>olicy-makers are listening</a:t>
            </a:r>
            <a:endParaRPr lang="en-AU" sz="4000" dirty="0" smtClean="0"/>
          </a:p>
          <a:p>
            <a:endParaRPr lang="en-AU" sz="2800" dirty="0"/>
          </a:p>
        </p:txBody>
      </p:sp>
      <p:sp>
        <p:nvSpPr>
          <p:cNvPr id="3" name="Text Placeholder 2"/>
          <p:cNvSpPr>
            <a:spLocks noGrp="1"/>
          </p:cNvSpPr>
          <p:nvPr>
            <p:ph type="body" sz="quarter" idx="11"/>
          </p:nvPr>
        </p:nvSpPr>
        <p:spPr>
          <a:xfrm>
            <a:off x="414337" y="1076325"/>
            <a:ext cx="8258175" cy="2235046"/>
          </a:xfrm>
        </p:spPr>
        <p:txBody>
          <a:bodyPr/>
          <a:lstStyle/>
          <a:p>
            <a:pPr algn="ctr">
              <a:spcBef>
                <a:spcPts val="0"/>
              </a:spcBef>
            </a:pPr>
            <a:r>
              <a:rPr lang="en-AU" sz="3200" b="0" dirty="0" smtClean="0"/>
              <a:t>Because governments cannot afford the costs of crime</a:t>
            </a:r>
          </a:p>
          <a:p>
            <a:pPr algn="ctr">
              <a:spcBef>
                <a:spcPts val="0"/>
              </a:spcBef>
            </a:pPr>
            <a:r>
              <a:rPr lang="en-AU" sz="3200" b="0" dirty="0" smtClean="0">
                <a:solidFill>
                  <a:srgbClr val="FF0000"/>
                </a:solidFill>
              </a:rPr>
              <a:t>- and -</a:t>
            </a:r>
          </a:p>
          <a:p>
            <a:pPr algn="ctr">
              <a:spcBef>
                <a:spcPts val="0"/>
              </a:spcBef>
            </a:pPr>
            <a:r>
              <a:rPr lang="en-AU" sz="3200" b="0" dirty="0"/>
              <a:t>B</a:t>
            </a:r>
            <a:r>
              <a:rPr lang="en-AU" sz="3200" b="0" dirty="0" smtClean="0"/>
              <a:t>ecause victimisation is something that no government feels comfortable </a:t>
            </a:r>
            <a:r>
              <a:rPr lang="en-AU" sz="3200" b="0" dirty="0" smtClean="0"/>
              <a:t>with</a:t>
            </a:r>
            <a:endParaRPr lang="en-AU" sz="3200" b="0" dirty="0"/>
          </a:p>
          <a:p>
            <a:pPr marL="457200" indent="-457200" algn="ctr">
              <a:spcBef>
                <a:spcPts val="0"/>
              </a:spcBef>
              <a:buFontTx/>
              <a:buChar char="-"/>
            </a:pPr>
            <a:r>
              <a:rPr lang="en-AU" sz="3200" b="0" dirty="0" smtClean="0">
                <a:solidFill>
                  <a:srgbClr val="FF0000"/>
                </a:solidFill>
              </a:rPr>
              <a:t>a</a:t>
            </a:r>
            <a:r>
              <a:rPr lang="en-AU" sz="3200" b="0" dirty="0" smtClean="0">
                <a:solidFill>
                  <a:srgbClr val="FF0000"/>
                </a:solidFill>
              </a:rPr>
              <a:t>nd -</a:t>
            </a:r>
          </a:p>
          <a:p>
            <a:pPr algn="ctr">
              <a:spcBef>
                <a:spcPts val="0"/>
              </a:spcBef>
            </a:pPr>
            <a:r>
              <a:rPr lang="en-AU" sz="3200" b="0" dirty="0" smtClean="0"/>
              <a:t>Because there’s a temptation in government to think that the current drive to imprison is having an effect on crime rates </a:t>
            </a:r>
            <a:endParaRPr lang="en-AU" sz="3200" b="0" dirty="0" smtClean="0"/>
          </a:p>
        </p:txBody>
      </p:sp>
    </p:spTree>
    <p:extLst>
      <p:ext uri="{BB962C8B-B14F-4D97-AF65-F5344CB8AC3E}">
        <p14:creationId xmlns:p14="http://schemas.microsoft.com/office/powerpoint/2010/main" val="2271692421"/>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AU" sz="2800" dirty="0" smtClean="0">
                <a:solidFill>
                  <a:srgbClr val="FF0000"/>
                </a:solidFill>
              </a:rPr>
              <a:t>Yes</a:t>
            </a:r>
            <a:r>
              <a:rPr lang="en-AU" sz="2800" dirty="0" smtClean="0"/>
              <a:t>, </a:t>
            </a:r>
            <a:r>
              <a:rPr lang="en-AU" sz="2800" dirty="0" smtClean="0"/>
              <a:t>crime rates are going down …</a:t>
            </a:r>
            <a:endParaRPr lang="en-AU" sz="2800" dirty="0"/>
          </a:p>
        </p:txBody>
      </p:sp>
      <p:sp>
        <p:nvSpPr>
          <p:cNvPr id="3" name="Text Placeholder 2"/>
          <p:cNvSpPr>
            <a:spLocks noGrp="1"/>
          </p:cNvSpPr>
          <p:nvPr>
            <p:ph type="body" sz="quarter" idx="11"/>
          </p:nvPr>
        </p:nvSpPr>
        <p:spPr>
          <a:xfrm>
            <a:off x="201336" y="1076325"/>
            <a:ext cx="8666893" cy="866775"/>
          </a:xfrm>
        </p:spPr>
        <p:txBody>
          <a:bodyPr/>
          <a:lstStyle/>
          <a:p>
            <a:pPr marL="685800" indent="-342900">
              <a:buFont typeface="Arial" panose="020B0604020202020204" pitchFamily="34" charset="0"/>
              <a:buChar char="•"/>
            </a:pPr>
            <a:r>
              <a:rPr lang="en-AU" sz="2400" b="0" dirty="0"/>
              <a:t>V</a:t>
            </a:r>
            <a:r>
              <a:rPr lang="en-AU" sz="2400" b="0" dirty="0" smtClean="0"/>
              <a:t>iolent </a:t>
            </a:r>
            <a:r>
              <a:rPr lang="en-AU" sz="2400" b="0" dirty="0"/>
              <a:t>crime rates have been declining significantly since the </a:t>
            </a:r>
            <a:r>
              <a:rPr lang="en-AU" sz="2400" b="0" dirty="0" smtClean="0"/>
              <a:t>mid-1990s. </a:t>
            </a:r>
            <a:endParaRPr lang="en-US" sz="2400" b="0" dirty="0" smtClean="0"/>
          </a:p>
          <a:p>
            <a:pPr marL="685800" indent="-342900">
              <a:buFont typeface="Arial" panose="020B0604020202020204" pitchFamily="34" charset="0"/>
              <a:buChar char="•"/>
            </a:pPr>
            <a:r>
              <a:rPr lang="en-AU" sz="2400" b="0" dirty="0" smtClean="0"/>
              <a:t>National </a:t>
            </a:r>
            <a:r>
              <a:rPr lang="en-AU" sz="2400" b="0" dirty="0"/>
              <a:t>rates for property crime have been steadily declining over the last decade for break-in, motor vehicle theft, theft from a motor vehicle, malicious property damage, and other theft. </a:t>
            </a:r>
            <a:endParaRPr lang="en-AU" sz="2400" b="0" dirty="0" smtClean="0"/>
          </a:p>
          <a:p>
            <a:pPr marL="685800" indent="-342900">
              <a:buFont typeface="Arial" panose="020B0604020202020204" pitchFamily="34" charset="0"/>
              <a:buChar char="•"/>
            </a:pPr>
            <a:r>
              <a:rPr lang="en-AU" sz="2400" b="0" dirty="0" smtClean="0"/>
              <a:t>The </a:t>
            </a:r>
            <a:r>
              <a:rPr lang="en-AU" sz="2400" b="0" dirty="0"/>
              <a:t>proportion of Australian households experiencing malicious property damage fell from roughly one in 10 in 2008-09 to one in 20 in 2015-16 (ABS, 2017).</a:t>
            </a:r>
          </a:p>
        </p:txBody>
      </p:sp>
    </p:spTree>
    <p:extLst>
      <p:ext uri="{BB962C8B-B14F-4D97-AF65-F5344CB8AC3E}">
        <p14:creationId xmlns:p14="http://schemas.microsoft.com/office/powerpoint/2010/main" val="2640383213"/>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AU" sz="2800" dirty="0" smtClean="0"/>
              <a:t>Or remains stable or (in one case) rising</a:t>
            </a:r>
            <a:endParaRPr lang="en-AU" sz="2800" dirty="0"/>
          </a:p>
        </p:txBody>
      </p:sp>
      <p:sp>
        <p:nvSpPr>
          <p:cNvPr id="3" name="Text Placeholder 2"/>
          <p:cNvSpPr>
            <a:spLocks noGrp="1"/>
          </p:cNvSpPr>
          <p:nvPr>
            <p:ph type="body" sz="quarter" idx="11"/>
          </p:nvPr>
        </p:nvSpPr>
        <p:spPr>
          <a:xfrm>
            <a:off x="201336" y="941033"/>
            <a:ext cx="8666893" cy="1002067"/>
          </a:xfrm>
        </p:spPr>
        <p:txBody>
          <a:bodyPr/>
          <a:lstStyle/>
          <a:p>
            <a:pPr marL="685800" indent="-342900">
              <a:buFont typeface="Arial" panose="020B0604020202020204" pitchFamily="34" charset="0"/>
              <a:buChar char="•"/>
            </a:pPr>
            <a:r>
              <a:rPr lang="en-AU" sz="2400" b="0" dirty="0"/>
              <a:t>While face-to-face threatened assault showed a general decline, the rates of physical assault, non face-to-face threatened assault, robbery and sexual assault remained </a:t>
            </a:r>
            <a:r>
              <a:rPr lang="en-AU" sz="2400" b="0" dirty="0" smtClean="0"/>
              <a:t>stable (ABS 2017).</a:t>
            </a:r>
          </a:p>
          <a:p>
            <a:pPr marL="685800" indent="-342900">
              <a:buFont typeface="Arial" panose="020B0604020202020204" pitchFamily="34" charset="0"/>
              <a:buChar char="•"/>
            </a:pPr>
            <a:r>
              <a:rPr lang="en-AU" sz="2400" b="0" dirty="0" smtClean="0"/>
              <a:t>Cyber-dependent and cyber-enable crime is on the rise.</a:t>
            </a:r>
          </a:p>
          <a:p>
            <a:pPr marL="685800" indent="-342900">
              <a:buFont typeface="Arial" panose="020B0604020202020204" pitchFamily="34" charset="0"/>
              <a:buChar char="•"/>
            </a:pPr>
            <a:endParaRPr lang="en-AU" sz="2400" b="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1481" y="3071674"/>
            <a:ext cx="4356848" cy="2447995"/>
          </a:xfrm>
          <a:prstGeom prst="rect">
            <a:avLst/>
          </a:prstGeom>
        </p:spPr>
      </p:pic>
    </p:spTree>
    <p:extLst>
      <p:ext uri="{BB962C8B-B14F-4D97-AF65-F5344CB8AC3E}">
        <p14:creationId xmlns:p14="http://schemas.microsoft.com/office/powerpoint/2010/main" val="2545723545"/>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09575" y="428625"/>
            <a:ext cx="8258175" cy="272711"/>
          </a:xfrm>
        </p:spPr>
        <p:txBody>
          <a:bodyPr/>
          <a:lstStyle/>
          <a:p>
            <a:r>
              <a:rPr lang="en-AU" sz="2800" dirty="0" smtClean="0"/>
              <a:t>But, </a:t>
            </a:r>
            <a:r>
              <a:rPr lang="en-AU" sz="2800" dirty="0" smtClean="0">
                <a:solidFill>
                  <a:srgbClr val="FF0000"/>
                </a:solidFill>
              </a:rPr>
              <a:t>no, </a:t>
            </a:r>
            <a:r>
              <a:rPr lang="en-AU" sz="2800" dirty="0" smtClean="0"/>
              <a:t>the connection </a:t>
            </a:r>
            <a:r>
              <a:rPr lang="en-AU" sz="2800" dirty="0" smtClean="0"/>
              <a:t>between high imprisonment rates and lower crime </a:t>
            </a:r>
            <a:r>
              <a:rPr lang="en-AU" sz="2800" dirty="0" smtClean="0"/>
              <a:t>is flimsy:</a:t>
            </a:r>
            <a:endParaRPr lang="en-AU" sz="2800" dirty="0">
              <a:solidFill>
                <a:srgbClr val="FF0000"/>
              </a:solidFill>
            </a:endParaRPr>
          </a:p>
        </p:txBody>
      </p:sp>
      <p:sp>
        <p:nvSpPr>
          <p:cNvPr id="3" name="Text Placeholder 2"/>
          <p:cNvSpPr>
            <a:spLocks noGrp="1"/>
          </p:cNvSpPr>
          <p:nvPr>
            <p:ph type="body" sz="quarter" idx="11"/>
          </p:nvPr>
        </p:nvSpPr>
        <p:spPr>
          <a:xfrm>
            <a:off x="201336" y="1544714"/>
            <a:ext cx="8666893" cy="3923931"/>
          </a:xfrm>
        </p:spPr>
        <p:txBody>
          <a:bodyPr/>
          <a:lstStyle/>
          <a:p>
            <a:pPr marL="457200" lvl="0" indent="-457200">
              <a:buFont typeface="+mj-lt"/>
              <a:buAutoNum type="arabicPeriod"/>
            </a:pPr>
            <a:r>
              <a:rPr lang="en-US" b="0" dirty="0"/>
              <a:t>There have been similar crime drops in jurisdictions where police numbers have not risen, and where the rate of imprisonment has remained stable </a:t>
            </a:r>
            <a:r>
              <a:rPr lang="en-US" b="0" dirty="0" smtClean="0"/>
              <a:t>or actually </a:t>
            </a:r>
            <a:r>
              <a:rPr lang="en-US" b="0" dirty="0"/>
              <a:t>declined </a:t>
            </a:r>
            <a:r>
              <a:rPr lang="en-US" b="0" dirty="0" smtClean="0"/>
              <a:t>(Queensland 2005 </a:t>
            </a:r>
            <a:r>
              <a:rPr lang="en-US" b="0" dirty="0"/>
              <a:t>to </a:t>
            </a:r>
            <a:r>
              <a:rPr lang="en-US" b="0" dirty="0" smtClean="0"/>
              <a:t>2012) (Sarre 2011). </a:t>
            </a:r>
            <a:endParaRPr lang="en-AU" b="0" dirty="0"/>
          </a:p>
          <a:p>
            <a:pPr marL="457200" lvl="0" indent="-457200">
              <a:buFont typeface="+mj-lt"/>
              <a:buAutoNum type="arabicPeriod"/>
            </a:pPr>
            <a:r>
              <a:rPr lang="en-US" b="0" dirty="0"/>
              <a:t>There are many reasons that have been suggested for the drop in crime that have </a:t>
            </a:r>
            <a:r>
              <a:rPr lang="en-AU" b="0" dirty="0" smtClean="0"/>
              <a:t>more </a:t>
            </a:r>
            <a:r>
              <a:rPr lang="en-AU" b="0" dirty="0"/>
              <a:t>to do </a:t>
            </a:r>
            <a:r>
              <a:rPr lang="en-AU" b="0" dirty="0" smtClean="0"/>
              <a:t>with economic </a:t>
            </a:r>
            <a:r>
              <a:rPr lang="en-AU" b="0" dirty="0"/>
              <a:t>factors, police strategies, demographics, enhanced social institutions, </a:t>
            </a:r>
            <a:r>
              <a:rPr lang="en-AU" b="0" dirty="0" smtClean="0"/>
              <a:t>lead in petrol, and </a:t>
            </a:r>
            <a:r>
              <a:rPr lang="en-AU" b="0" dirty="0"/>
              <a:t>better and cheaper </a:t>
            </a:r>
            <a:r>
              <a:rPr lang="en-AU" b="0" dirty="0" smtClean="0"/>
              <a:t>security, than the justice system’s effect (Farrell, 2013).</a:t>
            </a:r>
          </a:p>
          <a:p>
            <a:pPr marL="457200" lvl="0" indent="-457200">
              <a:buFont typeface="+mj-lt"/>
              <a:buAutoNum type="arabicPeriod"/>
            </a:pPr>
            <a:r>
              <a:rPr lang="en-AU" b="0" dirty="0" smtClean="0"/>
              <a:t>Whatever returns there are, they are diminishing </a:t>
            </a:r>
            <a:r>
              <a:rPr lang="en-AU" b="0" dirty="0"/>
              <a:t>returns; that is, the expenditures on the extra prison beds will eventually outweigh the savings in relation to lesser </a:t>
            </a:r>
            <a:r>
              <a:rPr lang="en-AU" b="0" dirty="0" smtClean="0"/>
              <a:t>victimisation (</a:t>
            </a:r>
            <a:r>
              <a:rPr lang="en-AU" b="0" dirty="0" err="1" smtClean="0"/>
              <a:t>Vollaard</a:t>
            </a:r>
            <a:r>
              <a:rPr lang="en-AU" b="0" dirty="0" smtClean="0"/>
              <a:t>, 2012).</a:t>
            </a:r>
            <a:endParaRPr lang="en-AU" b="0" dirty="0"/>
          </a:p>
        </p:txBody>
      </p:sp>
    </p:spTree>
    <p:extLst>
      <p:ext uri="{BB962C8B-B14F-4D97-AF65-F5344CB8AC3E}">
        <p14:creationId xmlns:p14="http://schemas.microsoft.com/office/powerpoint/2010/main" val="303249835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77553" y="428625"/>
            <a:ext cx="8490197" cy="647700"/>
          </a:xfrm>
        </p:spPr>
        <p:txBody>
          <a:bodyPr/>
          <a:lstStyle/>
          <a:p>
            <a:r>
              <a:rPr lang="en-AU" sz="2800" dirty="0" smtClean="0"/>
              <a:t>FACTS: How much is crime costing </a:t>
            </a:r>
            <a:r>
              <a:rPr lang="en-AU" sz="2800" dirty="0" smtClean="0"/>
              <a:t>Australians?</a:t>
            </a:r>
            <a:endParaRPr lang="en-AU" sz="2800" dirty="0"/>
          </a:p>
        </p:txBody>
      </p:sp>
      <p:sp>
        <p:nvSpPr>
          <p:cNvPr id="3" name="Text Placeholder 2"/>
          <p:cNvSpPr>
            <a:spLocks noGrp="1"/>
          </p:cNvSpPr>
          <p:nvPr>
            <p:ph type="body" sz="quarter" idx="11"/>
          </p:nvPr>
        </p:nvSpPr>
        <p:spPr>
          <a:xfrm>
            <a:off x="414337" y="1045029"/>
            <a:ext cx="8453892" cy="898071"/>
          </a:xfrm>
        </p:spPr>
        <p:txBody>
          <a:bodyPr/>
          <a:lstStyle/>
          <a:p>
            <a:r>
              <a:rPr lang="en-AU" sz="2400" dirty="0" smtClean="0"/>
              <a:t>Australian Institute of Criminology, </a:t>
            </a:r>
            <a:r>
              <a:rPr lang="en-AU" sz="2400" i="1" dirty="0" smtClean="0"/>
              <a:t>2014 </a:t>
            </a:r>
          </a:p>
          <a:p>
            <a:r>
              <a:rPr lang="en-US" sz="2400" dirty="0">
                <a:solidFill>
                  <a:srgbClr val="FF0000"/>
                </a:solidFill>
              </a:rPr>
              <a:t>$21 billion </a:t>
            </a:r>
            <a:r>
              <a:rPr lang="en-US" sz="2400" dirty="0"/>
              <a:t>from </a:t>
            </a:r>
            <a:r>
              <a:rPr lang="en-US" sz="2400" i="1" dirty="0"/>
              <a:t>direct</a:t>
            </a:r>
            <a:r>
              <a:rPr lang="en-US" sz="2400" dirty="0"/>
              <a:t> </a:t>
            </a:r>
            <a:r>
              <a:rPr lang="en-US" sz="2400" dirty="0" smtClean="0"/>
              <a:t>losses</a:t>
            </a:r>
          </a:p>
          <a:p>
            <a:pPr marL="457200" indent="-457200">
              <a:buFont typeface="Arial" panose="020B0604020202020204" pitchFamily="34" charset="0"/>
              <a:buChar char="•"/>
            </a:pPr>
            <a:r>
              <a:rPr lang="en-US" sz="2400" b="0" dirty="0" smtClean="0"/>
              <a:t>40% fraud</a:t>
            </a:r>
          </a:p>
          <a:p>
            <a:pPr marL="457200" indent="-457200">
              <a:buFont typeface="Arial" panose="020B0604020202020204" pitchFamily="34" charset="0"/>
              <a:buChar char="•"/>
            </a:pPr>
            <a:r>
              <a:rPr lang="en-US" sz="2400" b="0" dirty="0" smtClean="0"/>
              <a:t>10% burglary</a:t>
            </a:r>
            <a:r>
              <a:rPr lang="en-US" sz="2400" b="0" dirty="0"/>
              <a:t> </a:t>
            </a:r>
            <a:endParaRPr lang="en-US" sz="2400" b="0" dirty="0" smtClean="0"/>
          </a:p>
          <a:p>
            <a:pPr marL="457200" indent="-457200">
              <a:buFont typeface="Arial" panose="020B0604020202020204" pitchFamily="34" charset="0"/>
              <a:buChar char="•"/>
            </a:pPr>
            <a:r>
              <a:rPr lang="en-US" sz="2400" b="0" dirty="0" smtClean="0"/>
              <a:t>9% drug offending</a:t>
            </a:r>
            <a:r>
              <a:rPr lang="en-US" sz="2400" b="0" dirty="0"/>
              <a:t> </a:t>
            </a:r>
          </a:p>
          <a:p>
            <a:pPr marL="457200" indent="-457200">
              <a:buFont typeface="Arial" panose="020B0604020202020204" pitchFamily="34" charset="0"/>
              <a:buChar char="•"/>
            </a:pPr>
            <a:r>
              <a:rPr lang="en-US" sz="2400" b="0" dirty="0" smtClean="0"/>
              <a:t>8% arson</a:t>
            </a:r>
          </a:p>
          <a:p>
            <a:pPr marL="457200" indent="-457200">
              <a:buFont typeface="Arial" panose="020B0604020202020204" pitchFamily="34" charset="0"/>
              <a:buChar char="•"/>
            </a:pPr>
            <a:r>
              <a:rPr lang="en-US" sz="2400" b="0" dirty="0" smtClean="0"/>
              <a:t>7% assault</a:t>
            </a:r>
          </a:p>
          <a:p>
            <a:r>
              <a:rPr lang="en-US" sz="2400" b="0" dirty="0" smtClean="0"/>
              <a:t>(Not including organised crime / cybercrime that Australian Criminal Intelligence Commission estimates at </a:t>
            </a:r>
            <a:r>
              <a:rPr lang="en-US" sz="2400" dirty="0" smtClean="0">
                <a:solidFill>
                  <a:srgbClr val="FF0000"/>
                </a:solidFill>
              </a:rPr>
              <a:t>$15 billion</a:t>
            </a:r>
            <a:r>
              <a:rPr lang="en-US" sz="2400" b="0" dirty="0"/>
              <a:t>)</a:t>
            </a:r>
          </a:p>
          <a:p>
            <a:r>
              <a:rPr lang="en-AU" sz="2400" dirty="0" smtClean="0"/>
              <a:t>			</a:t>
            </a:r>
          </a:p>
        </p:txBody>
      </p:sp>
    </p:spTree>
    <p:extLst>
      <p:ext uri="{BB962C8B-B14F-4D97-AF65-F5344CB8AC3E}">
        <p14:creationId xmlns:p14="http://schemas.microsoft.com/office/powerpoint/2010/main" val="376595155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animEffect transition="in" filter="fade">
                                      <p:cBhvr>
                                        <p:cTn id="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J Document" ma:contentTypeID="0x01010077DC2A28846341C9915EFC7988C44A4F00AC683DE72F6D54408E582A29A0E01260" ma:contentTypeVersion="4" ma:contentTypeDescription="" ma:contentTypeScope="" ma:versionID="6d8699e19d18e85c01352be16c7ff8ee">
  <xsd:schema xmlns:xsd="http://www.w3.org/2001/XMLSchema" xmlns:xs="http://www.w3.org/2001/XMLSchema" xmlns:p="http://schemas.microsoft.com/office/2006/metadata/properties" xmlns:ns1="http://schemas.microsoft.com/sharepoint/v3" xmlns:ns3="7682a661-0ade-4637-84c8-77ce31dee783" xmlns:ns4="e4ff26e6-61c9-4223-823f-818594960367" targetNamespace="http://schemas.microsoft.com/office/2006/metadata/properties" ma:root="true" ma:fieldsID="7b26b1d083b43316654d29245d50e201" ns1:_="" ns3:_="" ns4:_="">
    <xsd:import namespace="http://schemas.microsoft.com/sharepoint/v3"/>
    <xsd:import namespace="7682a661-0ade-4637-84c8-77ce31dee783"/>
    <xsd:import namespace="e4ff26e6-61c9-4223-823f-818594960367"/>
    <xsd:element name="properties">
      <xsd:complexType>
        <xsd:sequence>
          <xsd:element name="documentManagement">
            <xsd:complexType>
              <xsd:all>
                <xsd:element ref="ns3:TaxCatchAll" minOccurs="0"/>
                <xsd:element ref="ns4:ne8158a489a9473f9c54eecb4c21131b" minOccurs="0"/>
                <xsd:element ref="ns4:bc56bdda6a6a44c48d8cfdd96ad4c147"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3" nillable="true" ma:displayName="Scheduling Start Date" ma:description="" ma:internalName="PublishingStartDate">
      <xsd:simpleType>
        <xsd:restriction base="dms:Unknown"/>
      </xsd:simpleType>
    </xsd:element>
    <xsd:element name="PublishingExpirationDate" ma:index="14" nillable="true" ma:displayName="Scheduling End Date" ma:description=""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682a661-0ade-4637-84c8-77ce31dee783"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71544a81-4f2a-458e-ab5b-bbbaec5e6e73}" ma:internalName="TaxCatchAll" ma:readOnly="false" ma:showField="CatchAllData" ma:web="7682a661-0ade-4637-84c8-77ce31dee78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4ff26e6-61c9-4223-823f-818594960367" elementFormDefault="qualified">
    <xsd:import namespace="http://schemas.microsoft.com/office/2006/documentManagement/types"/>
    <xsd:import namespace="http://schemas.microsoft.com/office/infopath/2007/PartnerControls"/>
    <xsd:element name="ne8158a489a9473f9c54eecb4c21131b" ma:index="11" ma:taxonomy="true" ma:internalName="ne8158a489a9473f9c54eecb4c21131b" ma:taxonomyFieldName="Content_x0020_tags" ma:displayName="Content tags" ma:fieldId="{7e8158a4-89a9-473f-9c54-eecb4c21131b}" ma:taxonomyMulti="true" ma:sspId="f6e08d11-6f9a-422e-94df-5713af838a64" ma:termSetId="a069c314-3269-420f-97d4-651b5f06edc3" ma:anchorId="00000000-0000-0000-0000-000000000000" ma:open="false" ma:isKeyword="false">
      <xsd:complexType>
        <xsd:sequence>
          <xsd:element ref="pc:Terms" minOccurs="0" maxOccurs="1"/>
        </xsd:sequence>
      </xsd:complexType>
    </xsd:element>
    <xsd:element name="bc56bdda6a6a44c48d8cfdd96ad4c147" ma:index="12" nillable="true" ma:displayName="DC.Type.DocType (JSMS)_0" ma:hidden="true" ma:internalName="bc56bdda6a6a44c48d8cfdd96ad4c147">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7682a661-0ade-4637-84c8-77ce31dee783">
      <Value>126</Value>
      <Value>105</Value>
    </TaxCatchAll>
    <bc56bdda6a6a44c48d8cfdd96ad4c147 xmlns="e4ff26e6-61c9-4223-823f-818594960367">Report55c057c3-5c13-4ca6-8dab-3fe1e0497fe2</bc56bdda6a6a44c48d8cfdd96ad4c147>
    <ne8158a489a9473f9c54eecb4c21131b xmlns="e4ff26e6-61c9-4223-823f-818594960367">
      <Terms xmlns="http://schemas.microsoft.com/office/infopath/2007/PartnerControls">
        <TermInfo xmlns="http://schemas.microsoft.com/office/infopath/2007/PartnerControls">
          <TermName xmlns="http://schemas.microsoft.com/office/infopath/2007/PartnerControls">Conference proceedings / Presentations</TermName>
          <TermId xmlns="http://schemas.microsoft.com/office/infopath/2007/PartnerControls">c21264d4-9564-4e41-9805-0fcb8759ef5a</TermId>
        </TermInfo>
      </Terms>
    </ne8158a489a9473f9c54eecb4c21131b>
    <PublishingStartDate xmlns="http://schemas.microsoft.com/sharepoint/v3" xsi:nil="true"/>
    <PublishingExpirationDate xmlns="http://schemas.microsoft.com/sharepoint/v3" xsi:nil="true"/>
  </documentManagement>
</p:properties>
</file>

<file path=customXml/itemProps1.xml><?xml version="1.0" encoding="utf-8"?>
<ds:datastoreItem xmlns:ds="http://schemas.openxmlformats.org/officeDocument/2006/customXml" ds:itemID="{CD7C2A4A-9FA7-4B98-A169-25C524511136}"/>
</file>

<file path=customXml/itemProps2.xml><?xml version="1.0" encoding="utf-8"?>
<ds:datastoreItem xmlns:ds="http://schemas.openxmlformats.org/officeDocument/2006/customXml" ds:itemID="{405EDA29-89CE-44C1-AB63-29D541291227}"/>
</file>

<file path=customXml/itemProps3.xml><?xml version="1.0" encoding="utf-8"?>
<ds:datastoreItem xmlns:ds="http://schemas.openxmlformats.org/officeDocument/2006/customXml" ds:itemID="{97696246-E502-4D7D-9F96-4EAF051BAD63}"/>
</file>

<file path=docProps/app.xml><?xml version="1.0" encoding="utf-8"?>
<Properties xmlns="http://schemas.openxmlformats.org/officeDocument/2006/extended-properties" xmlns:vt="http://schemas.openxmlformats.org/officeDocument/2006/docPropsVTypes">
  <Template/>
  <TotalTime>5450</TotalTime>
  <Words>3673</Words>
  <Application>Microsoft Office PowerPoint</Application>
  <PresentationFormat>On-screen Show (4:3)</PresentationFormat>
  <Paragraphs>311</Paragraphs>
  <Slides>44</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44</vt:i4>
      </vt:variant>
    </vt:vector>
  </HeadingPairs>
  <TitlesOfParts>
    <vt:vector size="48" baseType="lpstr">
      <vt:lpstr>Arial</vt:lpstr>
      <vt:lpstr>Calibri</vt:lpstr>
      <vt:lpstr>Times</vt:lpstr>
      <vt:lpstr>Blank Presentation</vt:lpstr>
      <vt:lpstr>  How I would spend $100 million to reduce crime this year  BOCSAR Conference   16 February 2017, Sydney  Rick Sarre School of Law, UniSA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Edmund Boey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 would do with $100 million to spend on law and order and criminal justice</dc:title>
  <dc:creator>Edmund Boey</dc:creator>
  <cp:lastModifiedBy>Rick Sarre</cp:lastModifiedBy>
  <cp:revision>769</cp:revision>
  <cp:lastPrinted>2015-11-25T22:35:36Z</cp:lastPrinted>
  <dcterms:created xsi:type="dcterms:W3CDTF">2012-06-21T06:49:01Z</dcterms:created>
  <dcterms:modified xsi:type="dcterms:W3CDTF">2017-02-15T22:08:57Z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0x01010077DC2A28846341C9915EFC7988C44A4F00AC683DE72F6D54408E582A29A0E01260</vt:lpwstr>
  </property>
  <property fmtid="{D5CDD505-2E9C-101B-9397-08002B2CF9AE}" pid="3" name="Content tags">
    <vt:lpwstr>105;#Conference proceedings / Presentations|c21264d4-9564-4e41-9805-0fcb8759ef5a</vt:lpwstr>
  </property>
  <property fmtid="{D5CDD505-2E9C-101B-9397-08002B2CF9AE}" pid="4" name="DC.Type.DocType (JSMS">
    <vt:lpwstr>126;#Presentation|96b9c332-40fe-4061-87fb-bc6c76567afe</vt:lpwstr>
  </property>
  <property fmtid="{D5CDD505-2E9C-101B-9397-08002B2CF9AE}" pid="5" name="bc56bdda6a6a44c48d8cfdd96ad4c1470">
    <vt:lpwstr>Presentation|96b9c332-40fe-4061-87fb-bc6c76567afe</vt:lpwstr>
  </property>
</Properties>
</file>